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handoutMasterIdLst>
    <p:handoutMasterId r:id="rId16"/>
  </p:handoutMasterIdLst>
  <p:sldIdLst>
    <p:sldId id="256" r:id="rId2"/>
    <p:sldId id="257" r:id="rId3"/>
    <p:sldId id="265" r:id="rId4"/>
    <p:sldId id="266" r:id="rId5"/>
    <p:sldId id="258" r:id="rId6"/>
    <p:sldId id="259" r:id="rId7"/>
    <p:sldId id="260" r:id="rId8"/>
    <p:sldId id="261" r:id="rId9"/>
    <p:sldId id="262" r:id="rId10"/>
    <p:sldId id="263" r:id="rId11"/>
    <p:sldId id="267" r:id="rId12"/>
    <p:sldId id="264" r:id="rId13"/>
    <p:sldId id="268" r:id="rId14"/>
    <p:sldId id="269" r:id="rId15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91EBCD-6496-45FC-B709-7CCE784FFEBE}" type="datetimeFigureOut">
              <a:rPr lang="nl-NL" smtClean="0"/>
              <a:t>27-12-2018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587530-4EF1-4160-BBF7-94912319EDAD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250266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hoekige driehoe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el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17" name="Ondertitel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nl-NL" smtClean="0"/>
              <a:t>Klik om de ondertitelstijl van het model te bewerken</a:t>
            </a:r>
            <a:endParaRPr kumimoji="0" lang="en-US"/>
          </a:p>
        </p:txBody>
      </p:sp>
      <p:grpSp>
        <p:nvGrpSpPr>
          <p:cNvPr id="2" name="Groe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rije v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Vrije v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Vrije v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Rechte verbindingslijn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ijdelijke aanduiding voor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D61BD42-9D94-4A9E-9F6C-21E2A5F115A3}" type="datetimeFigureOut">
              <a:rPr lang="nl-NL" smtClean="0"/>
              <a:t>27-12-2018</a:t>
            </a:fld>
            <a:endParaRPr lang="nl-NL"/>
          </a:p>
        </p:txBody>
      </p:sp>
      <p:sp>
        <p:nvSpPr>
          <p:cNvPr id="19" name="Tijdelijke aanduiding voor voettekst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nl-NL"/>
          </a:p>
        </p:txBody>
      </p:sp>
      <p:sp>
        <p:nvSpPr>
          <p:cNvPr id="27" name="Tijdelijke aanduiding voor dianumm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B8F43FE-017E-441B-A826-CD7CA24ACF4E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1BD42-9D94-4A9E-9F6C-21E2A5F115A3}" type="datetimeFigureOut">
              <a:rPr lang="nl-NL" smtClean="0"/>
              <a:t>27-12-2018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F43FE-017E-441B-A826-CD7CA24ACF4E}" type="slidenum">
              <a:rPr lang="nl-NL" smtClean="0"/>
              <a:t>‹nr.›</a:t>
            </a:fld>
            <a:endParaRPr lang="nl-NL"/>
          </a:p>
        </p:txBody>
      </p:sp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1BD42-9D94-4A9E-9F6C-21E2A5F115A3}" type="datetimeFigureOut">
              <a:rPr lang="nl-NL" smtClean="0"/>
              <a:t>27-12-2018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F43FE-017E-441B-A826-CD7CA24ACF4E}" type="slidenum">
              <a:rPr lang="nl-NL" smtClean="0"/>
              <a:t>‹nr.›</a:t>
            </a:fld>
            <a:endParaRPr lang="nl-NL"/>
          </a:p>
        </p:txBody>
      </p:sp>
      <p:sp>
        <p:nvSpPr>
          <p:cNvPr id="7" name="Punthaak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Punthaak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1BD42-9D94-4A9E-9F6C-21E2A5F115A3}" type="datetimeFigureOut">
              <a:rPr lang="nl-NL" smtClean="0"/>
              <a:t>27-12-2018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F43FE-017E-441B-A826-CD7CA24ACF4E}" type="slidenum">
              <a:rPr lang="nl-NL" smtClean="0"/>
              <a:t>‹nr.›</a:t>
            </a:fld>
            <a:endParaRPr lang="nl-NL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Vergelijking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5" name="Tijdelijke aanduiding voor inhoud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1BD42-9D94-4A9E-9F6C-21E2A5F115A3}" type="datetimeFigureOut">
              <a:rPr lang="nl-NL" smtClean="0"/>
              <a:t>27-12-2018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F43FE-017E-441B-A826-CD7CA24ACF4E}" type="slidenum">
              <a:rPr lang="nl-NL" smtClean="0"/>
              <a:t>‹nr.›</a:t>
            </a:fld>
            <a:endParaRPr lang="nl-N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1BD42-9D94-4A9E-9F6C-21E2A5F115A3}" type="datetimeFigureOut">
              <a:rPr lang="nl-NL" smtClean="0"/>
              <a:t>27-12-2018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F43FE-017E-441B-A826-CD7CA24ACF4E}" type="slidenum">
              <a:rPr lang="nl-NL" smtClean="0"/>
              <a:t>‹nr.›</a:t>
            </a:fld>
            <a:endParaRPr lang="nl-NL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1BD42-9D94-4A9E-9F6C-21E2A5F115A3}" type="datetimeFigureOut">
              <a:rPr lang="nl-NL" smtClean="0"/>
              <a:t>27-12-2018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F43FE-017E-441B-A826-CD7CA24ACF4E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oud met bij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FD61BD42-9D94-4A9E-9F6C-21E2A5F115A3}" type="datetimeFigureOut">
              <a:rPr lang="nl-NL" smtClean="0"/>
              <a:t>27-12-2018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F43FE-017E-441B-A826-CD7CA24ACF4E}" type="slidenum">
              <a:rPr lang="nl-NL" smtClean="0"/>
              <a:t>‹nr.›</a:t>
            </a:fld>
            <a:endParaRPr lang="nl-N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Afbeelding met bijschrif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nl-NL" smtClean="0"/>
              <a:t>Klik op het pictogram als u een afbeelding wilt toevoegen</a:t>
            </a:r>
            <a:endParaRPr kumimoji="0" lang="en-US" dirty="0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D61BD42-9D94-4A9E-9F6C-21E2A5F115A3}" type="datetimeFigureOut">
              <a:rPr lang="nl-NL" smtClean="0"/>
              <a:t>27-12-2018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B8F43FE-017E-441B-A826-CD7CA24ACF4E}" type="slidenum">
              <a:rPr lang="nl-NL" smtClean="0"/>
              <a:t>‹nr.›</a:t>
            </a:fld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8" name="Vrije v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rije v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hthoekige driehoe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Rechte verbindingslijn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Punthaak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Punthaak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1BD42-9D94-4A9E-9F6C-21E2A5F115A3}" type="datetimeFigureOut">
              <a:rPr lang="nl-NL" smtClean="0"/>
              <a:t>27-12-2018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F43FE-017E-441B-A826-CD7CA24ACF4E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1BD42-9D94-4A9E-9F6C-21E2A5F115A3}" type="datetimeFigureOut">
              <a:rPr lang="nl-NL" smtClean="0"/>
              <a:t>27-12-2018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F43FE-017E-441B-A826-CD7CA24ACF4E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rije v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Vrije v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echthoekige driehoe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Rechte verbindingslijn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jdelijke aanduiding voor titel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0" name="Tijdelijke aanduiding voor teks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nl-NL" smtClean="0"/>
              <a:t>Klik om de modelstijlen te bewerken</a:t>
            </a:r>
          </a:p>
          <a:p>
            <a:pPr lvl="1" eaLnBrk="1" latinLnBrk="0" hangingPunct="1"/>
            <a:r>
              <a:rPr kumimoji="0" lang="nl-NL" smtClean="0"/>
              <a:t>Tweede niveau</a:t>
            </a:r>
          </a:p>
          <a:p>
            <a:pPr lvl="2" eaLnBrk="1" latinLnBrk="0" hangingPunct="1"/>
            <a:r>
              <a:rPr kumimoji="0" lang="nl-NL" smtClean="0"/>
              <a:t>Derde niveau</a:t>
            </a:r>
          </a:p>
          <a:p>
            <a:pPr lvl="3" eaLnBrk="1" latinLnBrk="0" hangingPunct="1"/>
            <a:r>
              <a:rPr kumimoji="0" lang="nl-NL" smtClean="0"/>
              <a:t>Vierde niveau</a:t>
            </a:r>
          </a:p>
          <a:p>
            <a:pPr lvl="4" eaLnBrk="1" latinLnBrk="0" hangingPunct="1"/>
            <a:r>
              <a:rPr kumimoji="0" lang="nl-NL" smtClean="0"/>
              <a:t>Vijfde niveau</a:t>
            </a:r>
            <a:endParaRPr kumimoji="0" lang="en-US"/>
          </a:p>
        </p:txBody>
      </p:sp>
      <p:sp>
        <p:nvSpPr>
          <p:cNvPr id="10" name="Tijdelijke aanduiding voor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FD61BD42-9D94-4A9E-9F6C-21E2A5F115A3}" type="datetimeFigureOut">
              <a:rPr lang="nl-NL" smtClean="0"/>
              <a:t>27-12-2018</a:t>
            </a:fld>
            <a:endParaRPr lang="nl-NL"/>
          </a:p>
        </p:txBody>
      </p:sp>
      <p:sp>
        <p:nvSpPr>
          <p:cNvPr id="22" name="Tijdelijke aanduiding voor voettekst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nl-NL"/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B8F43FE-017E-441B-A826-CD7CA24ACF4E}" type="slidenum">
              <a:rPr lang="nl-NL" smtClean="0"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 smtClean="0"/>
              <a:t>Rouwverwerking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323528" y="3582362"/>
            <a:ext cx="8134672" cy="1214790"/>
          </a:xfrm>
        </p:spPr>
        <p:txBody>
          <a:bodyPr/>
          <a:lstStyle/>
          <a:p>
            <a:r>
              <a:rPr lang="nl-NL" dirty="0" smtClean="0"/>
              <a:t>Rouw is rauw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427693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Elk afscheid leidt tot een beetje rouwverwerking.</a:t>
            </a:r>
          </a:p>
          <a:p>
            <a:r>
              <a:rPr lang="nl-NL" dirty="0" smtClean="0"/>
              <a:t>Je komt nooit echt door rouwverwerking heen.</a:t>
            </a:r>
          </a:p>
          <a:p>
            <a:r>
              <a:rPr lang="nl-NL" dirty="0" smtClean="0"/>
              <a:t>Gods kinderen lopen niet vast in rouw.</a:t>
            </a:r>
          </a:p>
          <a:p>
            <a:r>
              <a:rPr lang="nl-NL" dirty="0" smtClean="0"/>
              <a:t>Bij rouw kun je elkaar niet echt helpen.</a:t>
            </a:r>
          </a:p>
          <a:p>
            <a:pPr marL="0" indent="0">
              <a:buNone/>
            </a:pPr>
            <a:endParaRPr lang="nl-NL" dirty="0" smtClean="0"/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Stellingen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035531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Elke verlies of afscheid – klein of groot - levert gevoelens van rouw op</a:t>
            </a:r>
          </a:p>
          <a:p>
            <a:pPr>
              <a:buFontTx/>
              <a:buChar char="-"/>
            </a:pPr>
            <a:r>
              <a:rPr lang="nl-NL" dirty="0"/>
              <a:t>V</a:t>
            </a:r>
            <a:r>
              <a:rPr lang="nl-NL" dirty="0" smtClean="0"/>
              <a:t>erlies van gezondheid</a:t>
            </a:r>
          </a:p>
          <a:p>
            <a:pPr>
              <a:buFontTx/>
              <a:buChar char="-"/>
            </a:pPr>
            <a:r>
              <a:rPr lang="nl-NL" dirty="0" smtClean="0"/>
              <a:t>Echtscheiding</a:t>
            </a:r>
          </a:p>
          <a:p>
            <a:pPr>
              <a:buFontTx/>
              <a:buChar char="-"/>
            </a:pPr>
            <a:r>
              <a:rPr lang="nl-NL" dirty="0" smtClean="0"/>
              <a:t>Krijgen van een gehandicapt kind</a:t>
            </a:r>
          </a:p>
          <a:p>
            <a:pPr>
              <a:buFontTx/>
              <a:buChar char="-"/>
            </a:pPr>
            <a:r>
              <a:rPr lang="nl-NL" dirty="0" smtClean="0"/>
              <a:t>Baan kwijt raken</a:t>
            </a:r>
          </a:p>
          <a:p>
            <a:pPr>
              <a:buFontTx/>
              <a:buChar char="-"/>
            </a:pPr>
            <a:r>
              <a:rPr lang="nl-NL" dirty="0" smtClean="0"/>
              <a:t>Nooit moeder worden</a:t>
            </a:r>
          </a:p>
          <a:p>
            <a:pPr>
              <a:buFontTx/>
              <a:buChar char="-"/>
            </a:pPr>
            <a:r>
              <a:rPr lang="nl-NL" dirty="0" smtClean="0"/>
              <a:t>Een overlijden</a:t>
            </a:r>
          </a:p>
          <a:p>
            <a:pPr marL="0" indent="0">
              <a:buNone/>
            </a:pPr>
            <a:endParaRPr lang="nl-NL" dirty="0" smtClean="0"/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Afscheid nemen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7502059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Rouw is rauw</a:t>
            </a:r>
          </a:p>
          <a:p>
            <a:r>
              <a:rPr lang="nl-NL" dirty="0" smtClean="0"/>
              <a:t>Rouw is geen ziekte of psychische stoornis</a:t>
            </a:r>
          </a:p>
          <a:p>
            <a:r>
              <a:rPr lang="nl-NL" dirty="0" smtClean="0"/>
              <a:t>Iemand kan wél in zijn verdriet vastlopen</a:t>
            </a:r>
          </a:p>
          <a:p>
            <a:r>
              <a:rPr lang="nl-NL" dirty="0" smtClean="0"/>
              <a:t>Rouw is de prijs van liefde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Prijs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4764870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nl-NL" dirty="0"/>
              <a:t>1. schok </a:t>
            </a:r>
            <a:r>
              <a:rPr lang="nl-NL" dirty="0" smtClean="0"/>
              <a:t>en </a:t>
            </a:r>
            <a:r>
              <a:rPr lang="nl-NL" dirty="0"/>
              <a:t>ontreddering </a:t>
            </a:r>
          </a:p>
          <a:p>
            <a:pPr marL="0" indent="0">
              <a:buNone/>
            </a:pPr>
            <a:r>
              <a:rPr lang="nl-NL" dirty="0"/>
              <a:t>2. zoeken naar nieuw evenwicht</a:t>
            </a:r>
            <a:br>
              <a:rPr lang="nl-NL" dirty="0"/>
            </a:br>
            <a:r>
              <a:rPr lang="nl-NL" dirty="0"/>
              <a:t>	a) zichzelf voor de gek houden </a:t>
            </a:r>
          </a:p>
          <a:p>
            <a:pPr marL="0" indent="0">
              <a:buNone/>
            </a:pPr>
            <a:r>
              <a:rPr lang="nl-NL" dirty="0"/>
              <a:t>	b) depressiviteit</a:t>
            </a:r>
          </a:p>
          <a:p>
            <a:pPr marL="0" indent="0">
              <a:buNone/>
            </a:pPr>
            <a:r>
              <a:rPr lang="nl-NL" dirty="0"/>
              <a:t>	</a:t>
            </a:r>
            <a:r>
              <a:rPr lang="nl-NL" dirty="0" smtClean="0"/>
              <a:t>c</a:t>
            </a:r>
            <a:r>
              <a:rPr lang="nl-NL" dirty="0"/>
              <a:t>) angst </a:t>
            </a:r>
          </a:p>
          <a:p>
            <a:pPr marL="0" indent="0">
              <a:buNone/>
            </a:pPr>
            <a:r>
              <a:rPr lang="nl-NL" dirty="0"/>
              <a:t>	d) </a:t>
            </a:r>
            <a:r>
              <a:rPr lang="nl-NL" dirty="0" smtClean="0"/>
              <a:t>schaamte </a:t>
            </a:r>
          </a:p>
          <a:p>
            <a:pPr marL="0" indent="0">
              <a:buNone/>
            </a:pPr>
            <a:r>
              <a:rPr lang="nl-NL" dirty="0"/>
              <a:t>	</a:t>
            </a:r>
            <a:r>
              <a:rPr lang="nl-NL" dirty="0" smtClean="0"/>
              <a:t>e) </a:t>
            </a:r>
            <a:r>
              <a:rPr lang="nl-NL" dirty="0"/>
              <a:t>opstandigheid </a:t>
            </a:r>
          </a:p>
          <a:p>
            <a:pPr marL="0" indent="0">
              <a:buNone/>
            </a:pPr>
            <a:r>
              <a:rPr lang="nl-NL" dirty="0"/>
              <a:t>	</a:t>
            </a:r>
            <a:r>
              <a:rPr lang="nl-NL" dirty="0" smtClean="0"/>
              <a:t>f) </a:t>
            </a:r>
            <a:r>
              <a:rPr lang="nl-NL" dirty="0"/>
              <a:t>zich groot houden </a:t>
            </a:r>
          </a:p>
          <a:p>
            <a:pPr marL="0" indent="0">
              <a:buNone/>
            </a:pPr>
            <a:r>
              <a:rPr lang="nl-NL" dirty="0"/>
              <a:t>	</a:t>
            </a:r>
            <a:r>
              <a:rPr lang="nl-NL" dirty="0" smtClean="0"/>
              <a:t>g) </a:t>
            </a:r>
            <a:r>
              <a:rPr lang="nl-NL" dirty="0"/>
              <a:t>kwetsbaarheid t.o.v. medemensen </a:t>
            </a:r>
          </a:p>
          <a:p>
            <a:pPr marL="0" indent="0">
              <a:buNone/>
            </a:pPr>
            <a:r>
              <a:rPr lang="nl-NL" dirty="0"/>
              <a:t>	</a:t>
            </a:r>
            <a:r>
              <a:rPr lang="nl-NL" dirty="0" smtClean="0"/>
              <a:t>h) </a:t>
            </a:r>
            <a:r>
              <a:rPr lang="nl-NL" dirty="0"/>
              <a:t>berusting </a:t>
            </a:r>
          </a:p>
          <a:p>
            <a:pPr marL="0" indent="0">
              <a:buNone/>
            </a:pPr>
            <a:r>
              <a:rPr lang="nl-NL" dirty="0"/>
              <a:t>3. vinden van nieuw evenwicht </a:t>
            </a:r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Gevoelens van ‘rauw’ na verlies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1713867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 </a:t>
            </a:r>
            <a:r>
              <a:rPr lang="nl-NL" dirty="0" smtClean="0"/>
              <a:t>vluchten </a:t>
            </a:r>
            <a:r>
              <a:rPr lang="nl-NL" dirty="0"/>
              <a:t>in nieuwe relaties na verlies van de partner </a:t>
            </a:r>
            <a:endParaRPr lang="nl-NL" dirty="0" smtClean="0"/>
          </a:p>
          <a:p>
            <a:r>
              <a:rPr lang="nl-NL" dirty="0" smtClean="0"/>
              <a:t>het </a:t>
            </a:r>
            <a:r>
              <a:rPr lang="nl-NL" dirty="0"/>
              <a:t>nemen van onomkeerbare </a:t>
            </a:r>
            <a:r>
              <a:rPr lang="nl-NL" dirty="0" smtClean="0"/>
              <a:t>beslissingen</a:t>
            </a:r>
          </a:p>
          <a:p>
            <a:r>
              <a:rPr lang="nl-NL" dirty="0" smtClean="0"/>
              <a:t>Te veel of te weinig steunen </a:t>
            </a:r>
            <a:r>
              <a:rPr lang="nl-NL" dirty="0"/>
              <a:t>op anderen </a:t>
            </a:r>
          </a:p>
          <a:p>
            <a:pPr lvl="0"/>
            <a:r>
              <a:rPr lang="nl-NL" dirty="0"/>
              <a:t>wegvluchten in </a:t>
            </a:r>
            <a:r>
              <a:rPr lang="nl-NL" dirty="0" smtClean="0"/>
              <a:t>namaak-troost (alcohol, werk, shoppen, sociale media e.d.)</a:t>
            </a:r>
            <a:endParaRPr lang="nl-NL" dirty="0"/>
          </a:p>
          <a:p>
            <a:pPr lvl="0"/>
            <a:r>
              <a:rPr lang="nl-NL" dirty="0"/>
              <a:t>blijven steken in </a:t>
            </a:r>
            <a:r>
              <a:rPr lang="nl-NL" dirty="0" smtClean="0"/>
              <a:t>beklag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 smtClean="0"/>
              <a:t>Gevaren voor mensen met verdriet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572987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nl-NL" dirty="0" smtClean="0"/>
              <a:t>Veiligheid </a:t>
            </a:r>
            <a:r>
              <a:rPr lang="nl-NL" dirty="0"/>
              <a:t>en vertrouwen bieden </a:t>
            </a:r>
          </a:p>
          <a:p>
            <a:pPr lvl="0"/>
            <a:r>
              <a:rPr lang="nl-NL" dirty="0" smtClean="0"/>
              <a:t>Telkens over het verdriet laten </a:t>
            </a:r>
            <a:r>
              <a:rPr lang="nl-NL" dirty="0"/>
              <a:t>vertellen </a:t>
            </a:r>
            <a:r>
              <a:rPr lang="nl-NL" dirty="0" smtClean="0"/>
              <a:t>(niet de nieuwe situatie normaal vinden).</a:t>
            </a:r>
            <a:endParaRPr lang="nl-NL" dirty="0"/>
          </a:p>
          <a:p>
            <a:pPr lvl="0"/>
            <a:r>
              <a:rPr lang="nl-NL" dirty="0" smtClean="0"/>
              <a:t>Ruimte </a:t>
            </a:r>
            <a:r>
              <a:rPr lang="nl-NL" dirty="0"/>
              <a:t>bieden om te  rouwen (geen gevoelens onderdrukken of ‘wegpraten’)</a:t>
            </a:r>
          </a:p>
          <a:p>
            <a:pPr lvl="0"/>
            <a:r>
              <a:rPr lang="nl-NL" dirty="0" smtClean="0"/>
              <a:t>Troost </a:t>
            </a:r>
            <a:r>
              <a:rPr lang="nl-NL" dirty="0"/>
              <a:t>bieden </a:t>
            </a:r>
            <a:r>
              <a:rPr lang="nl-NL" dirty="0" smtClean="0"/>
              <a:t>(Jes.66:10-14</a:t>
            </a:r>
            <a:r>
              <a:rPr lang="nl-NL" dirty="0"/>
              <a:t>)</a:t>
            </a:r>
          </a:p>
          <a:p>
            <a:pPr lvl="0"/>
            <a:r>
              <a:rPr lang="nl-NL" dirty="0" smtClean="0"/>
              <a:t>Hoop </a:t>
            </a:r>
            <a:r>
              <a:rPr lang="nl-NL" dirty="0"/>
              <a:t>geven (laten zien dat leven de moeite waard is). </a:t>
            </a:r>
          </a:p>
          <a:p>
            <a:pPr lvl="0"/>
            <a:r>
              <a:rPr lang="nl-NL" dirty="0" smtClean="0"/>
              <a:t>Op eerlijk manier spreken over God en het verdriet</a:t>
            </a:r>
            <a:endParaRPr lang="nl-NL" dirty="0"/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Onze opdracht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8755834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nl-NL" dirty="0" smtClean="0"/>
              <a:t>zich </a:t>
            </a:r>
            <a:r>
              <a:rPr lang="nl-NL" dirty="0"/>
              <a:t>willen verplaatsen in de ander (Joh.11, Rom.12:15) en niet </a:t>
            </a:r>
            <a:r>
              <a:rPr lang="nl-NL" dirty="0" smtClean="0"/>
              <a:t>troostend </a:t>
            </a:r>
            <a:r>
              <a:rPr lang="nl-NL" dirty="0"/>
              <a:t>tegenover de ander </a:t>
            </a:r>
            <a:r>
              <a:rPr lang="nl-NL" dirty="0" smtClean="0"/>
              <a:t>staan.</a:t>
            </a:r>
          </a:p>
          <a:p>
            <a:pPr lvl="0"/>
            <a:r>
              <a:rPr lang="nl-NL" dirty="0" smtClean="0"/>
              <a:t>gemeenschap</a:t>
            </a:r>
            <a:r>
              <a:rPr lang="nl-NL" dirty="0"/>
              <a:t>, een wij-gevoel kunnen </a:t>
            </a:r>
            <a:r>
              <a:rPr lang="nl-NL" dirty="0" smtClean="0"/>
              <a:t>bieden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Voorwaarden voor troosters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6460960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nl-NL" dirty="0"/>
              <a:t>afleidende </a:t>
            </a:r>
            <a:r>
              <a:rPr lang="nl-NL" dirty="0" smtClean="0"/>
              <a:t>troost</a:t>
            </a:r>
          </a:p>
          <a:p>
            <a:pPr lvl="0"/>
            <a:r>
              <a:rPr lang="nl-NL" dirty="0" smtClean="0"/>
              <a:t>luisterende troost</a:t>
            </a:r>
            <a:endParaRPr lang="nl-NL" dirty="0"/>
          </a:p>
          <a:p>
            <a:pPr lvl="0"/>
            <a:r>
              <a:rPr lang="nl-NL" dirty="0"/>
              <a:t>meevoelende </a:t>
            </a:r>
            <a:r>
              <a:rPr lang="nl-NL" dirty="0" smtClean="0"/>
              <a:t>troost</a:t>
            </a:r>
            <a:endParaRPr lang="nl-NL" dirty="0"/>
          </a:p>
          <a:p>
            <a:pPr lvl="0"/>
            <a:r>
              <a:rPr lang="nl-NL" dirty="0"/>
              <a:t>instrumentele troost </a:t>
            </a:r>
          </a:p>
          <a:p>
            <a:pPr lvl="0"/>
            <a:r>
              <a:rPr lang="nl-NL" dirty="0"/>
              <a:t>innerlijke troost </a:t>
            </a:r>
          </a:p>
          <a:p>
            <a:pPr lvl="0"/>
            <a:r>
              <a:rPr lang="nl-NL" dirty="0"/>
              <a:t>gelovige troost </a:t>
            </a:r>
          </a:p>
          <a:p>
            <a:endParaRPr lang="nl-NL" dirty="0"/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Soorten troost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942725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nl-NL" dirty="0"/>
              <a:t> </a:t>
            </a:r>
          </a:p>
          <a:p>
            <a:pPr lvl="0"/>
            <a:r>
              <a:rPr lang="nl-NL" dirty="0" smtClean="0"/>
              <a:t>verhalen aanhoren (bijvoorbeeld </a:t>
            </a:r>
            <a:r>
              <a:rPr lang="nl-NL" dirty="0"/>
              <a:t>ook door foto’s te </a:t>
            </a:r>
            <a:r>
              <a:rPr lang="nl-NL" dirty="0" smtClean="0"/>
              <a:t>bekijken)</a:t>
            </a:r>
            <a:endParaRPr lang="nl-NL" dirty="0"/>
          </a:p>
          <a:p>
            <a:pPr lvl="0"/>
            <a:r>
              <a:rPr lang="nl-NL" dirty="0"/>
              <a:t>aanraken, aankijken </a:t>
            </a:r>
          </a:p>
          <a:p>
            <a:pPr lvl="0"/>
            <a:r>
              <a:rPr lang="nl-NL" dirty="0"/>
              <a:t>verzorgen </a:t>
            </a:r>
          </a:p>
          <a:p>
            <a:pPr lvl="0"/>
            <a:r>
              <a:rPr lang="nl-NL" dirty="0"/>
              <a:t>een geschenk geven </a:t>
            </a:r>
          </a:p>
          <a:p>
            <a:pPr lvl="0"/>
            <a:r>
              <a:rPr lang="nl-NL" dirty="0"/>
              <a:t>samen </a:t>
            </a:r>
            <a:r>
              <a:rPr lang="nl-NL" dirty="0" smtClean="0"/>
              <a:t>eten </a:t>
            </a:r>
            <a:endParaRPr lang="nl-NL" dirty="0"/>
          </a:p>
          <a:p>
            <a:pPr lvl="0"/>
            <a:r>
              <a:rPr lang="nl-NL" dirty="0" smtClean="0"/>
              <a:t>samen ergens naartoe gaan</a:t>
            </a:r>
            <a:endParaRPr lang="nl-NL" dirty="0"/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Troost bieden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1369854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nl-NL" dirty="0" smtClean="0"/>
              <a:t>Samen iets doen: naar </a:t>
            </a:r>
            <a:r>
              <a:rPr lang="nl-NL" dirty="0"/>
              <a:t>muziek luisteren, een spelletje doen, ‘klussen’</a:t>
            </a:r>
          </a:p>
          <a:p>
            <a:pPr lvl="0"/>
            <a:r>
              <a:rPr lang="nl-NL" dirty="0"/>
              <a:t>samen creatief vormgeven aan gevoelens</a:t>
            </a:r>
          </a:p>
          <a:p>
            <a:pPr lvl="0"/>
            <a:r>
              <a:rPr lang="nl-NL" dirty="0"/>
              <a:t>stimuleren iets nieuws op te pakken </a:t>
            </a:r>
          </a:p>
          <a:p>
            <a:pPr lvl="0"/>
            <a:r>
              <a:rPr lang="nl-NL" dirty="0"/>
              <a:t>samen uit de bijbel lezen, bidden en / of zingen </a:t>
            </a:r>
          </a:p>
          <a:p>
            <a:pPr lvl="0"/>
            <a:r>
              <a:rPr lang="nl-NL" dirty="0"/>
              <a:t>mensen met verdriet ergens voor inschakelen</a:t>
            </a:r>
          </a:p>
          <a:p>
            <a:pPr lvl="0"/>
            <a:r>
              <a:rPr lang="nl-NL" dirty="0"/>
              <a:t>aandacht geven op bijzondere dagen</a:t>
            </a:r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 Troost bieden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1732416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nl-NL" dirty="0"/>
              <a:t>onnatuurlijk </a:t>
            </a:r>
            <a:r>
              <a:rPr lang="nl-NL" dirty="0" smtClean="0"/>
              <a:t>troosten</a:t>
            </a:r>
            <a:endParaRPr lang="nl-NL" dirty="0"/>
          </a:p>
          <a:p>
            <a:pPr lvl="0"/>
            <a:r>
              <a:rPr lang="nl-NL" dirty="0"/>
              <a:t>tijdelijk troosten </a:t>
            </a:r>
            <a:endParaRPr lang="nl-NL" dirty="0" smtClean="0"/>
          </a:p>
          <a:p>
            <a:pPr lvl="0"/>
            <a:r>
              <a:rPr lang="nl-NL" dirty="0" smtClean="0"/>
              <a:t>te </a:t>
            </a:r>
            <a:r>
              <a:rPr lang="nl-NL" dirty="0"/>
              <a:t>vroom troosten </a:t>
            </a:r>
            <a:endParaRPr lang="nl-NL" dirty="0" smtClean="0"/>
          </a:p>
          <a:p>
            <a:pPr lvl="0"/>
            <a:r>
              <a:rPr lang="nl-NL" dirty="0"/>
              <a:t>g</a:t>
            </a:r>
            <a:r>
              <a:rPr lang="nl-NL" dirty="0" smtClean="0"/>
              <a:t>oedkoop troosten (vrienden van Job)</a:t>
            </a:r>
          </a:p>
          <a:p>
            <a:pPr lvl="0"/>
            <a:r>
              <a:rPr lang="nl-NL" dirty="0" smtClean="0"/>
              <a:t>zeggen</a:t>
            </a:r>
            <a:r>
              <a:rPr lang="nl-NL" dirty="0"/>
              <a:t>: 'Kom eens bij ons op de koffie', of 'Ik zal eens bij u langskomen', en niet direct een afspraak maken. 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Gevaren voor troosters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0847992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nl-NL" dirty="0"/>
              <a:t>troostmoeheid </a:t>
            </a:r>
          </a:p>
          <a:p>
            <a:pPr lvl="0"/>
            <a:r>
              <a:rPr lang="nl-NL" dirty="0"/>
              <a:t>Helpen om </a:t>
            </a:r>
            <a:r>
              <a:rPr lang="nl-NL" dirty="0" smtClean="0"/>
              <a:t>zichzelf te </a:t>
            </a:r>
            <a:r>
              <a:rPr lang="nl-NL" dirty="0"/>
              <a:t>bevredigen </a:t>
            </a:r>
            <a:br>
              <a:rPr lang="nl-NL" dirty="0"/>
            </a:br>
            <a:r>
              <a:rPr lang="nl-NL" dirty="0"/>
              <a:t>a. daardoor te snel een stank voor dank gevoel </a:t>
            </a:r>
            <a:br>
              <a:rPr lang="nl-NL" dirty="0"/>
            </a:br>
            <a:r>
              <a:rPr lang="nl-NL" dirty="0"/>
              <a:t>b. daardoor betuttelend optreden</a:t>
            </a:r>
          </a:p>
          <a:p>
            <a:pPr lvl="0"/>
            <a:r>
              <a:rPr lang="nl-NL" dirty="0"/>
              <a:t>vanuit zichzelf troosten, in plaats van uit de ander (‘als ik u was, zou ik…’; ‘dat had mijn moeder ook en die zei altijd…’)</a:t>
            </a:r>
          </a:p>
          <a:p>
            <a:endParaRPr lang="nl-NL" dirty="0"/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Gevaren voor troosters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9406613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Lotgenoten worden niet vertel- of </a:t>
            </a:r>
            <a:r>
              <a:rPr lang="nl-NL" dirty="0" err="1" smtClean="0"/>
              <a:t>troostmoe</a:t>
            </a:r>
            <a:r>
              <a:rPr lang="nl-NL" dirty="0" smtClean="0"/>
              <a:t>. Denk aan kringen voor</a:t>
            </a:r>
          </a:p>
          <a:p>
            <a:r>
              <a:rPr lang="nl-NL" dirty="0" err="1" smtClean="0"/>
              <a:t>Rouwdragenden</a:t>
            </a:r>
            <a:endParaRPr lang="nl-NL" dirty="0" smtClean="0"/>
          </a:p>
          <a:p>
            <a:r>
              <a:rPr lang="nl-NL" dirty="0"/>
              <a:t>M</a:t>
            </a:r>
            <a:r>
              <a:rPr lang="nl-NL" dirty="0" smtClean="0"/>
              <a:t>antelzorgers</a:t>
            </a:r>
          </a:p>
          <a:p>
            <a:r>
              <a:rPr lang="nl-NL" dirty="0" smtClean="0"/>
              <a:t>Gescheiden mensen</a:t>
            </a:r>
          </a:p>
          <a:p>
            <a:r>
              <a:rPr lang="nl-NL" dirty="0" smtClean="0"/>
              <a:t>Ouders van gehandicapte kinderen</a:t>
            </a:r>
          </a:p>
          <a:p>
            <a:r>
              <a:rPr lang="nl-NL" dirty="0" smtClean="0"/>
              <a:t>Chronisch zieken</a:t>
            </a:r>
          </a:p>
          <a:p>
            <a:r>
              <a:rPr lang="nl-NL" dirty="0" smtClean="0">
                <a:sym typeface="Wingdings" pitchFamily="2" charset="2"/>
              </a:rPr>
              <a:t> taak voor de kerk? </a:t>
            </a:r>
            <a:endParaRPr lang="nl-NL" dirty="0" smtClean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Lotgenoten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780950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">
  <a:themeElements>
    <a:clrScheme name="Concours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63</TotalTime>
  <Words>351</Words>
  <Application>Microsoft Office PowerPoint</Application>
  <PresentationFormat>Diavoorstelling (4:3)</PresentationFormat>
  <Paragraphs>87</Paragraphs>
  <Slides>14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14</vt:i4>
      </vt:variant>
    </vt:vector>
  </HeadingPairs>
  <TitlesOfParts>
    <vt:vector size="21" baseType="lpstr">
      <vt:lpstr>Calibri</vt:lpstr>
      <vt:lpstr>Lucida Sans Unicode</vt:lpstr>
      <vt:lpstr>Verdana</vt:lpstr>
      <vt:lpstr>Wingdings</vt:lpstr>
      <vt:lpstr>Wingdings 2</vt:lpstr>
      <vt:lpstr>Wingdings 3</vt:lpstr>
      <vt:lpstr>Concours</vt:lpstr>
      <vt:lpstr>Rouwverwerking</vt:lpstr>
      <vt:lpstr>Stellingen</vt:lpstr>
      <vt:lpstr>Afscheid nemen</vt:lpstr>
      <vt:lpstr>Prijs</vt:lpstr>
      <vt:lpstr>Gevoelens van ‘rauw’ na verlies</vt:lpstr>
      <vt:lpstr>Gevaren voor mensen met verdriet</vt:lpstr>
      <vt:lpstr>Onze opdracht</vt:lpstr>
      <vt:lpstr>Voorwaarden voor troosters</vt:lpstr>
      <vt:lpstr>Soorten troost</vt:lpstr>
      <vt:lpstr>Troost bieden</vt:lpstr>
      <vt:lpstr> Troost bieden</vt:lpstr>
      <vt:lpstr>Gevaren voor troosters</vt:lpstr>
      <vt:lpstr>Gevaren voor troosters</vt:lpstr>
      <vt:lpstr>Lotgenoten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Rauw- verwerking</dc:title>
  <dc:creator>N.C. van der Voet</dc:creator>
  <cp:lastModifiedBy>Nico van der Voet</cp:lastModifiedBy>
  <cp:revision>11</cp:revision>
  <cp:lastPrinted>2014-10-07T18:41:16Z</cp:lastPrinted>
  <dcterms:created xsi:type="dcterms:W3CDTF">2014-03-17T20:53:58Z</dcterms:created>
  <dcterms:modified xsi:type="dcterms:W3CDTF">2018-12-27T21:26:44Z</dcterms:modified>
</cp:coreProperties>
</file>