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80" r:id="rId4"/>
    <p:sldId id="281" r:id="rId5"/>
    <p:sldId id="282" r:id="rId6"/>
    <p:sldId id="279" r:id="rId7"/>
    <p:sldId id="270" r:id="rId8"/>
    <p:sldId id="271" r:id="rId9"/>
    <p:sldId id="272" r:id="rId10"/>
    <p:sldId id="273" r:id="rId11"/>
    <p:sldId id="274" r:id="rId12"/>
    <p:sldId id="261" r:id="rId13"/>
    <p:sldId id="262" r:id="rId14"/>
    <p:sldId id="257" r:id="rId15"/>
    <p:sldId id="259" r:id="rId16"/>
    <p:sldId id="283" r:id="rId17"/>
    <p:sldId id="260" r:id="rId18"/>
    <p:sldId id="275" r:id="rId19"/>
    <p:sldId id="264" r:id="rId20"/>
    <p:sldId id="285" r:id="rId21"/>
    <p:sldId id="263" r:id="rId22"/>
    <p:sldId id="276" r:id="rId23"/>
    <p:sldId id="265" r:id="rId24"/>
    <p:sldId id="277" r:id="rId25"/>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smtClean="0"/>
              <a:t>Klik om de stijl te bewerken</a:t>
            </a:r>
            <a:endParaRPr lang="nl-NL"/>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96BA9CB1-9FF4-451F-8D5C-AC5DF7FAEDB5}" type="datetimeFigureOut">
              <a:rPr lang="nl-NL" smtClean="0"/>
              <a:t>26-7-2018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1511120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96BA9CB1-9FF4-451F-8D5C-AC5DF7FAEDB5}" type="datetimeFigureOut">
              <a:rPr lang="nl-NL" smtClean="0"/>
              <a:t>26-7-2018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687863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nl-NL" smtClean="0"/>
              <a:t>Klik om de stijl te bewerken</a:t>
            </a:r>
            <a:endParaRPr lang="nl-NL"/>
          </a:p>
        </p:txBody>
      </p:sp>
      <p:sp>
        <p:nvSpPr>
          <p:cNvPr id="3" name="Tijdelijke aanduiding voor teks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smtClean="0"/>
              <a:t>Tekststijl van het model bewerken</a:t>
            </a:r>
          </a:p>
        </p:txBody>
      </p:sp>
      <p:sp>
        <p:nvSpPr>
          <p:cNvPr id="4" name="Tijdelijke aanduiding voor datum 3"/>
          <p:cNvSpPr>
            <a:spLocks noGrp="1"/>
          </p:cNvSpPr>
          <p:nvPr>
            <p:ph type="dt" sz="half" idx="10"/>
          </p:nvPr>
        </p:nvSpPr>
        <p:spPr/>
        <p:txBody>
          <a:bodyPr/>
          <a:lstStyle/>
          <a:p>
            <a:fld id="{96BA9CB1-9FF4-451F-8D5C-AC5DF7FAEDB5}" type="datetimeFigureOut">
              <a:rPr lang="nl-NL" smtClean="0"/>
              <a:t>26-7-2018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3400175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838200" y="1825625"/>
            <a:ext cx="5181600" cy="435133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6172200" y="1825625"/>
            <a:ext cx="5181600" cy="435133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96BA9CB1-9FF4-451F-8D5C-AC5DF7FAEDB5}" type="datetimeFigureOut">
              <a:rPr lang="nl-NL" smtClean="0"/>
              <a:t>26-7-2018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3837099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nl-NL" smtClean="0"/>
              <a:t>Klik om de stijl te bewerken</a:t>
            </a:r>
            <a:endParaRPr lang="nl-NL"/>
          </a:p>
        </p:txBody>
      </p:sp>
      <p:sp>
        <p:nvSpPr>
          <p:cNvPr id="3" name="Tijdelijke aanduiding voor teks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Tekststijl van het model bewerken</a:t>
            </a:r>
          </a:p>
        </p:txBody>
      </p:sp>
      <p:sp>
        <p:nvSpPr>
          <p:cNvPr id="4" name="Tijdelijke aanduiding voor inhoud 3"/>
          <p:cNvSpPr>
            <a:spLocks noGrp="1"/>
          </p:cNvSpPr>
          <p:nvPr>
            <p:ph sz="half" idx="2"/>
          </p:nvPr>
        </p:nvSpPr>
        <p:spPr>
          <a:xfrm>
            <a:off x="839788" y="2505075"/>
            <a:ext cx="5157787" cy="368458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Tekststijl van het model bewerken</a:t>
            </a:r>
          </a:p>
        </p:txBody>
      </p:sp>
      <p:sp>
        <p:nvSpPr>
          <p:cNvPr id="6" name="Tijdelijke aanduiding voor inhoud 5"/>
          <p:cNvSpPr>
            <a:spLocks noGrp="1"/>
          </p:cNvSpPr>
          <p:nvPr>
            <p:ph sz="quarter" idx="4"/>
          </p:nvPr>
        </p:nvSpPr>
        <p:spPr>
          <a:xfrm>
            <a:off x="6172200" y="2505075"/>
            <a:ext cx="5183188" cy="3684588"/>
          </a:xfrm>
        </p:spPr>
        <p:txBody>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96BA9CB1-9FF4-451F-8D5C-AC5DF7FAEDB5}" type="datetimeFigureOut">
              <a:rPr lang="nl-NL" smtClean="0"/>
              <a:t>26-7-2018</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2964966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96BA9CB1-9FF4-451F-8D5C-AC5DF7FAEDB5}" type="datetimeFigureOut">
              <a:rPr lang="nl-NL" smtClean="0"/>
              <a:t>26-7-2018</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74383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96BA9CB1-9FF4-451F-8D5C-AC5DF7FAEDB5}" type="datetimeFigureOut">
              <a:rPr lang="nl-NL" smtClean="0"/>
              <a:t>26-7-2018</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1917595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NL"/>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Tekststijl van het model bewerken</a:t>
            </a:r>
          </a:p>
        </p:txBody>
      </p:sp>
      <p:sp>
        <p:nvSpPr>
          <p:cNvPr id="5" name="Tijdelijke aanduiding voor datum 4"/>
          <p:cNvSpPr>
            <a:spLocks noGrp="1"/>
          </p:cNvSpPr>
          <p:nvPr>
            <p:ph type="dt" sz="half" idx="10"/>
          </p:nvPr>
        </p:nvSpPr>
        <p:spPr/>
        <p:txBody>
          <a:bodyPr/>
          <a:lstStyle/>
          <a:p>
            <a:fld id="{96BA9CB1-9FF4-451F-8D5C-AC5DF7FAEDB5}" type="datetimeFigureOut">
              <a:rPr lang="nl-NL" smtClean="0"/>
              <a:t>26-7-2018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1259447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NL"/>
          </a:p>
        </p:txBody>
      </p:sp>
      <p:sp>
        <p:nvSpPr>
          <p:cNvPr id="3" name="Tijdelijke aanduiding voor afbeelding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Tekststijl van het model bewerken</a:t>
            </a:r>
          </a:p>
        </p:txBody>
      </p:sp>
      <p:sp>
        <p:nvSpPr>
          <p:cNvPr id="5" name="Tijdelijke aanduiding voor datum 4"/>
          <p:cNvSpPr>
            <a:spLocks noGrp="1"/>
          </p:cNvSpPr>
          <p:nvPr>
            <p:ph type="dt" sz="half" idx="10"/>
          </p:nvPr>
        </p:nvSpPr>
        <p:spPr/>
        <p:txBody>
          <a:bodyPr/>
          <a:lstStyle/>
          <a:p>
            <a:fld id="{96BA9CB1-9FF4-451F-8D5C-AC5DF7FAEDB5}" type="datetimeFigureOut">
              <a:rPr lang="nl-NL" smtClean="0"/>
              <a:t>26-7-2018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671991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96BA9CB1-9FF4-451F-8D5C-AC5DF7FAEDB5}" type="datetimeFigureOut">
              <a:rPr lang="nl-NL" smtClean="0"/>
              <a:t>26-7-2018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960260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724900" y="365125"/>
            <a:ext cx="2628900" cy="5811838"/>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838200" y="365125"/>
            <a:ext cx="7734300" cy="5811838"/>
          </a:xfrm>
        </p:spPr>
        <p:txBody>
          <a:bodyPr vert="eaVert"/>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96BA9CB1-9FF4-451F-8D5C-AC5DF7FAEDB5}" type="datetimeFigureOut">
              <a:rPr lang="nl-NL" smtClean="0"/>
              <a:t>26-7-2018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7B2A6EF2-A51C-4F54-A933-07F4A6CE1761}" type="slidenum">
              <a:rPr lang="nl-NL" smtClean="0"/>
              <a:t>‹nr.›</a:t>
            </a:fld>
            <a:endParaRPr lang="nl-NL"/>
          </a:p>
        </p:txBody>
      </p:sp>
    </p:spTree>
    <p:extLst>
      <p:ext uri="{BB962C8B-B14F-4D97-AF65-F5344CB8AC3E}">
        <p14:creationId xmlns:p14="http://schemas.microsoft.com/office/powerpoint/2010/main" val="46230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BA9CB1-9FF4-451F-8D5C-AC5DF7FAEDB5}" type="datetimeFigureOut">
              <a:rPr lang="nl-NL" smtClean="0"/>
              <a:t>26-7-2018</a:t>
            </a:fld>
            <a:endParaRPr lang="nl-NL"/>
          </a:p>
        </p:txBody>
      </p:sp>
      <p:sp>
        <p:nvSpPr>
          <p:cNvPr id="5" name="Tijdelijke aanduiding voor voettekst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2A6EF2-A51C-4F54-A933-07F4A6CE1761}" type="slidenum">
              <a:rPr lang="nl-NL" smtClean="0"/>
              <a:t>‹nr.›</a:t>
            </a:fld>
            <a:endParaRPr lang="nl-NL"/>
          </a:p>
        </p:txBody>
      </p:sp>
    </p:spTree>
    <p:extLst>
      <p:ext uri="{BB962C8B-B14F-4D97-AF65-F5344CB8AC3E}">
        <p14:creationId xmlns:p14="http://schemas.microsoft.com/office/powerpoint/2010/main" val="14740204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Biechten</a:t>
            </a:r>
            <a:endParaRPr lang="nl-NL" dirty="0"/>
          </a:p>
        </p:txBody>
      </p:sp>
      <p:sp>
        <p:nvSpPr>
          <p:cNvPr id="3" name="Ondertitel 2"/>
          <p:cNvSpPr>
            <a:spLocks noGrp="1"/>
          </p:cNvSpPr>
          <p:nvPr>
            <p:ph type="subTitle" idx="1"/>
          </p:nvPr>
        </p:nvSpPr>
        <p:spPr/>
        <p:txBody>
          <a:bodyPr/>
          <a:lstStyle/>
          <a:p>
            <a:r>
              <a:rPr lang="nl-NL" dirty="0" smtClean="0"/>
              <a:t>Door sommigen nooit gepraktiseerd door anderen zeer aanbevolen</a:t>
            </a:r>
            <a:endParaRPr lang="nl-NL" dirty="0"/>
          </a:p>
        </p:txBody>
      </p:sp>
    </p:spTree>
    <p:extLst>
      <p:ext uri="{BB962C8B-B14F-4D97-AF65-F5344CB8AC3E}">
        <p14:creationId xmlns:p14="http://schemas.microsoft.com/office/powerpoint/2010/main" val="34480359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Praktijk van de biecht</a:t>
            </a:r>
            <a:endParaRPr lang="nl-NL" dirty="0"/>
          </a:p>
        </p:txBody>
      </p:sp>
      <p:sp>
        <p:nvSpPr>
          <p:cNvPr id="3" name="Tijdelijke aanduiding voor inhoud 2"/>
          <p:cNvSpPr>
            <a:spLocks noGrp="1"/>
          </p:cNvSpPr>
          <p:nvPr>
            <p:ph idx="1"/>
          </p:nvPr>
        </p:nvSpPr>
        <p:spPr/>
        <p:txBody>
          <a:bodyPr/>
          <a:lstStyle/>
          <a:p>
            <a:r>
              <a:rPr lang="nl-NL" dirty="0"/>
              <a:t>Biechten is een sacrament in de RKK en de Lutherse kerk. </a:t>
            </a:r>
            <a:endParaRPr lang="nl-NL" dirty="0" smtClean="0"/>
          </a:p>
          <a:p>
            <a:r>
              <a:rPr lang="nl-NL" dirty="0" smtClean="0"/>
              <a:t>Bij </a:t>
            </a:r>
            <a:r>
              <a:rPr lang="nl-NL" dirty="0"/>
              <a:t>de meeste protestanten is het </a:t>
            </a:r>
            <a:r>
              <a:rPr lang="nl-NL" dirty="0" smtClean="0"/>
              <a:t>soms een </a:t>
            </a:r>
            <a:r>
              <a:rPr lang="nl-NL" dirty="0"/>
              <a:t>onderdeel van het pastorale gesprek. </a:t>
            </a:r>
            <a:r>
              <a:rPr lang="nl-NL" dirty="0" smtClean="0"/>
              <a:t>Bijvoorbeeld bij stervenden (Jak. 5!) </a:t>
            </a:r>
          </a:p>
          <a:p>
            <a:r>
              <a:rPr lang="nl-NL" dirty="0" smtClean="0"/>
              <a:t>Vroeger </a:t>
            </a:r>
            <a:r>
              <a:rPr lang="nl-NL" dirty="0"/>
              <a:t>kende men ook de publieke, </a:t>
            </a:r>
            <a:r>
              <a:rPr lang="nl-NL" dirty="0" smtClean="0"/>
              <a:t>individuele schuldbelijdenis </a:t>
            </a:r>
            <a:r>
              <a:rPr lang="nl-NL" dirty="0" smtClean="0"/>
              <a:t>in </a:t>
            </a:r>
            <a:r>
              <a:rPr lang="nl-NL" dirty="0"/>
              <a:t>de </a:t>
            </a:r>
            <a:r>
              <a:rPr lang="nl-NL" dirty="0" smtClean="0"/>
              <a:t>kerkdienst. </a:t>
            </a:r>
            <a:r>
              <a:rPr lang="nl-NL" dirty="0" smtClean="0"/>
              <a:t>Methodisten </a:t>
            </a:r>
            <a:r>
              <a:rPr lang="nl-NL" dirty="0"/>
              <a:t>kennen dat nog (het zondaarsbankje</a:t>
            </a:r>
            <a:r>
              <a:rPr lang="nl-NL" dirty="0" smtClean="0"/>
              <a:t>!) Een in zonde gevallen voorganger doet soms publiek schuldbelijdenis.</a:t>
            </a:r>
            <a:endParaRPr lang="nl-NL" dirty="0" smtClean="0"/>
          </a:p>
          <a:p>
            <a:r>
              <a:rPr lang="nl-NL" dirty="0" smtClean="0"/>
              <a:t>Meestal </a:t>
            </a:r>
            <a:r>
              <a:rPr lang="nl-NL" dirty="0"/>
              <a:t>is er alleen nog de gezamenlijke schuldbelijdenis </a:t>
            </a:r>
            <a:r>
              <a:rPr lang="nl-NL" dirty="0" smtClean="0"/>
              <a:t>in de kerkdienst </a:t>
            </a:r>
            <a:r>
              <a:rPr lang="nl-NL" dirty="0" smtClean="0"/>
              <a:t>bij monde van de </a:t>
            </a:r>
            <a:r>
              <a:rPr lang="nl-NL" dirty="0" smtClean="0"/>
              <a:t>voorganger (in het gebed, in de genadeverkondiging, in de liederen) </a:t>
            </a:r>
            <a:endParaRPr lang="nl-NL" dirty="0"/>
          </a:p>
          <a:p>
            <a:endParaRPr lang="nl-NL" dirty="0"/>
          </a:p>
        </p:txBody>
      </p:sp>
    </p:spTree>
    <p:extLst>
      <p:ext uri="{BB962C8B-B14F-4D97-AF65-F5344CB8AC3E}">
        <p14:creationId xmlns:p14="http://schemas.microsoft.com/office/powerpoint/2010/main" val="31931336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Rome, biechten in de buitenlucht</a:t>
            </a:r>
            <a:endParaRPr lang="nl-NL" dirty="0"/>
          </a:p>
        </p:txBody>
      </p:sp>
      <p:pic>
        <p:nvPicPr>
          <p:cNvPr id="4" name="Tijdelijke aanduiding voor inhoud 3"/>
          <p:cNvPicPr>
            <a:picLocks noGrp="1" noChangeAspect="1"/>
          </p:cNvPicPr>
          <p:nvPr>
            <p:ph idx="1"/>
          </p:nvPr>
        </p:nvPicPr>
        <p:blipFill>
          <a:blip r:embed="rId2"/>
          <a:stretch>
            <a:fillRect/>
          </a:stretch>
        </p:blipFill>
        <p:spPr>
          <a:xfrm>
            <a:off x="2285670" y="1858364"/>
            <a:ext cx="7620660" cy="4285859"/>
          </a:xfrm>
          <a:prstGeom prst="rect">
            <a:avLst/>
          </a:prstGeom>
        </p:spPr>
      </p:pic>
    </p:spTree>
    <p:extLst>
      <p:ext uri="{BB962C8B-B14F-4D97-AF65-F5344CB8AC3E}">
        <p14:creationId xmlns:p14="http://schemas.microsoft.com/office/powerpoint/2010/main" val="1722579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Ook dit kan in de RKK</a:t>
            </a:r>
            <a:endParaRPr lang="nl-NL" dirty="0"/>
          </a:p>
        </p:txBody>
      </p:sp>
      <p:pic>
        <p:nvPicPr>
          <p:cNvPr id="4" name="Tijdelijke aanduiding voor inhoud 3"/>
          <p:cNvPicPr>
            <a:picLocks noGrp="1" noChangeAspect="1"/>
          </p:cNvPicPr>
          <p:nvPr>
            <p:ph idx="1"/>
          </p:nvPr>
        </p:nvPicPr>
        <p:blipFill>
          <a:blip r:embed="rId2"/>
          <a:stretch>
            <a:fillRect/>
          </a:stretch>
        </p:blipFill>
        <p:spPr>
          <a:xfrm>
            <a:off x="4047566" y="2026019"/>
            <a:ext cx="4096867" cy="3950550"/>
          </a:xfrm>
          <a:prstGeom prst="rect">
            <a:avLst/>
          </a:prstGeom>
        </p:spPr>
      </p:pic>
    </p:spTree>
    <p:extLst>
      <p:ext uri="{BB962C8B-B14F-4D97-AF65-F5344CB8AC3E}">
        <p14:creationId xmlns:p14="http://schemas.microsoft.com/office/powerpoint/2010/main" val="2853169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Leger des Heils</a:t>
            </a:r>
            <a:endParaRPr lang="nl-NL" dirty="0"/>
          </a:p>
        </p:txBody>
      </p:sp>
      <p:pic>
        <p:nvPicPr>
          <p:cNvPr id="4" name="Tijdelijke aanduiding voor inhoud 3"/>
          <p:cNvPicPr>
            <a:picLocks noGrp="1" noChangeAspect="1"/>
          </p:cNvPicPr>
          <p:nvPr>
            <p:ph idx="1"/>
          </p:nvPr>
        </p:nvPicPr>
        <p:blipFill>
          <a:blip r:embed="rId2"/>
          <a:stretch>
            <a:fillRect/>
          </a:stretch>
        </p:blipFill>
        <p:spPr>
          <a:xfrm>
            <a:off x="1090556" y="2620446"/>
            <a:ext cx="4419983" cy="2395936"/>
          </a:xfrm>
          <a:prstGeom prst="rect">
            <a:avLst/>
          </a:prstGeom>
        </p:spPr>
      </p:pic>
      <p:pic>
        <p:nvPicPr>
          <p:cNvPr id="5" name="Afbeelding 4"/>
          <p:cNvPicPr>
            <a:picLocks noChangeAspect="1"/>
          </p:cNvPicPr>
          <p:nvPr/>
        </p:nvPicPr>
        <p:blipFill>
          <a:blip r:embed="rId3"/>
          <a:stretch>
            <a:fillRect/>
          </a:stretch>
        </p:blipFill>
        <p:spPr>
          <a:xfrm>
            <a:off x="6680637" y="1413333"/>
            <a:ext cx="3298222" cy="4810161"/>
          </a:xfrm>
          <a:prstGeom prst="rect">
            <a:avLst/>
          </a:prstGeom>
        </p:spPr>
      </p:pic>
    </p:spTree>
    <p:extLst>
      <p:ext uri="{BB962C8B-B14F-4D97-AF65-F5344CB8AC3E}">
        <p14:creationId xmlns:p14="http://schemas.microsoft.com/office/powerpoint/2010/main" val="2616544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Het meest voorkomende biechten: in een gesprek</a:t>
            </a:r>
            <a:endParaRPr lang="nl-NL" dirty="0"/>
          </a:p>
        </p:txBody>
      </p:sp>
      <p:pic>
        <p:nvPicPr>
          <p:cNvPr id="4" name="Tijdelijke aanduiding voor inhoud 3"/>
          <p:cNvPicPr>
            <a:picLocks noGrp="1" noChangeAspect="1"/>
          </p:cNvPicPr>
          <p:nvPr>
            <p:ph idx="1"/>
          </p:nvPr>
        </p:nvPicPr>
        <p:blipFill>
          <a:blip r:embed="rId2"/>
          <a:stretch>
            <a:fillRect/>
          </a:stretch>
        </p:blipFill>
        <p:spPr>
          <a:xfrm>
            <a:off x="3331028" y="2359728"/>
            <a:ext cx="4337413" cy="4337413"/>
          </a:xfrm>
          <a:prstGeom prst="rect">
            <a:avLst/>
          </a:prstGeom>
        </p:spPr>
      </p:pic>
    </p:spTree>
    <p:extLst>
      <p:ext uri="{BB962C8B-B14F-4D97-AF65-F5344CB8AC3E}">
        <p14:creationId xmlns:p14="http://schemas.microsoft.com/office/powerpoint/2010/main" val="912357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Protestantse Kerk </a:t>
            </a:r>
            <a:endParaRPr lang="nl-NL" dirty="0"/>
          </a:p>
        </p:txBody>
      </p:sp>
      <p:sp>
        <p:nvSpPr>
          <p:cNvPr id="3" name="Tijdelijke aanduiding voor inhoud 2"/>
          <p:cNvSpPr>
            <a:spLocks noGrp="1"/>
          </p:cNvSpPr>
          <p:nvPr>
            <p:ph idx="1"/>
          </p:nvPr>
        </p:nvSpPr>
        <p:spPr/>
        <p:txBody>
          <a:bodyPr>
            <a:normAutofit fontScale="92500" lnSpcReduction="20000"/>
          </a:bodyPr>
          <a:lstStyle/>
          <a:p>
            <a:pPr marL="0" indent="0">
              <a:spcAft>
                <a:spcPts val="0"/>
              </a:spcAft>
              <a:buNone/>
            </a:pPr>
            <a:r>
              <a:rPr lang="nl-NL" sz="3600"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In de Protestantse Kerk regelen ze geen biecht en roepen ze er ook niet toe op. Toch vinden sommigen het wel een goede zaak. </a:t>
            </a:r>
            <a:r>
              <a:rPr lang="nl-NL" sz="3600" dirty="0" err="1"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Dr</a:t>
            </a:r>
            <a:r>
              <a:rPr lang="nl-NL" sz="3600"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 </a:t>
            </a:r>
            <a:r>
              <a:rPr lang="nl-NL" sz="3600" dirty="0" err="1">
                <a:solidFill>
                  <a:srgbClr val="1F497D"/>
                </a:solidFill>
                <a:latin typeface="Trebuchet MS" panose="020B0603020202020204" pitchFamily="34" charset="0"/>
                <a:ea typeface="Calibri" panose="020F0502020204030204" pitchFamily="34" charset="0"/>
                <a:cs typeface="Times New Roman" panose="02020603050405020304" pitchFamily="18" charset="0"/>
              </a:rPr>
              <a:t>A.J.Plaisier</a:t>
            </a:r>
            <a:r>
              <a:rPr lang="nl-NL" sz="3600"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 (eens scriba van de PKN)  zegt in een interview </a:t>
            </a:r>
            <a:r>
              <a:rPr lang="nl-NL" sz="3600"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over biechten: </a:t>
            </a:r>
            <a:endParaRPr lang="nl-NL" sz="3600" dirty="0" smtClean="0">
              <a:latin typeface="Trebuchet MS" panose="020B0603020202020204" pitchFamily="34" charset="0"/>
              <a:ea typeface="Calibri" panose="020F0502020204030204" pitchFamily="34" charset="0"/>
              <a:cs typeface="Times New Roman" panose="02020603050405020304" pitchFamily="18" charset="0"/>
            </a:endParaRPr>
          </a:p>
          <a:p>
            <a:pPr marL="0" indent="0">
              <a:spcAft>
                <a:spcPts val="0"/>
              </a:spcAft>
              <a:buNone/>
            </a:pPr>
            <a:r>
              <a:rPr lang="nl-NL" sz="3600"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 </a:t>
            </a:r>
            <a:endParaRPr lang="nl-NL" sz="3600" dirty="0">
              <a:latin typeface="Trebuchet MS" panose="020B0603020202020204" pitchFamily="34" charset="0"/>
              <a:ea typeface="Calibri" panose="020F0502020204030204" pitchFamily="34" charset="0"/>
              <a:cs typeface="Times New Roman" panose="02020603050405020304" pitchFamily="18" charset="0"/>
            </a:endParaRPr>
          </a:p>
          <a:p>
            <a:pPr marL="0" indent="0">
              <a:spcAft>
                <a:spcPts val="0"/>
              </a:spcAft>
              <a:buNone/>
            </a:pPr>
            <a:r>
              <a:rPr lang="nl-NL" sz="3600" i="1"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Is het aan u als predikant om tegen iemand te zeggen: ‘Het zit eeuwig goed met jou, je zonden zijn je vergeven’?</a:t>
            </a:r>
            <a:r>
              <a:rPr lang="nl-NL" sz="3600"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 Dat laatste, ja.’ </a:t>
            </a:r>
            <a:r>
              <a:rPr lang="nl-NL" sz="3600" i="1"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Maar </a:t>
            </a:r>
            <a:r>
              <a:rPr lang="nl-NL" sz="3600" i="1"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bewérkt die uitspraak mijn vergeving ook, zoals in de rooms-katholieke traditie? </a:t>
            </a:r>
            <a:endParaRPr lang="nl-NL" sz="3600" dirty="0">
              <a:latin typeface="Trebuchet MS" panose="020B0603020202020204" pitchFamily="34" charset="0"/>
              <a:ea typeface="Calibri" panose="020F0502020204030204" pitchFamily="34" charset="0"/>
              <a:cs typeface="Times New Roman" panose="02020603050405020304" pitchFamily="18" charset="0"/>
            </a:endParaRPr>
          </a:p>
          <a:p>
            <a:pPr indent="0">
              <a:spcAft>
                <a:spcPts val="0"/>
              </a:spcAft>
              <a:buNone/>
            </a:pPr>
            <a:endParaRPr lang="nl-NL" sz="3600" dirty="0">
              <a:latin typeface="Trebuchet MS" panose="020B060302020202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23624937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a:bodyPr>
          <a:lstStyle/>
          <a:p>
            <a:pPr marL="0" indent="0">
              <a:buNone/>
            </a:pP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‘Ik zeg het je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aan, in de preek of in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een pastoraal gesprek. Dat is een gelovige daad, in de context van de kerk. Ik kan dat zeggen, niet omdat ik priester ben of dominee, maar vanwege ons gezamenlijke geloof. Dus zou ook een broeder of zuster het mogen zeggen in Christus’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naam. Het vraagt wel fijngevoeligheid</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 pastoraal inzicht. Maar biechten we nog bij elkaar, kunnen we elkaar onze zonden belijden</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a:t>
            </a:r>
            <a:endParaRPr lang="nl-NL" i="1" dirty="0">
              <a:solidFill>
                <a:srgbClr val="1F497D"/>
              </a:solidFill>
              <a:latin typeface="Trebuchet MS" panose="020B0603020202020204" pitchFamily="34" charset="0"/>
              <a:ea typeface="Calibri" panose="020F0502020204030204" pitchFamily="34" charset="0"/>
              <a:cs typeface="Times New Roman" panose="02020603050405020304" pitchFamily="18" charset="0"/>
            </a:endParaRPr>
          </a:p>
          <a:p>
            <a:pPr marL="0" indent="0">
              <a:spcAft>
                <a:spcPts val="0"/>
              </a:spcAft>
              <a:buNone/>
            </a:pPr>
            <a:r>
              <a:rPr lang="nl-NL" i="1"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Als </a:t>
            </a:r>
            <a:r>
              <a:rPr lang="nl-NL" i="1"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ik wil biechten, denk </a:t>
            </a:r>
            <a:r>
              <a:rPr lang="nl-NL" i="1"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ik: </a:t>
            </a:r>
            <a:r>
              <a:rPr lang="nl-NL" i="1"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die dominee of ouderling ziet me komen. Ik kan toch rechtstreeks God om vergeving vragen</a:t>
            </a:r>
            <a:r>
              <a:rPr lang="nl-NL" i="1"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a:t>
            </a:r>
            <a:endParaRPr lang="nl-NL" dirty="0" smtClean="0">
              <a:latin typeface="Calibri" panose="020F0502020204030204" pitchFamily="34" charset="0"/>
              <a:ea typeface="Calibri" panose="020F0502020204030204" pitchFamily="34" charset="0"/>
              <a:cs typeface="Times New Roman" panose="02020603050405020304" pitchFamily="18" charset="0"/>
            </a:endParaRPr>
          </a:p>
          <a:p>
            <a:pPr marL="0" indent="0">
              <a:spcAft>
                <a:spcPts val="0"/>
              </a:spcAft>
              <a:buNone/>
            </a:pP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 </a:t>
            </a:r>
            <a:endParaRPr lang="nl-NL" dirty="0">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2961856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lnSpcReduction="10000"/>
          </a:bodyPr>
          <a:lstStyle/>
          <a:p>
            <a:pPr marL="0" indent="0">
              <a:spcAft>
                <a:spcPts val="0"/>
              </a:spcAft>
              <a:buNone/>
            </a:pP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‘We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zijn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erg autonome gelovigen. Onze vergeving regelen we zelf.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Er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is weinig ruimte om tegenover elkaar te getuigen van ons geloof of om met onze zonden en twijfels te komen. Pastoraat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laten we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ook nog eens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aan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een ouderling of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dominee over. We hebben ook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andere mensen nodig hebben om te geloven. </a:t>
            </a:r>
            <a:endParaRPr lang="nl-NL" dirty="0">
              <a:latin typeface="Calibri" panose="020F0502020204030204" pitchFamily="34" charset="0"/>
              <a:ea typeface="Calibri" panose="020F0502020204030204" pitchFamily="34" charset="0"/>
              <a:cs typeface="Times New Roman" panose="02020603050405020304" pitchFamily="18" charset="0"/>
            </a:endParaRPr>
          </a:p>
          <a:p>
            <a:pPr marL="0" indent="0">
              <a:spcAft>
                <a:spcPts val="0"/>
              </a:spcAft>
              <a:buNone/>
            </a:pP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Een mooi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systeem is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het peter- en meterschap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uit de RKK: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mensen bij wie je terecht kunt als je het niet meer weet. Op een veiliger afstand dan je ouders. Misschien moet ook een predikant zich </a:t>
            </a:r>
            <a:r>
              <a:rPr lang="nl-NL" dirty="0" smtClean="0">
                <a:solidFill>
                  <a:srgbClr val="1F497D"/>
                </a:solidFill>
                <a:latin typeface="Trebuchet MS" panose="020B0603020202020204" pitchFamily="34" charset="0"/>
                <a:ea typeface="Calibri" panose="020F0502020204030204" pitchFamily="34" charset="0"/>
                <a:cs typeface="Times New Roman" panose="02020603050405020304" pitchFamily="18" charset="0"/>
              </a:rPr>
              <a:t>zo </a:t>
            </a:r>
            <a:r>
              <a:rPr lang="nl-NL" dirty="0">
                <a:solidFill>
                  <a:srgbClr val="1F497D"/>
                </a:solidFill>
                <a:latin typeface="Trebuchet MS" panose="020B0603020202020204" pitchFamily="34" charset="0"/>
                <a:ea typeface="Calibri" panose="020F0502020204030204" pitchFamily="34" charset="0"/>
                <a:cs typeface="Times New Roman" panose="02020603050405020304" pitchFamily="18" charset="0"/>
              </a:rPr>
              <a:t>profileren: ik sta hier, kom als u behoefte hebt aan de zegen van God. Daar kan een moment van biecht dan bij komen.’</a:t>
            </a:r>
            <a:endParaRPr lang="nl-NL" dirty="0">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1417294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Even zelf nadenken…</a:t>
            </a:r>
            <a:endParaRPr lang="nl-NL" dirty="0"/>
          </a:p>
        </p:txBody>
      </p:sp>
      <p:sp>
        <p:nvSpPr>
          <p:cNvPr id="3" name="Tijdelijke aanduiding voor inhoud 2"/>
          <p:cNvSpPr>
            <a:spLocks noGrp="1"/>
          </p:cNvSpPr>
          <p:nvPr>
            <p:ph idx="1"/>
          </p:nvPr>
        </p:nvSpPr>
        <p:spPr/>
        <p:txBody>
          <a:bodyPr/>
          <a:lstStyle/>
          <a:p>
            <a:pPr lvl="0"/>
            <a:r>
              <a:rPr lang="nl-NL" dirty="0"/>
              <a:t>Denk na over de volgende vragen:</a:t>
            </a:r>
          </a:p>
          <a:p>
            <a:pPr marL="914400" lvl="1" indent="-457200">
              <a:buFont typeface="+mj-lt"/>
              <a:buAutoNum type="arabicPeriod"/>
            </a:pPr>
            <a:r>
              <a:rPr lang="nl-NL" dirty="0"/>
              <a:t>Wat houdt jou tegen om je persoonlijke zonden of twijfels bij een medegelovige te biechten? Wat stimuleert jou om dat juist wel te doen?</a:t>
            </a:r>
          </a:p>
          <a:p>
            <a:pPr marL="914400" lvl="1" indent="-457200">
              <a:buFont typeface="+mj-lt"/>
              <a:buAutoNum type="arabicPeriod"/>
            </a:pPr>
            <a:r>
              <a:rPr lang="nl-NL" dirty="0"/>
              <a:t>Wie zou je daarvoor uitkiezen: een familielid, een vriend(in), een medegemeentelid, een ouderling/oudste, een officiële pastor? Waarom?</a:t>
            </a:r>
          </a:p>
          <a:p>
            <a:pPr marL="914400" lvl="1" indent="-457200">
              <a:buFont typeface="+mj-lt"/>
              <a:buAutoNum type="arabicPeriod"/>
            </a:pPr>
            <a:r>
              <a:rPr lang="nl-NL" dirty="0"/>
              <a:t>Wat houdt jou tegen om de persoonlijke zonden of twijfels van een ander aan te horen? Of: wat spreekt jou daarin juist aan?</a:t>
            </a:r>
          </a:p>
          <a:p>
            <a:pPr marL="914400" lvl="1" indent="-457200">
              <a:buFont typeface="+mj-lt"/>
              <a:buAutoNum type="arabicPeriod"/>
            </a:pPr>
            <a:r>
              <a:rPr lang="nl-NL" dirty="0"/>
              <a:t>Als de persoonlijke biecht nu eens een toelatingseis wordt voor het Heilig Avondmaal, wat zou er dan kunnen veranderen aan de viering en beleving van het Heilig Avondmaal?</a:t>
            </a:r>
          </a:p>
          <a:p>
            <a:endParaRPr lang="nl-NL" dirty="0"/>
          </a:p>
        </p:txBody>
      </p:sp>
    </p:spTree>
    <p:extLst>
      <p:ext uri="{BB962C8B-B14F-4D97-AF65-F5344CB8AC3E}">
        <p14:creationId xmlns:p14="http://schemas.microsoft.com/office/powerpoint/2010/main" val="1876404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Bonhoeffer</a:t>
            </a:r>
            <a:endParaRPr lang="nl-NL" dirty="0"/>
          </a:p>
        </p:txBody>
      </p:sp>
      <p:sp>
        <p:nvSpPr>
          <p:cNvPr id="3" name="Tijdelijke aanduiding voor inhoud 2"/>
          <p:cNvSpPr>
            <a:spLocks noGrp="1"/>
          </p:cNvSpPr>
          <p:nvPr>
            <p:ph sz="half" idx="1"/>
          </p:nvPr>
        </p:nvSpPr>
        <p:spPr/>
        <p:txBody>
          <a:bodyPr/>
          <a:lstStyle/>
          <a:p>
            <a:pPr marL="0" indent="0">
              <a:buNone/>
            </a:pPr>
            <a:r>
              <a:rPr lang="nl-NL" dirty="0"/>
              <a:t>In deze </a:t>
            </a:r>
            <a:r>
              <a:rPr lang="nl-NL" dirty="0" err="1"/>
              <a:t>ppp</a:t>
            </a:r>
            <a:r>
              <a:rPr lang="nl-NL" dirty="0"/>
              <a:t> staan vanaf nu veel gedachten uit het boekje van </a:t>
            </a:r>
            <a:r>
              <a:rPr lang="nl-NL" dirty="0" smtClean="0"/>
              <a:t>de lutherse </a:t>
            </a:r>
            <a:r>
              <a:rPr lang="nl-NL" dirty="0" err="1" smtClean="0"/>
              <a:t>Bonhoeffer</a:t>
            </a:r>
            <a:r>
              <a:rPr lang="nl-NL" dirty="0"/>
              <a:t>: </a:t>
            </a:r>
            <a:r>
              <a:rPr lang="nl-NL" i="1" dirty="0"/>
              <a:t>‘Leven met elkander’</a:t>
            </a:r>
            <a:r>
              <a:rPr lang="nl-NL" dirty="0"/>
              <a:t>. De oorspronkelijke titel is ‘</a:t>
            </a:r>
            <a:r>
              <a:rPr lang="nl-NL" i="1" dirty="0" err="1"/>
              <a:t>Gemeinsames</a:t>
            </a:r>
            <a:r>
              <a:rPr lang="nl-NL" i="1" dirty="0"/>
              <a:t> Leben</a:t>
            </a:r>
            <a:r>
              <a:rPr lang="nl-NL" dirty="0"/>
              <a:t>’. Dat is nu uitgegeven als onderdeel van het boek ‘</a:t>
            </a:r>
            <a:r>
              <a:rPr lang="nl-NL" i="1" dirty="0"/>
              <a:t>Verborgen omgang</a:t>
            </a:r>
            <a:r>
              <a:rPr lang="nl-NL" dirty="0"/>
              <a:t>’ (Utrecht 2014)</a:t>
            </a:r>
          </a:p>
          <a:p>
            <a:endParaRPr lang="nl-NL" dirty="0"/>
          </a:p>
        </p:txBody>
      </p:sp>
      <p:pic>
        <p:nvPicPr>
          <p:cNvPr id="5" name="Tijdelijke aanduiding voor inhoud 4"/>
          <p:cNvPicPr>
            <a:picLocks noGrp="1" noChangeAspect="1"/>
          </p:cNvPicPr>
          <p:nvPr>
            <p:ph sz="half" idx="2"/>
          </p:nvPr>
        </p:nvPicPr>
        <p:blipFill>
          <a:blip r:embed="rId2"/>
          <a:stretch>
            <a:fillRect/>
          </a:stretch>
        </p:blipFill>
        <p:spPr>
          <a:xfrm>
            <a:off x="7380313" y="1825625"/>
            <a:ext cx="2765373" cy="4351338"/>
          </a:xfrm>
          <a:prstGeom prst="rect">
            <a:avLst/>
          </a:prstGeom>
        </p:spPr>
      </p:pic>
    </p:spTree>
    <p:extLst>
      <p:ext uri="{BB962C8B-B14F-4D97-AF65-F5344CB8AC3E}">
        <p14:creationId xmlns:p14="http://schemas.microsoft.com/office/powerpoint/2010/main" val="2511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Ik durf niet te biechten…</a:t>
            </a:r>
            <a:endParaRPr lang="nl-NL" dirty="0"/>
          </a:p>
        </p:txBody>
      </p:sp>
      <p:sp>
        <p:nvSpPr>
          <p:cNvPr id="3" name="Tijdelijke aanduiding voor inhoud 2"/>
          <p:cNvSpPr>
            <a:spLocks noGrp="1"/>
          </p:cNvSpPr>
          <p:nvPr>
            <p:ph idx="1"/>
          </p:nvPr>
        </p:nvSpPr>
        <p:spPr/>
        <p:txBody>
          <a:bodyPr>
            <a:normAutofit/>
          </a:bodyPr>
          <a:lstStyle/>
          <a:p>
            <a:pPr marL="0" indent="0">
              <a:buNone/>
            </a:pPr>
            <a:r>
              <a:rPr lang="nl-NL" dirty="0" smtClean="0"/>
              <a:t>Vooral mensen die het niet gewend zijn zien ertegenop om te biechten. Ook mensen die heel lang over een bepaald kwaad in hun leven gezwegen hebben, zien ertegenop</a:t>
            </a:r>
            <a:r>
              <a:rPr lang="nl-NL" dirty="0" smtClean="0"/>
              <a:t>. </a:t>
            </a:r>
            <a:r>
              <a:rPr lang="nl-NL" dirty="0" err="1" smtClean="0"/>
              <a:t>Bonhoeffer</a:t>
            </a:r>
            <a:r>
              <a:rPr lang="nl-NL" dirty="0" smtClean="0"/>
              <a:t> zegt:</a:t>
            </a:r>
            <a:endParaRPr lang="nl-NL" dirty="0" smtClean="0"/>
          </a:p>
          <a:p>
            <a:endParaRPr lang="nl-NL" dirty="0"/>
          </a:p>
          <a:p>
            <a:r>
              <a:rPr lang="nl-NL" dirty="0" smtClean="0"/>
              <a:t>Biechten is toch niet zo moeilijk</a:t>
            </a:r>
            <a:r>
              <a:rPr lang="nl-NL" dirty="0"/>
              <a:t> </a:t>
            </a:r>
            <a:r>
              <a:rPr lang="nl-NL" dirty="0" smtClean="0"/>
              <a:t>als je beseft dat God weliswaar de zonde haat, maar de zondaar liefheeft.</a:t>
            </a:r>
          </a:p>
          <a:p>
            <a:r>
              <a:rPr lang="nl-NL" dirty="0" smtClean="0"/>
              <a:t>Biechten is ook geen eis, maar goddelijke hulp.</a:t>
            </a:r>
          </a:p>
          <a:p>
            <a:r>
              <a:rPr lang="nl-NL" dirty="0" smtClean="0"/>
              <a:t>Biechten is bevrijdend. Je krijgt er geen spijt van</a:t>
            </a:r>
          </a:p>
          <a:p>
            <a:endParaRPr lang="nl-NL" dirty="0"/>
          </a:p>
          <a:p>
            <a:endParaRPr lang="nl-NL" dirty="0"/>
          </a:p>
        </p:txBody>
      </p:sp>
    </p:spTree>
    <p:extLst>
      <p:ext uri="{BB962C8B-B14F-4D97-AF65-F5344CB8AC3E}">
        <p14:creationId xmlns:p14="http://schemas.microsoft.com/office/powerpoint/2010/main" val="1613947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helpt echt?</a:t>
            </a:r>
            <a:endParaRPr lang="nl-NL" dirty="0"/>
          </a:p>
        </p:txBody>
      </p:sp>
      <p:sp>
        <p:nvSpPr>
          <p:cNvPr id="3" name="Tijdelijke aanduiding voor inhoud 2"/>
          <p:cNvSpPr>
            <a:spLocks noGrp="1"/>
          </p:cNvSpPr>
          <p:nvPr>
            <p:ph idx="1"/>
          </p:nvPr>
        </p:nvSpPr>
        <p:spPr/>
        <p:txBody>
          <a:bodyPr/>
          <a:lstStyle/>
          <a:p>
            <a:pPr marL="0" indent="0">
              <a:buNone/>
            </a:pPr>
            <a:r>
              <a:rPr lang="nl-NL" dirty="0" smtClean="0"/>
              <a:t>Mensen kunnen op </a:t>
            </a:r>
            <a:r>
              <a:rPr lang="nl-NL" dirty="0" err="1" smtClean="0"/>
              <a:t>allelei</a:t>
            </a:r>
            <a:r>
              <a:rPr lang="nl-NL" dirty="0" smtClean="0"/>
              <a:t> manieren vastlopen</a:t>
            </a:r>
          </a:p>
          <a:p>
            <a:r>
              <a:rPr lang="nl-NL" dirty="0" smtClean="0"/>
              <a:t>Hulpverleners </a:t>
            </a:r>
            <a:r>
              <a:rPr lang="nl-NL" dirty="0" smtClean="0"/>
              <a:t>praten over ziekte, psychische nood of relatieproblemen vanuit hún invalshoek.</a:t>
            </a:r>
          </a:p>
          <a:p>
            <a:r>
              <a:rPr lang="nl-NL" dirty="0" smtClean="0"/>
              <a:t>De dimensie van zonde – genade – vergeving – vernieuwing - redding vanuit de relatie met God, voegt daar iets wezenlijks aan toe. </a:t>
            </a:r>
            <a:endParaRPr lang="nl-NL" dirty="0"/>
          </a:p>
          <a:p>
            <a:r>
              <a:rPr lang="nl-NL" dirty="0" smtClean="0"/>
              <a:t>Wat is de beste hulp dan?</a:t>
            </a:r>
            <a:endParaRPr lang="nl-NL" dirty="0"/>
          </a:p>
        </p:txBody>
      </p:sp>
    </p:spTree>
    <p:extLst>
      <p:ext uri="{BB962C8B-B14F-4D97-AF65-F5344CB8AC3E}">
        <p14:creationId xmlns:p14="http://schemas.microsoft.com/office/powerpoint/2010/main" val="215817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Vroom en soms toch eenzaam</a:t>
            </a:r>
            <a:endParaRPr lang="nl-NL" dirty="0"/>
          </a:p>
        </p:txBody>
      </p:sp>
      <p:sp>
        <p:nvSpPr>
          <p:cNvPr id="3" name="Tijdelijke aanduiding voor inhoud 2"/>
          <p:cNvSpPr>
            <a:spLocks noGrp="1"/>
          </p:cNvSpPr>
          <p:nvPr>
            <p:ph idx="1"/>
          </p:nvPr>
        </p:nvSpPr>
        <p:spPr/>
        <p:txBody>
          <a:bodyPr/>
          <a:lstStyle/>
          <a:p>
            <a:r>
              <a:rPr lang="nl-NL" dirty="0" smtClean="0"/>
              <a:t>In orthodoxe kringen </a:t>
            </a:r>
            <a:r>
              <a:rPr lang="nl-NL" dirty="0" smtClean="0"/>
              <a:t>ligt </a:t>
            </a:r>
            <a:r>
              <a:rPr lang="nl-NL" dirty="0" smtClean="0"/>
              <a:t>de lat van de heiligheid hoog. </a:t>
            </a:r>
            <a:r>
              <a:rPr lang="nl-NL" dirty="0" smtClean="0"/>
              <a:t>Rechtzinnige christenen (reformatorisch, evangelisch) schamen zich voor hun zonden. Veel </a:t>
            </a:r>
            <a:r>
              <a:rPr lang="nl-NL" dirty="0" smtClean="0"/>
              <a:t>gelovigen willen hun </a:t>
            </a:r>
            <a:r>
              <a:rPr lang="nl-NL" dirty="0"/>
              <a:t>stand ophouden en </a:t>
            </a:r>
            <a:r>
              <a:rPr lang="nl-NL" dirty="0" smtClean="0"/>
              <a:t>blijven </a:t>
            </a:r>
            <a:r>
              <a:rPr lang="nl-NL" dirty="0" smtClean="0"/>
              <a:t>daardoor </a:t>
            </a:r>
            <a:r>
              <a:rPr lang="nl-NL" dirty="0"/>
              <a:t>eenzaam. </a:t>
            </a:r>
            <a:r>
              <a:rPr lang="nl-NL" dirty="0" smtClean="0"/>
              <a:t>Soms slepen ze jarenlang in hun eentje een last met zich mee. </a:t>
            </a:r>
            <a:r>
              <a:rPr lang="nl-NL" dirty="0" smtClean="0"/>
              <a:t>De biecht doorbreekt de eenzaamheid. </a:t>
            </a:r>
            <a:endParaRPr lang="nl-NL" dirty="0" smtClean="0"/>
          </a:p>
          <a:p>
            <a:r>
              <a:rPr lang="nl-NL" i="1" dirty="0" smtClean="0"/>
              <a:t>Denk </a:t>
            </a:r>
            <a:r>
              <a:rPr lang="nl-NL" i="1" dirty="0"/>
              <a:t>na over de volgende stelling: ‘Vroeger kwamen in protestantse kring meer zelfdodingen voor dan in rooms-katholieke kring. Dat had er onder andere mee te maken dat roomse mensen konden biechten.’ Zou het kunnen kloppen denk je?</a:t>
            </a:r>
          </a:p>
          <a:p>
            <a:pPr marL="0" indent="0">
              <a:buNone/>
            </a:pPr>
            <a:endParaRPr lang="nl-NL" dirty="0"/>
          </a:p>
        </p:txBody>
      </p:sp>
    </p:spTree>
    <p:extLst>
      <p:ext uri="{BB962C8B-B14F-4D97-AF65-F5344CB8AC3E}">
        <p14:creationId xmlns:p14="http://schemas.microsoft.com/office/powerpoint/2010/main" val="82813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Jezus Christus en die gekruisigd</a:t>
            </a:r>
            <a:endParaRPr lang="nl-NL" dirty="0"/>
          </a:p>
        </p:txBody>
      </p:sp>
      <p:sp>
        <p:nvSpPr>
          <p:cNvPr id="3" name="Tijdelijke aanduiding voor inhoud 2"/>
          <p:cNvSpPr>
            <a:spLocks noGrp="1"/>
          </p:cNvSpPr>
          <p:nvPr>
            <p:ph idx="1"/>
          </p:nvPr>
        </p:nvSpPr>
        <p:spPr/>
        <p:txBody>
          <a:bodyPr/>
          <a:lstStyle/>
          <a:p>
            <a:r>
              <a:rPr lang="nl-NL" dirty="0" smtClean="0"/>
              <a:t>Biecht is doorbraak naar de gemeenschap. De zondaar geeft zijn zelfrechtvaardiging op. Wij zijn één in het kwade en één in de genade. Zo alleen wordt het HA een feest. (Dit heeft zelfs politieke consequenties!)</a:t>
            </a:r>
          </a:p>
          <a:p>
            <a:r>
              <a:rPr lang="nl-NL" dirty="0"/>
              <a:t>Biecht is een doorbraak naar het </a:t>
            </a:r>
            <a:r>
              <a:rPr lang="nl-NL" dirty="0" smtClean="0"/>
              <a:t>kruis. De </a:t>
            </a:r>
            <a:r>
              <a:rPr lang="nl-NL" dirty="0"/>
              <a:t>oude mens sterft, de hoogmoed wordt </a:t>
            </a:r>
            <a:r>
              <a:rPr lang="nl-NL" dirty="0" smtClean="0"/>
              <a:t>gebroken. Christus stierf toch ook als misdadiger? Door de biecht zijn we </a:t>
            </a:r>
            <a:r>
              <a:rPr lang="nl-NL" dirty="0"/>
              <a:t>verbonden met het kruis van Jezus.</a:t>
            </a:r>
          </a:p>
          <a:p>
            <a:r>
              <a:rPr lang="nl-NL" dirty="0"/>
              <a:t>In de biecht vindt de doorbraak naar het nieuwe leven plaats: bekering, navolging.</a:t>
            </a:r>
          </a:p>
          <a:p>
            <a:pPr marL="0" indent="0">
              <a:buNone/>
            </a:pPr>
            <a:endParaRPr lang="nl-NL" dirty="0" smtClean="0"/>
          </a:p>
        </p:txBody>
      </p:sp>
    </p:spTree>
    <p:extLst>
      <p:ext uri="{BB962C8B-B14F-4D97-AF65-F5344CB8AC3E}">
        <p14:creationId xmlns:p14="http://schemas.microsoft.com/office/powerpoint/2010/main" val="1732192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3513909" y="1138645"/>
            <a:ext cx="4872445" cy="4872445"/>
          </a:xfrm>
          <a:prstGeom prst="rect">
            <a:avLst/>
          </a:prstGeom>
        </p:spPr>
      </p:pic>
    </p:spTree>
    <p:extLst>
      <p:ext uri="{BB962C8B-B14F-4D97-AF65-F5344CB8AC3E}">
        <p14:creationId xmlns:p14="http://schemas.microsoft.com/office/powerpoint/2010/main" val="39208484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Zekerheid</a:t>
            </a:r>
            <a:endParaRPr lang="nl-NL" dirty="0"/>
          </a:p>
        </p:txBody>
      </p:sp>
      <p:sp>
        <p:nvSpPr>
          <p:cNvPr id="3" name="Tijdelijke aanduiding voor inhoud 2"/>
          <p:cNvSpPr>
            <a:spLocks noGrp="1"/>
          </p:cNvSpPr>
          <p:nvPr>
            <p:ph idx="1"/>
          </p:nvPr>
        </p:nvSpPr>
        <p:spPr/>
        <p:txBody>
          <a:bodyPr/>
          <a:lstStyle/>
          <a:p>
            <a:r>
              <a:rPr lang="nl-NL" dirty="0"/>
              <a:t>In de </a:t>
            </a:r>
            <a:r>
              <a:rPr lang="nl-NL" dirty="0" smtClean="0"/>
              <a:t>biecht ontvang je zekerheid. </a:t>
            </a:r>
            <a:r>
              <a:rPr lang="nl-NL" dirty="0"/>
              <a:t>Zelfvergiffenis </a:t>
            </a:r>
            <a:r>
              <a:rPr lang="nl-NL" dirty="0" smtClean="0"/>
              <a:t>(al is het op je knieën voor God) is </a:t>
            </a:r>
            <a:r>
              <a:rPr lang="nl-NL" dirty="0"/>
              <a:t>onzeker, kan zelfbedrog zijn. </a:t>
            </a:r>
            <a:r>
              <a:rPr lang="nl-NL" dirty="0" smtClean="0"/>
              <a:t>Je kunt het jezelf aanpraten of toch nog blijven twijfelen of het woord van Gods genade wel voor jou geldt. De </a:t>
            </a:r>
            <a:r>
              <a:rPr lang="nl-NL" dirty="0"/>
              <a:t>zekerheid krijgen we in de vergiffenis </a:t>
            </a:r>
            <a:r>
              <a:rPr lang="nl-NL" dirty="0" smtClean="0"/>
              <a:t>door </a:t>
            </a:r>
            <a:r>
              <a:rPr lang="nl-NL" dirty="0"/>
              <a:t>de </a:t>
            </a:r>
            <a:r>
              <a:rPr lang="nl-NL" dirty="0" smtClean="0"/>
              <a:t>broeder / </a:t>
            </a:r>
            <a:r>
              <a:rPr lang="nl-NL" dirty="0" smtClean="0"/>
              <a:t>zuster.</a:t>
            </a:r>
            <a:endParaRPr lang="nl-NL" dirty="0"/>
          </a:p>
          <a:p>
            <a:pPr marL="0" indent="0">
              <a:buNone/>
            </a:pPr>
            <a:endParaRPr lang="nl-NL" dirty="0"/>
          </a:p>
        </p:txBody>
      </p:sp>
    </p:spTree>
    <p:extLst>
      <p:ext uri="{BB962C8B-B14F-4D97-AF65-F5344CB8AC3E}">
        <p14:creationId xmlns:p14="http://schemas.microsoft.com/office/powerpoint/2010/main" val="3954601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biechten?</a:t>
            </a:r>
            <a:endParaRPr lang="nl-NL" dirty="0"/>
          </a:p>
        </p:txBody>
      </p:sp>
      <p:sp>
        <p:nvSpPr>
          <p:cNvPr id="3" name="Tijdelijke aanduiding voor inhoud 2"/>
          <p:cNvSpPr>
            <a:spLocks noGrp="1"/>
          </p:cNvSpPr>
          <p:nvPr>
            <p:ph idx="1"/>
          </p:nvPr>
        </p:nvSpPr>
        <p:spPr/>
        <p:txBody>
          <a:bodyPr/>
          <a:lstStyle/>
          <a:p>
            <a:r>
              <a:rPr lang="nl-NL" dirty="0"/>
              <a:t>Het gaat wel om concrete zonden. Toets je leven aan alle tien geboden. </a:t>
            </a:r>
            <a:endParaRPr lang="nl-NL" dirty="0" smtClean="0"/>
          </a:p>
          <a:p>
            <a:pPr marL="0" indent="0">
              <a:buNone/>
            </a:pPr>
            <a:endParaRPr lang="nl-NL" dirty="0"/>
          </a:p>
          <a:p>
            <a:pPr marL="0" indent="0">
              <a:buNone/>
            </a:pPr>
            <a:r>
              <a:rPr lang="nl-NL" dirty="0">
                <a:sym typeface="Wingdings" panose="05000000000000000000" pitchFamily="2" charset="2"/>
              </a:rPr>
              <a:t> </a:t>
            </a:r>
            <a:r>
              <a:rPr lang="nl-NL" dirty="0"/>
              <a:t>Meestal biechten mensen echte overtredingen, maar ook tekortkomingen, lastige karaktereigenschappen, gedrag van zichzelf waarvan ze af willen. Protestanten biechten opmerkelijk vaak (in gesprekken) alleen maar seksuele zonden.</a:t>
            </a:r>
          </a:p>
          <a:p>
            <a:endParaRPr lang="nl-NL" dirty="0"/>
          </a:p>
        </p:txBody>
      </p:sp>
    </p:spTree>
    <p:extLst>
      <p:ext uri="{BB962C8B-B14F-4D97-AF65-F5344CB8AC3E}">
        <p14:creationId xmlns:p14="http://schemas.microsoft.com/office/powerpoint/2010/main" val="23766618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Verkeerd biechten</a:t>
            </a:r>
            <a:endParaRPr lang="nl-NL" dirty="0"/>
          </a:p>
        </p:txBody>
      </p:sp>
      <p:sp>
        <p:nvSpPr>
          <p:cNvPr id="3" name="Tijdelijke aanduiding voor inhoud 2"/>
          <p:cNvSpPr>
            <a:spLocks noGrp="1"/>
          </p:cNvSpPr>
          <p:nvPr>
            <p:ph idx="1"/>
          </p:nvPr>
        </p:nvSpPr>
        <p:spPr/>
        <p:txBody>
          <a:bodyPr/>
          <a:lstStyle/>
          <a:p>
            <a:r>
              <a:rPr lang="nl-NL" dirty="0" smtClean="0"/>
              <a:t>Biechten is niet goed als het biechten zelf een vrome daad wordt. ‘Hoor mij eens goed biechten! Wat zal God trots op mij zijn. En wat zal mijn nederigheid indruk maken!’ </a:t>
            </a:r>
          </a:p>
          <a:p>
            <a:r>
              <a:rPr lang="nl-NL" dirty="0" smtClean="0"/>
              <a:t>Biechten is weerzinwekkend als er sprake is van een dubbele moraal. Ik biecht een zonde en ga er intussen gewoon mee door.</a:t>
            </a:r>
          </a:p>
          <a:p>
            <a:pPr marL="0" indent="0">
              <a:buNone/>
            </a:pPr>
            <a:endParaRPr lang="nl-NL" dirty="0"/>
          </a:p>
        </p:txBody>
      </p:sp>
    </p:spTree>
    <p:extLst>
      <p:ext uri="{BB962C8B-B14F-4D97-AF65-F5344CB8AC3E}">
        <p14:creationId xmlns:p14="http://schemas.microsoft.com/office/powerpoint/2010/main" val="1126066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Bij welke vader biechten we?</a:t>
            </a:r>
            <a:endParaRPr lang="nl-NL" dirty="0"/>
          </a:p>
        </p:txBody>
      </p:sp>
      <p:pic>
        <p:nvPicPr>
          <p:cNvPr id="4" name="Tijdelijke aanduiding voor inhoud 3"/>
          <p:cNvPicPr>
            <a:picLocks noGrp="1" noChangeAspect="1"/>
          </p:cNvPicPr>
          <p:nvPr>
            <p:ph idx="1"/>
          </p:nvPr>
        </p:nvPicPr>
        <p:blipFill>
          <a:blip r:embed="rId2"/>
          <a:stretch>
            <a:fillRect/>
          </a:stretch>
        </p:blipFill>
        <p:spPr>
          <a:xfrm>
            <a:off x="3481332" y="1825625"/>
            <a:ext cx="5229336" cy="4351338"/>
          </a:xfrm>
          <a:prstGeom prst="rect">
            <a:avLst/>
          </a:prstGeom>
        </p:spPr>
      </p:pic>
    </p:spTree>
    <p:extLst>
      <p:ext uri="{BB962C8B-B14F-4D97-AF65-F5344CB8AC3E}">
        <p14:creationId xmlns:p14="http://schemas.microsoft.com/office/powerpoint/2010/main" val="9583753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Biechtvader/moeder</a:t>
            </a:r>
            <a:endParaRPr lang="nl-NL" dirty="0"/>
          </a:p>
        </p:txBody>
      </p:sp>
      <p:sp>
        <p:nvSpPr>
          <p:cNvPr id="3" name="Tijdelijke aanduiding voor inhoud 2"/>
          <p:cNvSpPr>
            <a:spLocks noGrp="1"/>
          </p:cNvSpPr>
          <p:nvPr>
            <p:ph idx="1"/>
          </p:nvPr>
        </p:nvSpPr>
        <p:spPr/>
        <p:txBody>
          <a:bodyPr>
            <a:normAutofit/>
          </a:bodyPr>
          <a:lstStyle/>
          <a:p>
            <a:r>
              <a:rPr lang="nl-NL" dirty="0"/>
              <a:t>Wie mag de biecht aanhoren: ieder die met Christus leeft, die zelf van </a:t>
            </a:r>
            <a:r>
              <a:rPr lang="nl-NL" dirty="0" smtClean="0"/>
              <a:t>zonde </a:t>
            </a:r>
            <a:r>
              <a:rPr lang="nl-NL" dirty="0"/>
              <a:t>en van genade weet</a:t>
            </a:r>
            <a:r>
              <a:rPr lang="nl-NL" dirty="0" smtClean="0"/>
              <a:t>. </a:t>
            </a:r>
          </a:p>
          <a:p>
            <a:r>
              <a:rPr lang="nl-NL" dirty="0" smtClean="0"/>
              <a:t>Ga </a:t>
            </a:r>
            <a:r>
              <a:rPr lang="nl-NL" dirty="0"/>
              <a:t>ik biechten bij een medegelovige, dan biecht ik bij de gemeente en dan biecht ik bij God.</a:t>
            </a:r>
          </a:p>
          <a:p>
            <a:r>
              <a:rPr lang="nl-NL" dirty="0" smtClean="0"/>
              <a:t>Biecht </a:t>
            </a:r>
            <a:r>
              <a:rPr lang="nl-NL" dirty="0"/>
              <a:t>is niet goed als één persoon </a:t>
            </a:r>
            <a:r>
              <a:rPr lang="nl-NL" dirty="0" smtClean="0"/>
              <a:t>biechtvader/moeder </a:t>
            </a:r>
            <a:r>
              <a:rPr lang="nl-NL" dirty="0"/>
              <a:t>voor allen </a:t>
            </a:r>
            <a:r>
              <a:rPr lang="nl-NL" dirty="0" smtClean="0"/>
              <a:t>is (de priester of predikant bijvoorbeeld), want dan krijgt iemand onnodig veel status.</a:t>
            </a:r>
          </a:p>
          <a:p>
            <a:r>
              <a:rPr lang="nl-NL" dirty="0" smtClean="0"/>
              <a:t> Je zou regelmatig kunnen biechten bij een geestelijk mentor. </a:t>
            </a:r>
            <a:endParaRPr lang="nl-NL" dirty="0"/>
          </a:p>
        </p:txBody>
      </p:sp>
    </p:spTree>
    <p:extLst>
      <p:ext uri="{BB962C8B-B14F-4D97-AF65-F5344CB8AC3E}">
        <p14:creationId xmlns:p14="http://schemas.microsoft.com/office/powerpoint/2010/main" val="36236022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Biechten bij je geliefden?</a:t>
            </a:r>
            <a:endParaRPr lang="nl-NL" dirty="0"/>
          </a:p>
        </p:txBody>
      </p:sp>
      <p:sp>
        <p:nvSpPr>
          <p:cNvPr id="3" name="Tijdelijke aanduiding voor inhoud 2"/>
          <p:cNvSpPr>
            <a:spLocks noGrp="1"/>
          </p:cNvSpPr>
          <p:nvPr>
            <p:ph idx="1"/>
          </p:nvPr>
        </p:nvSpPr>
        <p:spPr/>
        <p:txBody>
          <a:bodyPr/>
          <a:lstStyle/>
          <a:p>
            <a:r>
              <a:rPr lang="nl-NL" dirty="0" smtClean="0"/>
              <a:t>In zeker opzicht is het best moeilijk om te biechten bij geliefden. </a:t>
            </a:r>
            <a:r>
              <a:rPr lang="nl-NL" i="1" dirty="0" smtClean="0"/>
              <a:t>Waarin dan?</a:t>
            </a:r>
          </a:p>
          <a:p>
            <a:r>
              <a:rPr lang="nl-NL" dirty="0" smtClean="0"/>
              <a:t>Wat </a:t>
            </a:r>
            <a:r>
              <a:rPr lang="nl-NL" dirty="0"/>
              <a:t>vind </a:t>
            </a:r>
            <a:r>
              <a:rPr lang="nl-NL" dirty="0" smtClean="0"/>
              <a:t>je echter </a:t>
            </a:r>
            <a:r>
              <a:rPr lang="nl-NL" dirty="0"/>
              <a:t>van deze stelling: </a:t>
            </a:r>
            <a:endParaRPr lang="nl-NL" dirty="0" smtClean="0"/>
          </a:p>
          <a:p>
            <a:pPr marL="0" indent="0">
              <a:buNone/>
            </a:pPr>
            <a:r>
              <a:rPr lang="nl-NL" i="1" dirty="0" smtClean="0"/>
              <a:t>‘</a:t>
            </a:r>
            <a:r>
              <a:rPr lang="nl-NL" i="1" dirty="0"/>
              <a:t>Biecht nooit alleen bij iemand die van je houdt. Het lijkt wel dapper, maar is manipulatief. Iemand die van je houdt moet jou wel vergeven. Die durft geen wraak te nemen. Met biechten bij je man/vrouw/vriend</a:t>
            </a:r>
            <a:r>
              <a:rPr lang="nl-NL" i="1" dirty="0" smtClean="0"/>
              <a:t>/ vriendin/vader/moeder  </a:t>
            </a:r>
            <a:r>
              <a:rPr lang="nl-NL" i="1" dirty="0"/>
              <a:t>kun je je zonden zo wel heel makkelijk afhandelen</a:t>
            </a:r>
            <a:r>
              <a:rPr lang="nl-NL" i="1" dirty="0" smtClean="0"/>
              <a:t>. Betrek alsjeblieft ook een ‘vreemde’ bij jouw biecht.’</a:t>
            </a:r>
            <a:endParaRPr lang="nl-NL" i="1" dirty="0"/>
          </a:p>
          <a:p>
            <a:pPr marL="0" indent="0">
              <a:buNone/>
            </a:pPr>
            <a:endParaRPr lang="nl-NL" dirty="0"/>
          </a:p>
        </p:txBody>
      </p:sp>
    </p:spTree>
    <p:extLst>
      <p:ext uri="{BB962C8B-B14F-4D97-AF65-F5344CB8AC3E}">
        <p14:creationId xmlns:p14="http://schemas.microsoft.com/office/powerpoint/2010/main" val="7522202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Niet wachten met biechten</a:t>
            </a:r>
            <a:endParaRPr lang="nl-NL" dirty="0"/>
          </a:p>
        </p:txBody>
      </p:sp>
      <p:sp>
        <p:nvSpPr>
          <p:cNvPr id="3" name="Tijdelijke aanduiding voor inhoud 2"/>
          <p:cNvSpPr>
            <a:spLocks noGrp="1"/>
          </p:cNvSpPr>
          <p:nvPr>
            <p:ph idx="1"/>
          </p:nvPr>
        </p:nvSpPr>
        <p:spPr/>
        <p:txBody>
          <a:bodyPr/>
          <a:lstStyle/>
          <a:p>
            <a:r>
              <a:rPr lang="nl-NL" dirty="0" smtClean="0"/>
              <a:t>Wacht niet te lang met biechten</a:t>
            </a:r>
          </a:p>
          <a:p>
            <a:pPr lvl="1"/>
            <a:r>
              <a:rPr lang="nl-NL" dirty="0" smtClean="0"/>
              <a:t>Want anders wordt je schaamte te groot</a:t>
            </a:r>
          </a:p>
          <a:p>
            <a:pPr lvl="1"/>
            <a:r>
              <a:rPr lang="nl-NL" dirty="0" smtClean="0"/>
              <a:t>Want anders voed je </a:t>
            </a:r>
            <a:r>
              <a:rPr lang="nl-NL" dirty="0" smtClean="0"/>
              <a:t>eenzaamheid, wanhoop </a:t>
            </a:r>
            <a:r>
              <a:rPr lang="nl-NL" dirty="0" smtClean="0"/>
              <a:t>en depressiviteit</a:t>
            </a:r>
          </a:p>
          <a:p>
            <a:pPr lvl="1"/>
            <a:r>
              <a:rPr lang="nl-NL" dirty="0" smtClean="0"/>
              <a:t>Want anders kan het kwade doorgroeien</a:t>
            </a:r>
          </a:p>
          <a:p>
            <a:pPr lvl="1"/>
            <a:r>
              <a:rPr lang="nl-NL" dirty="0" smtClean="0"/>
              <a:t>Want anders neemt de kans op het ontstaan van een dubbele moraal toe</a:t>
            </a:r>
          </a:p>
          <a:p>
            <a:pPr lvl="1"/>
            <a:r>
              <a:rPr lang="nl-NL" dirty="0" smtClean="0"/>
              <a:t>Want anders ga je de blijdschap van het kind van God zijn missen</a:t>
            </a:r>
            <a:endParaRPr lang="nl-NL" dirty="0"/>
          </a:p>
        </p:txBody>
      </p:sp>
    </p:spTree>
    <p:extLst>
      <p:ext uri="{BB962C8B-B14F-4D97-AF65-F5344CB8AC3E}">
        <p14:creationId xmlns:p14="http://schemas.microsoft.com/office/powerpoint/2010/main" val="488622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Neem je het volgende eens voor…!</a:t>
            </a:r>
            <a:endParaRPr lang="nl-NL" dirty="0"/>
          </a:p>
        </p:txBody>
      </p:sp>
      <p:sp>
        <p:nvSpPr>
          <p:cNvPr id="3" name="Tijdelijke aanduiding voor inhoud 2"/>
          <p:cNvSpPr>
            <a:spLocks noGrp="1"/>
          </p:cNvSpPr>
          <p:nvPr>
            <p:ph idx="1"/>
          </p:nvPr>
        </p:nvSpPr>
        <p:spPr/>
        <p:txBody>
          <a:bodyPr/>
          <a:lstStyle/>
          <a:p>
            <a:pPr lvl="0"/>
            <a:r>
              <a:rPr lang="nl-NL"/>
              <a:t>J</a:t>
            </a:r>
            <a:r>
              <a:rPr lang="nl-NL" smtClean="0"/>
              <a:t>ij gaat, als je durft,  </a:t>
            </a:r>
            <a:r>
              <a:rPr lang="nl-NL" dirty="0" smtClean="0"/>
              <a:t>vóór de volgende viering van het Heilig Avondmaal persoonlijke </a:t>
            </a:r>
            <a:r>
              <a:rPr lang="nl-NL" dirty="0"/>
              <a:t>zonden of twijfels biechten bij een medegelovige. Doe het ook als het poppen-zonden zijn of meer algemene zonden of tekortkomingen of aanvechtingen. Je gaat, indien gewenst, ook het gesprek aan over vergeving van je zonden. Daarna beantwoord je deze vragen:</a:t>
            </a:r>
          </a:p>
          <a:p>
            <a:pPr lvl="1"/>
            <a:r>
              <a:rPr lang="nl-NL" dirty="0"/>
              <a:t>Wat heeft de biecht met jou gedaan? Wat deed het met de ander?</a:t>
            </a:r>
          </a:p>
          <a:p>
            <a:pPr lvl="1"/>
            <a:r>
              <a:rPr lang="nl-NL" dirty="0"/>
              <a:t>Met de overtreding van welk gebod hadden je zonden (of tekortkomingen) te maken?</a:t>
            </a:r>
          </a:p>
          <a:p>
            <a:pPr lvl="1"/>
            <a:r>
              <a:rPr lang="nl-NL" dirty="0"/>
              <a:t>En als het </a:t>
            </a:r>
            <a:r>
              <a:rPr lang="nl-NL" dirty="0" smtClean="0"/>
              <a:t>geloofstwijfels </a:t>
            </a:r>
            <a:r>
              <a:rPr lang="nl-NL" dirty="0"/>
              <a:t>/aanvechtingen waren, wat was de kern ervan</a:t>
            </a:r>
            <a:r>
              <a:rPr lang="nl-NL" dirty="0" smtClean="0"/>
              <a:t>?</a:t>
            </a:r>
          </a:p>
          <a:p>
            <a:pPr lvl="1"/>
            <a:r>
              <a:rPr lang="nl-NL" dirty="0" smtClean="0"/>
              <a:t>Wat doet biechten jou voor je relatie met God?</a:t>
            </a:r>
            <a:endParaRPr lang="nl-NL" dirty="0"/>
          </a:p>
          <a:p>
            <a:endParaRPr lang="nl-NL" dirty="0"/>
          </a:p>
        </p:txBody>
      </p:sp>
    </p:spTree>
    <p:extLst>
      <p:ext uri="{BB962C8B-B14F-4D97-AF65-F5344CB8AC3E}">
        <p14:creationId xmlns:p14="http://schemas.microsoft.com/office/powerpoint/2010/main" val="1116203078"/>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291</TotalTime>
  <Words>1446</Words>
  <Application>Microsoft Office PowerPoint</Application>
  <PresentationFormat>Breedbeeld</PresentationFormat>
  <Paragraphs>78</Paragraphs>
  <Slides>24</Slides>
  <Notes>0</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24</vt:i4>
      </vt:variant>
    </vt:vector>
  </HeadingPairs>
  <TitlesOfParts>
    <vt:vector size="31" baseType="lpstr">
      <vt:lpstr>Arial</vt:lpstr>
      <vt:lpstr>Calibri</vt:lpstr>
      <vt:lpstr>Calibri Light</vt:lpstr>
      <vt:lpstr>Times New Roman</vt:lpstr>
      <vt:lpstr>Trebuchet MS</vt:lpstr>
      <vt:lpstr>Wingdings</vt:lpstr>
      <vt:lpstr>Kantoorthema</vt:lpstr>
      <vt:lpstr>Biechten</vt:lpstr>
      <vt:lpstr>Praktijk van de biecht</vt:lpstr>
      <vt:lpstr>Rome, biechten in de buitenlucht</vt:lpstr>
      <vt:lpstr>Ook dit kan in de RKK</vt:lpstr>
      <vt:lpstr>Leger des Heils</vt:lpstr>
      <vt:lpstr>Het meest voorkomende biechten: in een gesprek</vt:lpstr>
      <vt:lpstr>Protestantse Kerk </vt:lpstr>
      <vt:lpstr>PowerPoint-presentatie</vt:lpstr>
      <vt:lpstr>PowerPoint-presentatie</vt:lpstr>
      <vt:lpstr>Even zelf nadenken…</vt:lpstr>
      <vt:lpstr>Bonhoeffer</vt:lpstr>
      <vt:lpstr>Ik durf niet te biechten…</vt:lpstr>
      <vt:lpstr>Wat helpt echt?</vt:lpstr>
      <vt:lpstr>Vroom en soms toch eenzaam</vt:lpstr>
      <vt:lpstr>Jezus Christus en die gekruisigd</vt:lpstr>
      <vt:lpstr>PowerPoint-presentatie</vt:lpstr>
      <vt:lpstr>Zekerheid</vt:lpstr>
      <vt:lpstr>Wat biechten?</vt:lpstr>
      <vt:lpstr>Verkeerd biechten</vt:lpstr>
      <vt:lpstr>Bij welke vader biechten we?</vt:lpstr>
      <vt:lpstr>Biechtvader/moeder</vt:lpstr>
      <vt:lpstr>Biechten bij je geliefden?</vt:lpstr>
      <vt:lpstr>Niet wachten met biechten</vt:lpstr>
      <vt:lpstr>Neem je het volgende eens voor…!</vt:lpstr>
    </vt:vector>
  </TitlesOfParts>
  <Company>Christelijke Hogeschool Ede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Biechten</dc:title>
  <dc:creator>Voet van der, Nico</dc:creator>
  <cp:lastModifiedBy>Voet van der, Nico</cp:lastModifiedBy>
  <cp:revision>27</cp:revision>
  <dcterms:created xsi:type="dcterms:W3CDTF">2018-06-06T11:14:49Z</dcterms:created>
  <dcterms:modified xsi:type="dcterms:W3CDTF">2018-07-26T15:11:29Z</dcterms:modified>
</cp:coreProperties>
</file>