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74" r:id="rId4"/>
    <p:sldId id="259" r:id="rId5"/>
    <p:sldId id="277" r:id="rId6"/>
    <p:sldId id="260" r:id="rId7"/>
    <p:sldId id="285" r:id="rId8"/>
    <p:sldId id="284" r:id="rId9"/>
    <p:sldId id="263" r:id="rId10"/>
    <p:sldId id="262" r:id="rId11"/>
    <p:sldId id="275" r:id="rId12"/>
    <p:sldId id="261" r:id="rId13"/>
    <p:sldId id="264" r:id="rId14"/>
    <p:sldId id="278" r:id="rId15"/>
    <p:sldId id="265" r:id="rId16"/>
    <p:sldId id="283" r:id="rId17"/>
    <p:sldId id="266" r:id="rId18"/>
    <p:sldId id="276" r:id="rId19"/>
    <p:sldId id="267" r:id="rId20"/>
    <p:sldId id="279" r:id="rId21"/>
    <p:sldId id="268" r:id="rId22"/>
    <p:sldId id="269" r:id="rId23"/>
    <p:sldId id="280" r:id="rId24"/>
    <p:sldId id="272" r:id="rId25"/>
    <p:sldId id="281" r:id="rId26"/>
    <p:sldId id="270" r:id="rId27"/>
    <p:sldId id="282" r:id="rId28"/>
    <p:sldId id="271" r:id="rId29"/>
  </p:sldIdLst>
  <p:sldSz cx="9144000" cy="6858000" type="screen4x3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hthoekige driehoe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el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17" name="Ondertitel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nl-NL" smtClean="0"/>
              <a:t>Klik om de ondertitelstijl van het model te bewerken</a:t>
            </a:r>
            <a:endParaRPr kumimoji="0" lang="en-US"/>
          </a:p>
        </p:txBody>
      </p:sp>
      <p:grpSp>
        <p:nvGrpSpPr>
          <p:cNvPr id="2" name="Groe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rije v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rije v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rije v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Rechte verbindingslijn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Tijdelijke aanduiding voor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E0377869-EB98-4BAE-9E4F-7268910E8E88}" type="datetimeFigureOut">
              <a:rPr lang="nl-NL" smtClean="0"/>
              <a:t>17-3-2015</a:t>
            </a:fld>
            <a:endParaRPr lang="nl-NL"/>
          </a:p>
        </p:txBody>
      </p:sp>
      <p:sp>
        <p:nvSpPr>
          <p:cNvPr id="19" name="Tijdelijke aanduiding voor voettekst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nl-NL"/>
          </a:p>
        </p:txBody>
      </p:sp>
      <p:sp>
        <p:nvSpPr>
          <p:cNvPr id="27" name="Tijdelijke aanduiding voor dianumm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1A3AA6A-4787-464A-8CC5-35A71EEB73F9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0377869-EB98-4BAE-9E4F-7268910E8E88}" type="datetimeFigureOut">
              <a:rPr lang="nl-NL" smtClean="0"/>
              <a:t>17-3-2015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A3AA6A-4787-464A-8CC5-35A71EEB73F9}" type="slidenum">
              <a:rPr lang="nl-NL" smtClean="0"/>
              <a:t>‹nr.›</a:t>
            </a:fld>
            <a:endParaRPr lang="nl-NL"/>
          </a:p>
        </p:txBody>
      </p:sp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nl-NL" smtClean="0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0377869-EB98-4BAE-9E4F-7268910E8E88}" type="datetimeFigureOut">
              <a:rPr lang="nl-NL" smtClean="0"/>
              <a:t>17-3-2015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A3AA6A-4787-464A-8CC5-35A71EEB73F9}" type="slidenum">
              <a:rPr lang="nl-NL" smtClean="0"/>
              <a:t>‹nr.›</a:t>
            </a:fld>
            <a:endParaRPr lang="nl-NL"/>
          </a:p>
        </p:txBody>
      </p:sp>
      <p:sp>
        <p:nvSpPr>
          <p:cNvPr id="7" name="Punthaak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Punthaak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0377869-EB98-4BAE-9E4F-7268910E8E88}" type="datetimeFigureOut">
              <a:rPr lang="nl-NL" smtClean="0"/>
              <a:t>17-3-2015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A3AA6A-4787-464A-8CC5-35A71EEB73F9}" type="slidenum">
              <a:rPr lang="nl-NL" smtClean="0"/>
              <a:t>‹nr.›</a:t>
            </a:fld>
            <a:endParaRPr lang="nl-NL"/>
          </a:p>
        </p:txBody>
      </p:sp>
      <p:sp>
        <p:nvSpPr>
          <p:cNvPr id="8" name="Titel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Vergelijking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nl-NL" smtClean="0"/>
              <a:t>Klik om de modelstijlen te bewerken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nl-NL" smtClean="0"/>
              <a:t>Klik om de modelstijlen te bewerken</a:t>
            </a:r>
          </a:p>
        </p:txBody>
      </p:sp>
      <p:sp>
        <p:nvSpPr>
          <p:cNvPr id="5" name="Tijdelijke aanduiding voor inhoud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0377869-EB98-4BAE-9E4F-7268910E8E88}" type="datetimeFigureOut">
              <a:rPr lang="nl-NL" smtClean="0"/>
              <a:t>17-3-2015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A3AA6A-4787-464A-8CC5-35A71EEB73F9}" type="slidenum">
              <a:rPr lang="nl-NL" smtClean="0"/>
              <a:t>‹nr.›</a:t>
            </a:fld>
            <a:endParaRPr lang="nl-N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0377869-EB98-4BAE-9E4F-7268910E8E88}" type="datetimeFigureOut">
              <a:rPr lang="nl-NL" smtClean="0"/>
              <a:t>17-3-2015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A3AA6A-4787-464A-8CC5-35A71EEB73F9}" type="slidenum">
              <a:rPr lang="nl-NL" smtClean="0"/>
              <a:t>‹nr.›</a:t>
            </a:fld>
            <a:endParaRPr lang="nl-NL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0377869-EB98-4BAE-9E4F-7268910E8E88}" type="datetimeFigureOut">
              <a:rPr lang="nl-NL" smtClean="0"/>
              <a:t>17-3-2015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A3AA6A-4787-464A-8CC5-35A71EEB73F9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Inhoud met bijschrift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E0377869-EB98-4BAE-9E4F-7268910E8E88}" type="datetimeFigureOut">
              <a:rPr lang="nl-NL" smtClean="0"/>
              <a:t>17-3-2015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A3AA6A-4787-464A-8CC5-35A71EEB73F9}" type="slidenum">
              <a:rPr lang="nl-NL" smtClean="0"/>
              <a:t>‹nr.›</a:t>
            </a:fld>
            <a:endParaRPr lang="nl-N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Afbeelding met bijschrif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nl-NL" smtClean="0"/>
              <a:t>Klik om de modelstijlen te bewerken</a:t>
            </a:r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nl-NL" smtClean="0"/>
              <a:t>Klik op het pictogram als u een afbeelding wilt toevoegen</a:t>
            </a:r>
            <a:endParaRPr kumimoji="0" lang="en-US" dirty="0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E0377869-EB98-4BAE-9E4F-7268910E8E88}" type="datetimeFigureOut">
              <a:rPr lang="nl-NL" smtClean="0"/>
              <a:t>17-3-2015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1A3AA6A-4787-464A-8CC5-35A71EEB73F9}" type="slidenum">
              <a:rPr lang="nl-NL" smtClean="0"/>
              <a:t>‹nr.›</a:t>
            </a:fld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8" name="Vrije v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rije v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echthoekige driehoe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Rechte verbindingslijn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Punthaak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Punthaak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0377869-EB98-4BAE-9E4F-7268910E8E88}" type="datetimeFigureOut">
              <a:rPr lang="nl-NL" smtClean="0"/>
              <a:t>17-3-2015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A3AA6A-4787-464A-8CC5-35A71EEB73F9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0377869-EB98-4BAE-9E4F-7268910E8E88}" type="datetimeFigureOut">
              <a:rPr lang="nl-NL" smtClean="0"/>
              <a:t>17-3-2015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A3AA6A-4787-464A-8CC5-35A71EEB73F9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rije v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rije v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echthoekige driehoe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Rechte verbindingslijn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jdelijke aanduiding voor titel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30" name="Tijdelijke aanduiding voor teks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nl-NL" smtClean="0"/>
              <a:t>Klik om de modelstijlen te bewerken</a:t>
            </a:r>
          </a:p>
          <a:p>
            <a:pPr lvl="1" eaLnBrk="1" latinLnBrk="0" hangingPunct="1"/>
            <a:r>
              <a:rPr kumimoji="0" lang="nl-NL" smtClean="0"/>
              <a:t>Tweede niveau</a:t>
            </a:r>
          </a:p>
          <a:p>
            <a:pPr lvl="2" eaLnBrk="1" latinLnBrk="0" hangingPunct="1"/>
            <a:r>
              <a:rPr kumimoji="0" lang="nl-NL" smtClean="0"/>
              <a:t>Derde niveau</a:t>
            </a:r>
          </a:p>
          <a:p>
            <a:pPr lvl="3" eaLnBrk="1" latinLnBrk="0" hangingPunct="1"/>
            <a:r>
              <a:rPr kumimoji="0" lang="nl-NL" smtClean="0"/>
              <a:t>Vierde niveau</a:t>
            </a:r>
          </a:p>
          <a:p>
            <a:pPr lvl="4" eaLnBrk="1" latinLnBrk="0" hangingPunct="1"/>
            <a:r>
              <a:rPr kumimoji="0" lang="nl-NL" smtClean="0"/>
              <a:t>Vijfde niveau</a:t>
            </a:r>
            <a:endParaRPr kumimoji="0" lang="en-US"/>
          </a:p>
        </p:txBody>
      </p:sp>
      <p:sp>
        <p:nvSpPr>
          <p:cNvPr id="10" name="Tijdelijke aanduiding voor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E0377869-EB98-4BAE-9E4F-7268910E8E88}" type="datetimeFigureOut">
              <a:rPr lang="nl-NL" smtClean="0"/>
              <a:t>17-3-2015</a:t>
            </a:fld>
            <a:endParaRPr lang="nl-NL"/>
          </a:p>
        </p:txBody>
      </p:sp>
      <p:sp>
        <p:nvSpPr>
          <p:cNvPr id="22" name="Tijdelijke aanduiding voor voettekst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nl-NL"/>
          </a:p>
        </p:txBody>
      </p:sp>
      <p:sp>
        <p:nvSpPr>
          <p:cNvPr id="18" name="Tijdelijke aanduiding voor dianumm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11A3AA6A-4787-464A-8CC5-35A71EEB73F9}" type="slidenum">
              <a:rPr lang="nl-NL" smtClean="0"/>
              <a:t>‹nr.›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nl-NL" dirty="0" smtClean="0"/>
              <a:t>Help! Hoe voeden wij onze kinderen op in deze tijd?</a:t>
            </a:r>
            <a:endParaRPr lang="nl-NL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nl-NL" dirty="0" smtClean="0"/>
              <a:t>Ouderavond basisschool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3458832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Kinderen krijgen we allemaal in een leeftijdsfase die gekenmerkt wordt door overmoed.</a:t>
            </a:r>
          </a:p>
          <a:p>
            <a:r>
              <a:rPr lang="nl-NL" dirty="0" smtClean="0"/>
              <a:t>Het wordt steeds moeilijker je kinderen als gelovigen op te voeden.</a:t>
            </a:r>
          </a:p>
          <a:p>
            <a:r>
              <a:rPr lang="nl-NL" dirty="0" smtClean="0"/>
              <a:t>Opvoeden is een feest!</a:t>
            </a:r>
          </a:p>
          <a:p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NL" dirty="0" smtClean="0"/>
              <a:t>Stellingen, mee eens of oneens?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8738032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nl-NL" i="1" dirty="0" smtClean="0"/>
              <a:t>Kinderen</a:t>
            </a:r>
            <a:r>
              <a:rPr lang="nl-NL" i="1" dirty="0"/>
              <a:t>, wees je ouders gehoorzaam in de Heere, want dat is </a:t>
            </a:r>
            <a:r>
              <a:rPr lang="nl-NL" i="1" dirty="0" smtClean="0"/>
              <a:t>juist. Eer </a:t>
            </a:r>
            <a:r>
              <a:rPr lang="nl-NL" i="1" dirty="0"/>
              <a:t>je vader en moeder (dat is het eerste gebod met een belofte</a:t>
            </a:r>
            <a:r>
              <a:rPr lang="nl-NL" i="1" dirty="0" smtClean="0"/>
              <a:t>),</a:t>
            </a:r>
            <a:r>
              <a:rPr lang="nl-NL" i="1" dirty="0"/>
              <a:t> opdat het je goed gaat en je lang leeft op de </a:t>
            </a:r>
            <a:r>
              <a:rPr lang="nl-NL" i="1" dirty="0" smtClean="0"/>
              <a:t>aarde. En </a:t>
            </a:r>
            <a:r>
              <a:rPr lang="nl-NL" i="1" dirty="0"/>
              <a:t>vaders, wek geen toorn bij uw kinderen op, maar voed hen op in de onderwijzing en de terechtwijzing van de Heere.</a:t>
            </a:r>
          </a:p>
          <a:p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err="1" smtClean="0"/>
              <a:t>Efeze</a:t>
            </a:r>
            <a:r>
              <a:rPr lang="nl-NL" dirty="0" smtClean="0"/>
              <a:t> 6:1-4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5261499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NL" dirty="0" smtClean="0"/>
              <a:t>Kinderen nemen ouders hoogst serieus, vanwege hun relatie met God. Ze moeten hun grenzen kennen.</a:t>
            </a:r>
            <a:endParaRPr lang="nl-NL" dirty="0"/>
          </a:p>
          <a:p>
            <a:r>
              <a:rPr lang="nl-NL" dirty="0" smtClean="0"/>
              <a:t>Ouders </a:t>
            </a:r>
            <a:r>
              <a:rPr lang="nl-NL" dirty="0"/>
              <a:t>hebben het gezag van God </a:t>
            </a:r>
            <a:r>
              <a:rPr lang="nl-NL" dirty="0" smtClean="0"/>
              <a:t>gekregen, maar mogen ook geen grenzen overschrijden!</a:t>
            </a:r>
            <a:endParaRPr lang="nl-NL" dirty="0"/>
          </a:p>
          <a:p>
            <a:pPr lvl="1"/>
            <a:endParaRPr lang="nl-NL" dirty="0" smtClean="0"/>
          </a:p>
          <a:p>
            <a:pPr lvl="1"/>
            <a:endParaRPr lang="nl-NL" dirty="0"/>
          </a:p>
          <a:p>
            <a:pPr lvl="1"/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dirty="0" smtClean="0"/>
              <a:t>Respect van twee kanten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7782170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Dit hoorde er vroeger bij</a:t>
            </a:r>
            <a:endParaRPr lang="nl-NL" dirty="0"/>
          </a:p>
        </p:txBody>
      </p:sp>
      <p:pic>
        <p:nvPicPr>
          <p:cNvPr id="1026" name="Picture 2" descr="http://static1.ad.nl/static/photo/2010/8/7/12/media_xl_7088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988840"/>
            <a:ext cx="5112568" cy="3207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92018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lvl="1" indent="0">
              <a:buNone/>
            </a:pPr>
            <a:r>
              <a:rPr lang="nl-NL" dirty="0" smtClean="0"/>
              <a:t>In vers 4 gaat het over:</a:t>
            </a:r>
          </a:p>
          <a:p>
            <a:pPr lvl="1"/>
            <a:r>
              <a:rPr lang="nl-NL" dirty="0" smtClean="0"/>
              <a:t>opvoeding</a:t>
            </a:r>
            <a:r>
              <a:rPr lang="nl-NL" dirty="0"/>
              <a:t>, tuchtiging, </a:t>
            </a:r>
            <a:r>
              <a:rPr lang="nl-NL" dirty="0" smtClean="0"/>
              <a:t>discipline, </a:t>
            </a:r>
            <a:r>
              <a:rPr lang="nl-NL" dirty="0"/>
              <a:t>terechtwijzing, </a:t>
            </a:r>
            <a:r>
              <a:rPr lang="nl-NL" dirty="0" smtClean="0"/>
              <a:t>onderwijs</a:t>
            </a:r>
          </a:p>
          <a:p>
            <a:pPr lvl="1"/>
            <a:r>
              <a:rPr lang="nl-NL" dirty="0" smtClean="0"/>
              <a:t>Er </a:t>
            </a:r>
            <a:r>
              <a:rPr lang="nl-NL" dirty="0"/>
              <a:t>staat bij ‘van de </a:t>
            </a:r>
            <a:r>
              <a:rPr lang="nl-NL" dirty="0" err="1"/>
              <a:t>Here</a:t>
            </a:r>
            <a:r>
              <a:rPr lang="nl-NL" dirty="0"/>
              <a:t>’. Dat geeft de richting aan van het wat en hoe van de opvoeding</a:t>
            </a:r>
            <a:r>
              <a:rPr lang="nl-NL" dirty="0" smtClean="0"/>
              <a:t>.</a:t>
            </a:r>
          </a:p>
          <a:p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dirty="0" smtClean="0"/>
              <a:t>Woorden voor opvoeden 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184350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inhoud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65760" lvl="1" indent="-256032">
              <a:spcBef>
                <a:spcPts val="400"/>
              </a:spcBef>
              <a:buSzPct val="68000"/>
              <a:buFont typeface="Wingdings 3"/>
              <a:buChar char=""/>
            </a:pPr>
            <a:r>
              <a:rPr lang="nl-NL" dirty="0"/>
              <a:t>Wij hebben soms meer ontzag voor de kinderen dan zij voor ons</a:t>
            </a:r>
            <a:r>
              <a:rPr lang="nl-NL" dirty="0" smtClean="0"/>
              <a:t>…</a:t>
            </a:r>
          </a:p>
          <a:p>
            <a:pPr marL="603504" lvl="2" indent="-256032">
              <a:spcBef>
                <a:spcPts val="400"/>
              </a:spcBef>
              <a:buSzPct val="68000"/>
              <a:buFont typeface="Wingdings 3"/>
              <a:buChar char=""/>
            </a:pPr>
            <a:r>
              <a:rPr lang="nl-NL" dirty="0" smtClean="0"/>
              <a:t>Ouders die smeken</a:t>
            </a:r>
          </a:p>
          <a:p>
            <a:pPr marL="603504" lvl="2" indent="-256032">
              <a:spcBef>
                <a:spcPts val="400"/>
              </a:spcBef>
              <a:buSzPct val="68000"/>
              <a:buFont typeface="Wingdings 3"/>
              <a:buChar char=""/>
            </a:pPr>
            <a:r>
              <a:rPr lang="nl-NL" dirty="0" smtClean="0"/>
              <a:t>Ouders die verwennen</a:t>
            </a:r>
          </a:p>
          <a:p>
            <a:pPr marL="603504" lvl="2" indent="-256032">
              <a:spcBef>
                <a:spcPts val="400"/>
              </a:spcBef>
              <a:buSzPct val="68000"/>
              <a:buFont typeface="Wingdings 3"/>
              <a:buChar char=""/>
            </a:pPr>
            <a:r>
              <a:rPr lang="nl-NL" dirty="0" smtClean="0"/>
              <a:t>Ouders die eigenlijk bang zijn voor hun kinderen dat ze… als zij als ouders</a:t>
            </a:r>
          </a:p>
          <a:p>
            <a:pPr marL="603504" lvl="2" indent="-256032">
              <a:spcBef>
                <a:spcPts val="400"/>
              </a:spcBef>
              <a:buSzPct val="68000"/>
              <a:buFont typeface="Wingdings 3"/>
              <a:buChar char=""/>
            </a:pPr>
            <a:endParaRPr lang="nl-NL" dirty="0"/>
          </a:p>
          <a:p>
            <a:pPr marL="347472" lvl="2" indent="0">
              <a:spcBef>
                <a:spcPts val="400"/>
              </a:spcBef>
              <a:buSzPct val="68000"/>
              <a:buNone/>
            </a:pPr>
            <a:r>
              <a:rPr lang="nl-NL" dirty="0" smtClean="0"/>
              <a:t>Het </a:t>
            </a:r>
            <a:r>
              <a:rPr lang="nl-NL" dirty="0"/>
              <a:t>loopt gelijk op met de ontwikkelingen in de samenleving.</a:t>
            </a:r>
          </a:p>
          <a:p>
            <a:pPr marL="603504" lvl="2" indent="-256032">
              <a:spcBef>
                <a:spcPts val="400"/>
              </a:spcBef>
              <a:buSzPct val="68000"/>
              <a:buFont typeface="Wingdings 3"/>
              <a:buChar char=""/>
            </a:pPr>
            <a:endParaRPr lang="nl-NL" dirty="0"/>
          </a:p>
          <a:p>
            <a:pPr marL="603504" lvl="2" indent="-256032">
              <a:spcBef>
                <a:spcPts val="400"/>
              </a:spcBef>
              <a:buSzPct val="68000"/>
              <a:buFont typeface="Wingdings 3"/>
              <a:buChar char=""/>
            </a:pPr>
            <a:endParaRPr lang="nl-NL" dirty="0"/>
          </a:p>
          <a:p>
            <a:endParaRPr lang="nl-NL" dirty="0"/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Is gezag verdwenen?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0431350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http://www.borneboeit.nl/image/picture/BORNEBOEIT19625_680x29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3356992"/>
            <a:ext cx="6477000" cy="2762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http://swiebertjearchief.ncrv.nl/data/files/imagecache/pip-fotoalbum-foto/201010/swiebertje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60648"/>
            <a:ext cx="3505200" cy="2800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8860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NL" i="1" dirty="0" smtClean="0"/>
              <a:t>Nee.</a:t>
            </a:r>
            <a:r>
              <a:rPr lang="nl-NL" dirty="0" smtClean="0"/>
              <a:t> Ouderlijke </a:t>
            </a:r>
            <a:r>
              <a:rPr lang="nl-NL" dirty="0" err="1" smtClean="0"/>
              <a:t>mácht</a:t>
            </a:r>
            <a:r>
              <a:rPr lang="nl-NL" dirty="0" smtClean="0"/>
              <a:t> is gedemocratiseerd. Maar ook in een gezinsdemocratie kun je gezag uitoefenen.</a:t>
            </a:r>
          </a:p>
          <a:p>
            <a:r>
              <a:rPr lang="nl-NL" i="1" dirty="0" smtClean="0"/>
              <a:t>Deels.</a:t>
            </a:r>
            <a:r>
              <a:rPr lang="nl-NL" dirty="0" smtClean="0"/>
              <a:t> Er zeggen veel mensen en media iets tegen kinderen. Naar wie moeten ze luisteren?</a:t>
            </a:r>
          </a:p>
          <a:p>
            <a:r>
              <a:rPr lang="nl-NL" i="1" dirty="0" smtClean="0"/>
              <a:t>Ja.</a:t>
            </a:r>
            <a:r>
              <a:rPr lang="nl-NL" dirty="0" smtClean="0"/>
              <a:t> Als ouders zich zelf onvolwassen gedragen en of </a:t>
            </a:r>
            <a:r>
              <a:rPr lang="nl-NL" dirty="0" smtClean="0"/>
              <a:t>geen grenzen aangeven. </a:t>
            </a:r>
            <a:r>
              <a:rPr lang="nl-NL" dirty="0" smtClean="0"/>
              <a:t>Ze laten de kinderen aanrommelen.</a:t>
            </a:r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Is gezag </a:t>
            </a:r>
            <a:r>
              <a:rPr lang="nl-NL" dirty="0" smtClean="0"/>
              <a:t>echt weg?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7194337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Gezag = iets te zeggen hebben </a:t>
            </a:r>
          </a:p>
          <a:p>
            <a:r>
              <a:rPr lang="nl-NL" dirty="0" smtClean="0"/>
              <a:t>Gezag is dus niet: macht uitoefenen</a:t>
            </a:r>
          </a:p>
          <a:p>
            <a:r>
              <a:rPr lang="nl-NL" dirty="0" smtClean="0"/>
              <a:t>Gezag neemt toe in combinatie met liefde, wijsheid, geduld, humor, duidelijkheid</a:t>
            </a:r>
          </a:p>
          <a:p>
            <a:r>
              <a:rPr lang="nl-NL" dirty="0" smtClean="0"/>
              <a:t>Gezag neemt toe als u zelf het voorbeeld geeft</a:t>
            </a:r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Wat is gezag?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8756189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nl-NL" dirty="0" smtClean="0"/>
              <a:t>Paulus zegt daar in beeldspraak:</a:t>
            </a:r>
          </a:p>
          <a:p>
            <a:pPr marL="0" indent="0">
              <a:buNone/>
            </a:pPr>
            <a:r>
              <a:rPr lang="nl-NL" i="1" dirty="0" smtClean="0"/>
              <a:t>Wij </a:t>
            </a:r>
            <a:r>
              <a:rPr lang="nl-NL" i="1" dirty="0"/>
              <a:t>zijn in uw midden vriendelijk geweest, zoals een voedster haar kinderen </a:t>
            </a:r>
            <a:r>
              <a:rPr lang="nl-NL" i="1" dirty="0" smtClean="0"/>
              <a:t>koestert… Zo </a:t>
            </a:r>
            <a:r>
              <a:rPr lang="nl-NL" i="1" dirty="0"/>
              <a:t>weet u hoe wij elk van u afzonderlijk opwekten en aanmoedigden, net als een vader zijn kinderen.</a:t>
            </a:r>
          </a:p>
          <a:p>
            <a:pPr marL="0" indent="0">
              <a:buNone/>
            </a:pPr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1 </a:t>
            </a:r>
            <a:r>
              <a:rPr lang="nl-NL" dirty="0" err="1"/>
              <a:t>Thessalonicensen</a:t>
            </a:r>
            <a:r>
              <a:rPr lang="nl-NL" dirty="0"/>
              <a:t> 2:7,11</a:t>
            </a:r>
          </a:p>
        </p:txBody>
      </p:sp>
    </p:spTree>
    <p:extLst>
      <p:ext uri="{BB962C8B-B14F-4D97-AF65-F5344CB8AC3E}">
        <p14:creationId xmlns:p14="http://schemas.microsoft.com/office/powerpoint/2010/main" val="33343932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Paulus vergelijkt zich met een moeder: koesteren, voeden, verwarmen, liefdevolle zorg verlenen.</a:t>
            </a:r>
          </a:p>
          <a:p>
            <a:r>
              <a:rPr lang="nl-NL" dirty="0" smtClean="0"/>
              <a:t>Hij lijkt ook op een vader: vermanen, aanmoedigen, aansporen, vertroosten, opbeuren, bemoedigen.</a:t>
            </a:r>
          </a:p>
          <a:p>
            <a:r>
              <a:rPr lang="nl-NL" dirty="0" smtClean="0"/>
              <a:t>Dus </a:t>
            </a:r>
            <a:r>
              <a:rPr lang="nl-NL" dirty="0"/>
              <a:t>kinderen </a:t>
            </a:r>
            <a:r>
              <a:rPr lang="nl-NL" dirty="0" smtClean="0"/>
              <a:t>hebben warmte en aansporing nodig!</a:t>
            </a:r>
            <a:endParaRPr lang="nl-NL" dirty="0"/>
          </a:p>
          <a:p>
            <a:endParaRPr lang="nl-NL" dirty="0" smtClean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Wat hebben kinderen nodig?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9307041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NL" dirty="0" smtClean="0"/>
              <a:t>Aanwezige ouders. Geen veertig knuffels maar knuffelen. Een veilig thuis bieden.</a:t>
            </a:r>
          </a:p>
          <a:p>
            <a:r>
              <a:rPr lang="nl-NL" dirty="0" smtClean="0"/>
              <a:t>Ook: kinderen ‘de deur uit werken’ richting volwassenheid.</a:t>
            </a:r>
          </a:p>
          <a:p>
            <a:r>
              <a:rPr lang="nl-NL" dirty="0" smtClean="0"/>
              <a:t>Je kunt ze niet bewaren voor de onveilige wereld. Er wel op voorbereiden.</a:t>
            </a:r>
          </a:p>
          <a:p>
            <a:r>
              <a:rPr lang="nl-NL" dirty="0" smtClean="0"/>
              <a:t>Ouders vullen elkaar daarbij aan.</a:t>
            </a:r>
          </a:p>
          <a:p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En dat is…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420245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Hoe moeilijk is het dan om in deze tijd </a:t>
            </a:r>
            <a:r>
              <a:rPr lang="nl-NL" dirty="0" smtClean="0"/>
              <a:t>kinderen </a:t>
            </a:r>
            <a:r>
              <a:rPr lang="nl-NL" dirty="0" smtClean="0"/>
              <a:t>op te voeden</a:t>
            </a:r>
            <a:r>
              <a:rPr lang="nl-NL" dirty="0" smtClean="0"/>
              <a:t>? Durven we ze wel de wereld in te laten gaan?</a:t>
            </a:r>
            <a:endParaRPr lang="nl-NL" dirty="0" smtClean="0"/>
          </a:p>
          <a:p>
            <a:endParaRPr lang="nl-NL" dirty="0"/>
          </a:p>
          <a:p>
            <a:r>
              <a:rPr lang="nl-NL" dirty="0" smtClean="0"/>
              <a:t>Reactie 1. Niet zo bang zijn. Het </a:t>
            </a:r>
            <a:r>
              <a:rPr lang="nl-NL" dirty="0" smtClean="0"/>
              <a:t>valt wel </a:t>
            </a:r>
            <a:r>
              <a:rPr lang="nl-NL" dirty="0" smtClean="0"/>
              <a:t>mee!</a:t>
            </a:r>
            <a:endParaRPr lang="nl-NL" dirty="0" smtClean="0"/>
          </a:p>
          <a:p>
            <a:endParaRPr lang="nl-NL" dirty="0"/>
          </a:p>
          <a:p>
            <a:r>
              <a:rPr lang="nl-NL" dirty="0" smtClean="0"/>
              <a:t>Reactie 2. </a:t>
            </a:r>
            <a:r>
              <a:rPr lang="nl-NL" dirty="0"/>
              <a:t>D</a:t>
            </a:r>
            <a:r>
              <a:rPr lang="nl-NL" dirty="0" smtClean="0"/>
              <a:t>oor </a:t>
            </a:r>
            <a:r>
              <a:rPr lang="nl-NL" dirty="0" smtClean="0"/>
              <a:t>de invloed van de samenleving op </a:t>
            </a:r>
            <a:r>
              <a:rPr lang="nl-NL" dirty="0" smtClean="0"/>
              <a:t>onze kinderen, </a:t>
            </a:r>
            <a:r>
              <a:rPr lang="nl-NL" dirty="0" smtClean="0"/>
              <a:t>gaat er toch wel wat </a:t>
            </a:r>
            <a:r>
              <a:rPr lang="nl-NL" dirty="0" smtClean="0"/>
              <a:t>mis!</a:t>
            </a:r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Onze vraag 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94362309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>
              <a:buNone/>
            </a:pPr>
            <a:r>
              <a:rPr lang="nl-NL" dirty="0" smtClean="0"/>
              <a:t>Wat hebben we allemaal?</a:t>
            </a:r>
          </a:p>
          <a:p>
            <a:pPr lvl="0"/>
            <a:r>
              <a:rPr lang="nl-NL" dirty="0" smtClean="0"/>
              <a:t>vrijheid</a:t>
            </a:r>
            <a:r>
              <a:rPr lang="nl-NL" dirty="0"/>
              <a:t>; stabiele samenleving</a:t>
            </a:r>
          </a:p>
          <a:p>
            <a:pPr lvl="0"/>
            <a:r>
              <a:rPr lang="nl-NL" dirty="0"/>
              <a:t>goede scholing </a:t>
            </a:r>
            <a:r>
              <a:rPr lang="nl-NL" dirty="0" smtClean="0"/>
              <a:t>voor </a:t>
            </a:r>
            <a:r>
              <a:rPr lang="nl-NL" dirty="0"/>
              <a:t>jongens én meisjes</a:t>
            </a:r>
          </a:p>
          <a:p>
            <a:pPr lvl="0"/>
            <a:r>
              <a:rPr lang="nl-NL" dirty="0"/>
              <a:t>veel goede christelijke scholen</a:t>
            </a:r>
          </a:p>
          <a:p>
            <a:pPr lvl="0"/>
            <a:r>
              <a:rPr lang="nl-NL" dirty="0"/>
              <a:t>welvaart, alles wat </a:t>
            </a:r>
            <a:r>
              <a:rPr lang="nl-NL" dirty="0" err="1" smtClean="0"/>
              <a:t>nódig</a:t>
            </a:r>
            <a:r>
              <a:rPr lang="nl-NL" dirty="0" smtClean="0"/>
              <a:t> </a:t>
            </a:r>
            <a:r>
              <a:rPr lang="nl-NL" dirty="0" smtClean="0"/>
              <a:t>is, kunnen </a:t>
            </a:r>
            <a:r>
              <a:rPr lang="nl-NL" dirty="0"/>
              <a:t>we </a:t>
            </a:r>
            <a:r>
              <a:rPr lang="nl-NL" dirty="0" smtClean="0"/>
              <a:t>geven</a:t>
            </a:r>
          </a:p>
          <a:p>
            <a:pPr lvl="0"/>
            <a:r>
              <a:rPr lang="nl-NL" dirty="0" smtClean="0"/>
              <a:t>goede </a:t>
            </a:r>
            <a:r>
              <a:rPr lang="nl-NL" dirty="0"/>
              <a:t>gezondheidszorg, vrijwel geen sterfte in kinderjaren (</a:t>
            </a:r>
            <a:r>
              <a:rPr lang="nl-NL" dirty="0" err="1"/>
              <a:t>vgl</a:t>
            </a:r>
            <a:r>
              <a:rPr lang="nl-NL" dirty="0"/>
              <a:t> met 100 jaar geleden!)</a:t>
            </a:r>
          </a:p>
          <a:p>
            <a:pPr marL="0" lvl="0" indent="0">
              <a:buNone/>
            </a:pPr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NL" dirty="0" smtClean="0"/>
              <a:t>Opvoeden is nog nooit </a:t>
            </a:r>
            <a:r>
              <a:rPr lang="nl-NL" dirty="0" smtClean="0"/>
              <a:t>zo’n feest  </a:t>
            </a:r>
            <a:r>
              <a:rPr lang="nl-NL" dirty="0" smtClean="0"/>
              <a:t>geweest!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33295573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static0.trouw.nl/static/photo/2011/6/12/2/20111114193023/media_xl_10120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628800"/>
            <a:ext cx="5544616" cy="2874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814112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nl-NL" dirty="0" smtClean="0"/>
              <a:t>geen </a:t>
            </a:r>
            <a:r>
              <a:rPr lang="nl-NL" dirty="0" smtClean="0"/>
              <a:t>discriminatie, pesten </a:t>
            </a:r>
            <a:r>
              <a:rPr lang="nl-NL" dirty="0" smtClean="0"/>
              <a:t>wordt </a:t>
            </a:r>
            <a:r>
              <a:rPr lang="nl-NL" dirty="0" smtClean="0"/>
              <a:t>tegengegaan</a:t>
            </a:r>
            <a:endParaRPr lang="nl-NL" dirty="0" smtClean="0"/>
          </a:p>
          <a:p>
            <a:pPr lvl="0"/>
            <a:r>
              <a:rPr lang="nl-NL" dirty="0" smtClean="0"/>
              <a:t>media die het leven verrijken en veraangenamen</a:t>
            </a:r>
          </a:p>
          <a:p>
            <a:r>
              <a:rPr lang="nl-NL" dirty="0"/>
              <a:t>hulpverleners als er knelpunten zijn</a:t>
            </a:r>
          </a:p>
          <a:p>
            <a:r>
              <a:rPr lang="nl-NL" dirty="0"/>
              <a:t>geen generatiekloof (opa en kleinzoon mailen met elkaar en dragen dezelfde </a:t>
            </a:r>
            <a:r>
              <a:rPr lang="nl-NL" dirty="0" smtClean="0"/>
              <a:t>kleren)</a:t>
            </a:r>
          </a:p>
          <a:p>
            <a:pPr marL="0" lvl="0" indent="0">
              <a:buNone/>
            </a:pPr>
            <a:endParaRPr lang="nl-NL" dirty="0" smtClean="0"/>
          </a:p>
          <a:p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- Vervolg -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95316293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dirty="0"/>
              <a:t>de hele wereld is bereikbaar</a:t>
            </a:r>
          </a:p>
          <a:p>
            <a:pPr lvl="0"/>
            <a:r>
              <a:rPr lang="nl-NL" dirty="0" smtClean="0"/>
              <a:t>aanbod </a:t>
            </a:r>
            <a:r>
              <a:rPr lang="nl-NL" dirty="0"/>
              <a:t>van kerken en christelijke organisaties met veel </a:t>
            </a:r>
            <a:r>
              <a:rPr lang="nl-NL" dirty="0" smtClean="0"/>
              <a:t>activiteiten voor kinderen en jongeren</a:t>
            </a:r>
            <a:endParaRPr lang="nl-NL" dirty="0"/>
          </a:p>
          <a:p>
            <a:r>
              <a:rPr lang="nl-NL" dirty="0"/>
              <a:t>geen starre rolverdeling meer tussen ouders. Pa en ma voeden samen op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-Vervolg-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4307841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Het is een mooie tijd om kinderen op te voeden. Ze hebben het letterlijk beter dan prinsen en prinsessen van 100 jaar geleden</a:t>
            </a:r>
            <a:r>
              <a:rPr lang="nl-NL" dirty="0" smtClean="0"/>
              <a:t>.</a:t>
            </a:r>
          </a:p>
          <a:p>
            <a:r>
              <a:rPr lang="nl-NL" dirty="0" smtClean="0"/>
              <a:t>Wat zijn wij gezegend dat wij in ons land en in deze tijd leven met onze kinderen!</a:t>
            </a:r>
            <a:endParaRPr lang="nl-NL" dirty="0"/>
          </a:p>
          <a:p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Prinsen en prinsessen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3205062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://www.facetofeest.nl/afbeeldingen/Prinses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04664"/>
            <a:ext cx="3321216" cy="2520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www.deklinker.nl/wp-content/uploads/2013/08/prinsen-en-prinsesje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069776"/>
            <a:ext cx="3462139" cy="3336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Afbeeldingsresultaat voor prinse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138" y="3780668"/>
            <a:ext cx="2635646" cy="2600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490438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nl-NL" dirty="0" smtClean="0"/>
              <a:t>En dat komt door</a:t>
            </a:r>
            <a:endParaRPr lang="nl-NL" dirty="0"/>
          </a:p>
          <a:p>
            <a:pPr lvl="0"/>
            <a:r>
              <a:rPr lang="nl-NL" dirty="0"/>
              <a:t>w</a:t>
            </a:r>
            <a:r>
              <a:rPr lang="nl-NL" dirty="0" smtClean="0"/>
              <a:t>elvaarts- en </a:t>
            </a:r>
            <a:r>
              <a:rPr lang="nl-NL" dirty="0" err="1" smtClean="0"/>
              <a:t>genotsdenken</a:t>
            </a:r>
            <a:r>
              <a:rPr lang="nl-NL" dirty="0" smtClean="0"/>
              <a:t> (alles willen hebben, overal naar toe gaan, moeite met tegenslagen, geen geduld meer)</a:t>
            </a:r>
          </a:p>
          <a:p>
            <a:pPr lvl="0"/>
            <a:r>
              <a:rPr lang="nl-NL" dirty="0"/>
              <a:t>i</a:t>
            </a:r>
            <a:r>
              <a:rPr lang="nl-NL" dirty="0" smtClean="0"/>
              <a:t>ndividualisme (relaties </a:t>
            </a:r>
            <a:r>
              <a:rPr lang="nl-NL" dirty="0"/>
              <a:t>gaan vaak </a:t>
            </a:r>
            <a:r>
              <a:rPr lang="nl-NL" dirty="0" smtClean="0"/>
              <a:t>mis; het eigen gevoel </a:t>
            </a:r>
            <a:r>
              <a:rPr lang="nl-NL" dirty="0"/>
              <a:t>doorslaggevend; </a:t>
            </a:r>
            <a:r>
              <a:rPr lang="nl-NL" dirty="0" smtClean="0"/>
              <a:t>echtscheidingen </a:t>
            </a:r>
            <a:r>
              <a:rPr lang="nl-NL" dirty="0"/>
              <a:t>verkeerde voorbeeld</a:t>
            </a:r>
            <a:r>
              <a:rPr lang="nl-NL" dirty="0" smtClean="0"/>
              <a:t>)</a:t>
            </a:r>
          </a:p>
          <a:p>
            <a:pPr lvl="0"/>
            <a:r>
              <a:rPr lang="nl-NL" dirty="0" smtClean="0"/>
              <a:t>Oversekste samenleving</a:t>
            </a:r>
            <a:endParaRPr lang="nl-NL" dirty="0"/>
          </a:p>
          <a:p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NL" dirty="0" smtClean="0"/>
              <a:t>Er zijn wel de nodige uitdagingen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0370716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nl-NL" dirty="0" smtClean="0"/>
              <a:t>secularisatie </a:t>
            </a:r>
            <a:r>
              <a:rPr lang="nl-NL" dirty="0"/>
              <a:t>(God </a:t>
            </a:r>
            <a:r>
              <a:rPr lang="nl-NL" dirty="0" smtClean="0"/>
              <a:t>en gebod kwijt. </a:t>
            </a:r>
            <a:r>
              <a:rPr lang="nl-NL" dirty="0"/>
              <a:t>Kerk bereikt weinig jeugd; </a:t>
            </a:r>
            <a:r>
              <a:rPr lang="nl-NL" dirty="0" smtClean="0"/>
              <a:t>geloofsopvoeding moeizaam)</a:t>
            </a:r>
            <a:endParaRPr lang="nl-NL" dirty="0"/>
          </a:p>
          <a:p>
            <a:pPr lvl="0"/>
            <a:r>
              <a:rPr lang="nl-NL" dirty="0"/>
              <a:t>g</a:t>
            </a:r>
            <a:r>
              <a:rPr lang="nl-NL" dirty="0" smtClean="0"/>
              <a:t>ezinnen </a:t>
            </a:r>
            <a:r>
              <a:rPr lang="nl-NL" dirty="0" smtClean="0"/>
              <a:t>(verwengezinnen</a:t>
            </a:r>
            <a:r>
              <a:rPr lang="nl-NL" dirty="0"/>
              <a:t>, hotel- en onrust-gezinnen; </a:t>
            </a:r>
            <a:r>
              <a:rPr lang="nl-NL" dirty="0" smtClean="0"/>
              <a:t>kleine gezinnen; geen </a:t>
            </a:r>
            <a:r>
              <a:rPr lang="nl-NL" dirty="0"/>
              <a:t>duidelijkheid)</a:t>
            </a:r>
          </a:p>
          <a:p>
            <a:pPr lvl="0"/>
            <a:r>
              <a:rPr lang="nl-NL" dirty="0" smtClean="0"/>
              <a:t>media dominant </a:t>
            </a:r>
            <a:r>
              <a:rPr lang="nl-NL" dirty="0"/>
              <a:t>(verkeerde morele invloed; kinderen gaan anders </a:t>
            </a:r>
            <a:r>
              <a:rPr lang="nl-NL" dirty="0" smtClean="0"/>
              <a:t>denken; </a:t>
            </a:r>
            <a:r>
              <a:rPr lang="nl-NL" dirty="0"/>
              <a:t>veel tijd verdoen in virtuele </a:t>
            </a:r>
            <a:r>
              <a:rPr lang="nl-NL" dirty="0" smtClean="0"/>
              <a:t>contacten)</a:t>
            </a:r>
            <a:endParaRPr lang="nl-NL" dirty="0"/>
          </a:p>
          <a:p>
            <a:pPr marL="0" lvl="0" indent="0">
              <a:buNone/>
            </a:pPr>
            <a:endParaRPr lang="nl-NL" dirty="0"/>
          </a:p>
          <a:p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-Vervolg-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17072387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Afbeeldingsresultaat voor kind ipa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l-NL"/>
          </a:p>
        </p:txBody>
      </p:sp>
      <p:pic>
        <p:nvPicPr>
          <p:cNvPr id="3076" name="Picture 4" descr="http://www.imagzin.nl/wp-content/uploads/2012/03/kind_met_ipa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75" y="476672"/>
            <a:ext cx="4286250" cy="2876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://static2.hln.be/static/photo/2012/14/12/5/20121123164827/media_xll_535049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3501008"/>
            <a:ext cx="4857750" cy="2743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703028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nl-NL" dirty="0"/>
              <a:t>k</a:t>
            </a:r>
            <a:r>
              <a:rPr lang="nl-NL" dirty="0" smtClean="0"/>
              <a:t>inderen zitten 15-20 jaar</a:t>
            </a:r>
            <a:r>
              <a:rPr lang="nl-NL" dirty="0" smtClean="0"/>
              <a:t> </a:t>
            </a:r>
            <a:r>
              <a:rPr lang="nl-NL" dirty="0" smtClean="0"/>
              <a:t>op school (te </a:t>
            </a:r>
            <a:r>
              <a:rPr lang="nl-NL" dirty="0"/>
              <a:t>lang </a:t>
            </a:r>
            <a:r>
              <a:rPr lang="nl-NL" dirty="0" smtClean="0"/>
              <a:t>kinderlijk en </a:t>
            </a:r>
            <a:r>
              <a:rPr lang="nl-NL" dirty="0"/>
              <a:t>te vroeg mondig; </a:t>
            </a:r>
            <a:r>
              <a:rPr lang="nl-NL" dirty="0" smtClean="0"/>
              <a:t>door </a:t>
            </a:r>
            <a:r>
              <a:rPr lang="nl-NL" dirty="0"/>
              <a:t>prestatiedruk lang negatief zelfbeeld, </a:t>
            </a:r>
            <a:r>
              <a:rPr lang="nl-NL" dirty="0" smtClean="0"/>
              <a:t>faalangst)</a:t>
            </a:r>
            <a:endParaRPr lang="nl-NL" dirty="0"/>
          </a:p>
          <a:p>
            <a:pPr lvl="0"/>
            <a:r>
              <a:rPr lang="nl-NL" dirty="0" smtClean="0"/>
              <a:t>ongezonde </a:t>
            </a:r>
            <a:r>
              <a:rPr lang="nl-NL" dirty="0"/>
              <a:t>levensstijl (kinderen zijn </a:t>
            </a:r>
            <a:r>
              <a:rPr lang="nl-NL" dirty="0" smtClean="0"/>
              <a:t>druk</a:t>
            </a:r>
            <a:r>
              <a:rPr lang="nl-NL" dirty="0"/>
              <a:t>, slapen te weinig, eten te ongezond); </a:t>
            </a:r>
          </a:p>
          <a:p>
            <a:pPr lvl="0"/>
            <a:r>
              <a:rPr lang="nl-NL" dirty="0"/>
              <a:t>vervreemding van natuur (hebben kinderen nog interesse in trage hobby’s met planten of dieren</a:t>
            </a:r>
            <a:r>
              <a:rPr lang="nl-NL" dirty="0" smtClean="0"/>
              <a:t>?)</a:t>
            </a:r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-Vervolg-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24208366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speelbosjoure.nl/upl/images/speelbos%20okt%202012%20392%20(640x427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412776"/>
            <a:ext cx="6096000" cy="4067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302090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nl-NL" dirty="0"/>
              <a:t>Niet vertrouwen op onszelf</a:t>
            </a:r>
          </a:p>
          <a:p>
            <a:pPr lvl="0"/>
            <a:r>
              <a:rPr lang="nl-NL" dirty="0" smtClean="0"/>
              <a:t>We laten de christelijke opvoeding niet alleen over aan de christelijke school.</a:t>
            </a:r>
            <a:endParaRPr lang="nl-NL" dirty="0"/>
          </a:p>
          <a:p>
            <a:pPr lvl="0"/>
            <a:r>
              <a:rPr lang="nl-NL" dirty="0"/>
              <a:t>N</a:t>
            </a:r>
            <a:r>
              <a:rPr lang="nl-NL" dirty="0" smtClean="0"/>
              <a:t>iet </a:t>
            </a:r>
            <a:r>
              <a:rPr lang="nl-NL" dirty="0"/>
              <a:t>de schouders ophalen: ‘het zal wel loslopen, altijd hebben ouders zich zorgen gemaakt’ </a:t>
            </a:r>
            <a:endParaRPr lang="nl-NL" dirty="0" smtClean="0"/>
          </a:p>
          <a:p>
            <a:pPr lvl="0"/>
            <a:r>
              <a:rPr lang="nl-NL" dirty="0" smtClean="0"/>
              <a:t>We nemen </a:t>
            </a:r>
            <a:r>
              <a:rPr lang="nl-NL" dirty="0"/>
              <a:t>onze </a:t>
            </a:r>
            <a:r>
              <a:rPr lang="nl-NL" dirty="0" smtClean="0"/>
              <a:t>verantwoordelijkheid en helpen elkaar (ouders, school, kerk).</a:t>
            </a:r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Wat staat ons te doen?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4862006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www.rijnmond.nl/sites/default/files/imagecache/photo_popup/5/0/OudersDeborah.cropresize.tm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332656"/>
            <a:ext cx="3504389" cy="271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://www.bureaupolderman.nl/www/Restauratie/Projecten/Singelkerk/%E2%80%A2Singelkerk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984952"/>
            <a:ext cx="2376264" cy="3300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http://www.opvoedkracht.nl/wp-content/uploads/2012/09/KwbGezinFotoW40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265892"/>
            <a:ext cx="3810000" cy="3019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627889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lvl="1" indent="-342900">
              <a:buFont typeface="Arial" pitchFamily="34" charset="0"/>
              <a:buChar char="•"/>
            </a:pPr>
            <a:r>
              <a:rPr lang="nl-NL" dirty="0" smtClean="0"/>
              <a:t>We benaderen de kinderen in de Geest van Christus: </a:t>
            </a:r>
          </a:p>
          <a:p>
            <a:pPr lvl="1"/>
            <a:r>
              <a:rPr lang="nl-NL" dirty="0" smtClean="0"/>
              <a:t>Je </a:t>
            </a:r>
            <a:r>
              <a:rPr lang="nl-NL" dirty="0"/>
              <a:t>mag er zijn!</a:t>
            </a:r>
          </a:p>
          <a:p>
            <a:pPr lvl="1"/>
            <a:r>
              <a:rPr lang="nl-NL" dirty="0"/>
              <a:t>Leef in liefde!</a:t>
            </a:r>
          </a:p>
          <a:p>
            <a:pPr lvl="1"/>
            <a:r>
              <a:rPr lang="nl-NL" dirty="0"/>
              <a:t>Wees (plichts)getrouw!</a:t>
            </a:r>
          </a:p>
          <a:p>
            <a:pPr lvl="1"/>
            <a:r>
              <a:rPr lang="nl-NL" dirty="0"/>
              <a:t>Voel je </a:t>
            </a:r>
            <a:r>
              <a:rPr lang="nl-NL" dirty="0" smtClean="0"/>
              <a:t>vrij!</a:t>
            </a:r>
          </a:p>
          <a:p>
            <a:pPr marL="342900" lvl="1" indent="-342900">
              <a:buFont typeface="Arial" pitchFamily="34" charset="0"/>
              <a:buChar char="•"/>
            </a:pPr>
            <a:r>
              <a:rPr lang="nl-NL" dirty="0"/>
              <a:t>Ook de school zoekt hier het evenwicht tussen.</a:t>
            </a:r>
          </a:p>
          <a:p>
            <a:pPr marL="342900" lvl="1" indent="-342900">
              <a:buFont typeface="Arial" pitchFamily="34" charset="0"/>
              <a:buChar char="•"/>
            </a:pPr>
            <a:r>
              <a:rPr lang="nl-NL" dirty="0" smtClean="0"/>
              <a:t>Laten </a:t>
            </a:r>
            <a:r>
              <a:rPr lang="nl-NL" dirty="0"/>
              <a:t>we op God alleen vertrouwen. Gebed: wijs ons de weg.</a:t>
            </a:r>
          </a:p>
          <a:p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-Vervolg- 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64227940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">
  <a:themeElements>
    <a:clrScheme name="Concours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335</TotalTime>
  <Words>948</Words>
  <Application>Microsoft Office PowerPoint</Application>
  <PresentationFormat>Diavoorstelling (4:3)</PresentationFormat>
  <Paragraphs>97</Paragraphs>
  <Slides>28</Slides>
  <Notes>0</Notes>
  <HiddenSlides>0</HiddenSlides>
  <MMClips>0</MMClips>
  <ScaleCrop>false</ScaleCrop>
  <HeadingPairs>
    <vt:vector size="4" baseType="variant">
      <vt:variant>
        <vt:lpstr>Thema</vt:lpstr>
      </vt:variant>
      <vt:variant>
        <vt:i4>1</vt:i4>
      </vt:variant>
      <vt:variant>
        <vt:lpstr>Diatitels</vt:lpstr>
      </vt:variant>
      <vt:variant>
        <vt:i4>28</vt:i4>
      </vt:variant>
    </vt:vector>
  </HeadingPairs>
  <TitlesOfParts>
    <vt:vector size="29" baseType="lpstr">
      <vt:lpstr>Concours</vt:lpstr>
      <vt:lpstr>Help! Hoe voeden wij onze kinderen op in deze tijd?</vt:lpstr>
      <vt:lpstr>Stellingen, mee eens of oneens?</vt:lpstr>
      <vt:lpstr>Efeze 6:1-4</vt:lpstr>
      <vt:lpstr>Respect van twee kanten</vt:lpstr>
      <vt:lpstr>Dit hoorde er vroeger bij</vt:lpstr>
      <vt:lpstr>Woorden voor opvoeden </vt:lpstr>
      <vt:lpstr>Is gezag verdwenen?</vt:lpstr>
      <vt:lpstr>PowerPoint-presentatie</vt:lpstr>
      <vt:lpstr>Is gezag echt weg?</vt:lpstr>
      <vt:lpstr>Wat is gezag?</vt:lpstr>
      <vt:lpstr>1 Thessalonicensen 2:7,11</vt:lpstr>
      <vt:lpstr>Wat hebben kinderen nodig?</vt:lpstr>
      <vt:lpstr>En dat is…</vt:lpstr>
      <vt:lpstr>Onze vraag </vt:lpstr>
      <vt:lpstr>Opvoeden is nog nooit zo’n feest  geweest!</vt:lpstr>
      <vt:lpstr>PowerPoint-presentatie</vt:lpstr>
      <vt:lpstr>- Vervolg -</vt:lpstr>
      <vt:lpstr>-Vervolg-</vt:lpstr>
      <vt:lpstr>Prinsen en prinsessen</vt:lpstr>
      <vt:lpstr>PowerPoint-presentatie</vt:lpstr>
      <vt:lpstr>Er zijn wel de nodige uitdagingen</vt:lpstr>
      <vt:lpstr>-Vervolg-</vt:lpstr>
      <vt:lpstr>PowerPoint-presentatie</vt:lpstr>
      <vt:lpstr>-Vervolg-</vt:lpstr>
      <vt:lpstr>PowerPoint-presentatie</vt:lpstr>
      <vt:lpstr>Wat staat ons te doen?</vt:lpstr>
      <vt:lpstr>PowerPoint-presentatie</vt:lpstr>
      <vt:lpstr>-Vervolg-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Help! Hoe voeden wij onze kinderen op in deze tijd?</dc:title>
  <dc:creator>N.C. van der Voet</dc:creator>
  <cp:lastModifiedBy>N.C. van der Voet</cp:lastModifiedBy>
  <cp:revision>32</cp:revision>
  <dcterms:created xsi:type="dcterms:W3CDTF">2015-03-11T20:46:21Z</dcterms:created>
  <dcterms:modified xsi:type="dcterms:W3CDTF">2015-03-17T10:54:45Z</dcterms:modified>
</cp:coreProperties>
</file>