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7" r:id="rId5"/>
    <p:sldId id="260" r:id="rId6"/>
    <p:sldId id="278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0" r:id="rId17"/>
    <p:sldId id="271" r:id="rId18"/>
    <p:sldId id="272" r:id="rId19"/>
    <p:sldId id="275" r:id="rId20"/>
    <p:sldId id="279" r:id="rId2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3" autoAdjust="0"/>
    <p:restoredTop sz="94660"/>
  </p:normalViewPr>
  <p:slideViewPr>
    <p:cSldViewPr>
      <p:cViewPr varScale="1">
        <p:scale>
          <a:sx n="105" d="100"/>
          <a:sy n="105" d="100"/>
        </p:scale>
        <p:origin x="-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3EC06-320F-4A89-9385-E43E26105C0F}" type="datetimeFigureOut">
              <a:rPr lang="nl-NL" smtClean="0"/>
              <a:pPr/>
              <a:t>26-8-2015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DE9C-3834-451E-8274-9BA62734221B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851920" y="2130425"/>
            <a:ext cx="4606280" cy="1470025"/>
          </a:xfrm>
        </p:spPr>
        <p:txBody>
          <a:bodyPr/>
          <a:lstStyle/>
          <a:p>
            <a:r>
              <a:rPr lang="nl-NL" dirty="0" smtClean="0"/>
              <a:t>Het huwelijk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44008" y="3886200"/>
            <a:ext cx="3128392" cy="1752600"/>
          </a:xfrm>
        </p:spPr>
        <p:txBody>
          <a:bodyPr/>
          <a:lstStyle/>
          <a:p>
            <a:r>
              <a:rPr lang="nl-NL" dirty="0" smtClean="0"/>
              <a:t>De basis</a:t>
            </a:r>
            <a:endParaRPr lang="nl-NL" dirty="0"/>
          </a:p>
        </p:txBody>
      </p:sp>
      <p:pic>
        <p:nvPicPr>
          <p:cNvPr id="19458" name="Picture 2" descr="http://www.kapellen.be/file_uploads/Cache/size_907_450_6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3648075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Even </a:t>
            </a:r>
            <a:r>
              <a:rPr lang="nl-NL" dirty="0" smtClean="0"/>
              <a:t>nadenken; mee 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Het huwelijk is een geschenk uit het paradijs.</a:t>
            </a:r>
            <a:endParaRPr lang="nl-NL" dirty="0"/>
          </a:p>
          <a:p>
            <a:r>
              <a:rPr lang="nl-NL" dirty="0" smtClean="0"/>
              <a:t>Het huwelijk wordt veel te romantisch voorgesteld.</a:t>
            </a:r>
          </a:p>
          <a:p>
            <a:r>
              <a:rPr lang="nl-NL" dirty="0" smtClean="0"/>
              <a:t>Jongelui moeten beter voorbereid worden op het huwelijk.</a:t>
            </a:r>
          </a:p>
          <a:p>
            <a:r>
              <a:rPr lang="nl-NL" dirty="0" smtClean="0"/>
              <a:t>In een huwelijk moet je geven en ontvangen.</a:t>
            </a:r>
            <a:endParaRPr lang="nl-N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Instelling van God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Het huwelijk is inderdaad een geschenk uit het paradijs: Gen. 1:28, Gen. 2:18,24.</a:t>
            </a:r>
          </a:p>
          <a:p>
            <a:r>
              <a:rPr lang="nl-NL" dirty="0" smtClean="0"/>
              <a:t>Het huwelijk is door de zonde zelf niet altijd paradijselijk te noemen.</a:t>
            </a:r>
          </a:p>
          <a:p>
            <a:r>
              <a:rPr lang="nl-NL" dirty="0" smtClean="0"/>
              <a:t>Het huwelijk heeft in de bijbel twee kanten: het is een </a:t>
            </a:r>
            <a:r>
              <a:rPr lang="nl-NL" dirty="0" err="1" smtClean="0"/>
              <a:t>prive</a:t>
            </a:r>
            <a:r>
              <a:rPr lang="nl-NL" dirty="0" smtClean="0"/>
              <a:t>-verbond (vriendschap) en een publieke instelling, een </a:t>
            </a:r>
            <a:r>
              <a:rPr lang="nl-NL" dirty="0" smtClean="0"/>
              <a:t>rechtsinstituut (dus niet </a:t>
            </a:r>
            <a:r>
              <a:rPr lang="nl-NL" dirty="0" err="1" smtClean="0"/>
              <a:t>prive</a:t>
            </a:r>
            <a:r>
              <a:rPr lang="nl-NL" dirty="0" smtClean="0"/>
              <a:t>).</a:t>
            </a:r>
            <a:endParaRPr lang="nl-NL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Dijken houden het niet altijd…</a:t>
            </a:r>
            <a:endParaRPr lang="nl-NL" dirty="0"/>
          </a:p>
        </p:txBody>
      </p:sp>
      <p:pic>
        <p:nvPicPr>
          <p:cNvPr id="4" name="Picture 2" descr="http://www.gemaalhaastrecht.nl/site/www/images/galerij/Hollandse_IJsseldijk/01/web_Beeld_1_0___kaartje_met_daarop_de_locaties_waar_de_dijken_van_de_Krimpenerwaard_het_begave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3758989" cy="2880320"/>
          </a:xfrm>
          <a:prstGeom prst="rect">
            <a:avLst/>
          </a:prstGeom>
          <a:noFill/>
        </p:spPr>
      </p:pic>
      <p:pic>
        <p:nvPicPr>
          <p:cNvPr id="5" name="Picture 4" descr="http://tonnie.punt.nl/upload/dijken_breken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988840"/>
            <a:ext cx="4032448" cy="3192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2127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Seksualiteit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Seksualiteit stroomt tussen de dijk van de liefde en de dijk van de publieke trouwbelofte.</a:t>
            </a:r>
          </a:p>
          <a:p>
            <a:r>
              <a:rPr lang="nl-NL" dirty="0" smtClean="0"/>
              <a:t>Seksualiteit buiten de bedding van </a:t>
            </a:r>
            <a:r>
              <a:rPr lang="nl-NL" dirty="0" err="1" smtClean="0"/>
              <a:t>man-vrouw-huwelijk</a:t>
            </a:r>
            <a:r>
              <a:rPr lang="nl-NL" dirty="0" smtClean="0"/>
              <a:t>, wordt afgewezen (overspel, homoseksualiteit, incest e.d.).</a:t>
            </a:r>
          </a:p>
          <a:p>
            <a:r>
              <a:rPr lang="nl-NL" dirty="0" smtClean="0"/>
              <a:t>Polygamie verdwijnt. Een </a:t>
            </a:r>
            <a:r>
              <a:rPr lang="nl-NL" dirty="0" err="1" smtClean="0"/>
              <a:t>man-vrouw</a:t>
            </a:r>
            <a:r>
              <a:rPr lang="nl-NL" dirty="0" smtClean="0"/>
              <a:t> huwelijk sluit een derde uit. (</a:t>
            </a:r>
            <a:r>
              <a:rPr lang="nl-NL" dirty="0" err="1" smtClean="0"/>
              <a:t>Maleachi</a:t>
            </a:r>
            <a:r>
              <a:rPr lang="nl-NL" dirty="0" smtClean="0"/>
              <a:t>, NT)</a:t>
            </a:r>
          </a:p>
          <a:p>
            <a:r>
              <a:rPr lang="nl-NL" dirty="0" smtClean="0"/>
              <a:t>Seksualiteit voor het huwelijk is ‘onmogelijk’.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Een vroegere joodse bruiloft </a:t>
            </a:r>
            <a:endParaRPr lang="nl-NL" dirty="0"/>
          </a:p>
        </p:txBody>
      </p:sp>
      <p:pic>
        <p:nvPicPr>
          <p:cNvPr id="4" name="Picture 2" descr="http://www.jesussaves.nl/edit/uploads/image/Jesus_Saves/Joodse%20bruiloft%20Jaffa%2018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605950"/>
            <a:ext cx="6624736" cy="49193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0335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Gemeenschap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Een huwelijk is een gemeenschap: je deelt niet alleen de seksualiteit, maar alles.</a:t>
            </a:r>
          </a:p>
          <a:p>
            <a:r>
              <a:rPr lang="nl-NL" dirty="0" smtClean="0"/>
              <a:t>Zo neem je verantwoordelijkheid voor elkaar.</a:t>
            </a:r>
          </a:p>
          <a:p>
            <a:r>
              <a:rPr lang="nl-NL" dirty="0" smtClean="0"/>
              <a:t>Het huwelijk wordt publiek voltrokken</a:t>
            </a:r>
          </a:p>
          <a:p>
            <a:pPr lvl="1"/>
            <a:r>
              <a:rPr lang="nl-NL" dirty="0" smtClean="0"/>
              <a:t>Dat maakt controle mogelijk (gaat zonde tegen)</a:t>
            </a:r>
          </a:p>
          <a:p>
            <a:pPr lvl="1"/>
            <a:r>
              <a:rPr lang="nl-NL" dirty="0" smtClean="0"/>
              <a:t>Dat biedt bescherming aan iedereen.</a:t>
            </a:r>
          </a:p>
          <a:p>
            <a:pPr lvl="1"/>
            <a:r>
              <a:rPr lang="nl-NL" dirty="0" smtClean="0"/>
              <a:t>Dat gaat echtscheiding tegen.</a:t>
            </a:r>
          </a:p>
          <a:p>
            <a:pPr lvl="1"/>
            <a:r>
              <a:rPr lang="nl-NL" dirty="0" smtClean="0"/>
              <a:t>Dat maakt erfrecht mogelijk.</a:t>
            </a:r>
            <a:endParaRPr lang="nl-N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Leerpunten voor ons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Huwelijk als totale gemeenschap.</a:t>
            </a:r>
          </a:p>
          <a:p>
            <a:r>
              <a:rPr lang="nl-NL" dirty="0" smtClean="0"/>
              <a:t>Seksualiteit alleen binnen deze gemeenschap (het is geen experiment).</a:t>
            </a:r>
          </a:p>
          <a:p>
            <a:r>
              <a:rPr lang="nl-NL" dirty="0" smtClean="0"/>
              <a:t>Het publieke karakter hoort er bij de start bij </a:t>
            </a:r>
            <a:r>
              <a:rPr lang="nl-NL" dirty="0" smtClean="0"/>
              <a:t>(voor ons is dat het </a:t>
            </a:r>
            <a:r>
              <a:rPr lang="nl-NL" dirty="0" smtClean="0"/>
              <a:t>gemeentehuis!).</a:t>
            </a:r>
          </a:p>
          <a:p>
            <a:r>
              <a:rPr lang="nl-NL" dirty="0" smtClean="0"/>
              <a:t>Het huwelijk is meer dan een verbond, het is ook een contract maar ook andersom!</a:t>
            </a:r>
            <a:endParaRPr lang="nl-N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Echtscheiding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God haat echtscheiding (Mal. 2:16).</a:t>
            </a:r>
          </a:p>
          <a:p>
            <a:r>
              <a:rPr lang="nl-NL" dirty="0" smtClean="0"/>
              <a:t>Mozes stond scheiden noodgedwongen toe.</a:t>
            </a:r>
          </a:p>
          <a:p>
            <a:r>
              <a:rPr lang="nl-NL" dirty="0" smtClean="0"/>
              <a:t>Jezus wil geen echtscheiding en wijst overspel aan als enige echtscheidingsgrond (Matth. 19).</a:t>
            </a:r>
          </a:p>
          <a:p>
            <a:r>
              <a:rPr lang="nl-NL" dirty="0"/>
              <a:t> </a:t>
            </a:r>
            <a:r>
              <a:rPr lang="nl-NL" dirty="0" smtClean="0"/>
              <a:t>Paulus voegt daar kwaadwillige verlating bij (1 Cor. 7)</a:t>
            </a:r>
          </a:p>
          <a:p>
            <a:pPr>
              <a:buNone/>
            </a:pPr>
            <a:r>
              <a:rPr lang="nl-NL" dirty="0" smtClean="0">
                <a:sym typeface="Wingdings" pitchFamily="2" charset="2"/>
              </a:rPr>
              <a:t> Beide gronden worden in onze tijd opgerekt.</a:t>
            </a:r>
            <a:endParaRPr lang="nl-N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heinpragt.com/scheiding/tabel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340768"/>
            <a:ext cx="6048672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Efeze</a:t>
            </a:r>
            <a:r>
              <a:rPr lang="nl-NL" dirty="0" smtClean="0"/>
              <a:t> 5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Christus heeft de zonde overwonnen en daarmee man en vrouw weer in de rechte positie tegenover elkaar gebracht (</a:t>
            </a:r>
            <a:r>
              <a:rPr lang="nl-NL" dirty="0" smtClean="0"/>
              <a:t>Gal.3:28).</a:t>
            </a:r>
          </a:p>
          <a:p>
            <a:r>
              <a:rPr lang="nl-NL" dirty="0" smtClean="0"/>
              <a:t>Welke </a:t>
            </a:r>
            <a:r>
              <a:rPr lang="nl-NL" dirty="0"/>
              <a:t>consequenties heeft dat voor het huwelijksleven? </a:t>
            </a:r>
            <a:r>
              <a:rPr lang="nl-NL" dirty="0" smtClean="0"/>
              <a:t>Zie </a:t>
            </a:r>
            <a:r>
              <a:rPr lang="nl-NL" dirty="0" err="1"/>
              <a:t>Ef</a:t>
            </a:r>
            <a:r>
              <a:rPr lang="nl-NL" dirty="0"/>
              <a:t>. </a:t>
            </a:r>
            <a:r>
              <a:rPr lang="nl-NL" dirty="0" smtClean="0"/>
              <a:t>5:21-33!</a:t>
            </a:r>
          </a:p>
          <a:p>
            <a:pPr lvl="1"/>
            <a:r>
              <a:rPr lang="nl-NL" dirty="0" smtClean="0"/>
              <a:t>Wederzijdse onderdanigheid</a:t>
            </a:r>
          </a:p>
          <a:p>
            <a:pPr lvl="1"/>
            <a:r>
              <a:rPr lang="nl-NL" dirty="0" smtClean="0"/>
              <a:t>Eerst </a:t>
            </a:r>
            <a:r>
              <a:rPr lang="nl-NL" dirty="0" err="1" smtClean="0"/>
              <a:t>broeder-zuster</a:t>
            </a:r>
            <a:r>
              <a:rPr lang="nl-NL" dirty="0" smtClean="0"/>
              <a:t> dan </a:t>
            </a:r>
            <a:r>
              <a:rPr lang="nl-NL" dirty="0" err="1" smtClean="0"/>
              <a:t>man-vrouw</a:t>
            </a:r>
            <a:endParaRPr lang="nl-NL" dirty="0" smtClean="0"/>
          </a:p>
          <a:p>
            <a:pPr lvl="1"/>
            <a:r>
              <a:rPr lang="nl-NL" dirty="0" smtClean="0"/>
              <a:t>Christus en de gemeente afbeelden</a:t>
            </a:r>
          </a:p>
          <a:p>
            <a:pPr>
              <a:buNone/>
            </a:pPr>
            <a:endParaRPr lang="nl-NL" dirty="0"/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Vroege kerk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err="1" smtClean="0"/>
              <a:t>Hieronymus</a:t>
            </a:r>
            <a:r>
              <a:rPr lang="nl-NL" dirty="0" smtClean="0"/>
              <a:t>: huwelijk een noodzakelijk kwaad (Grieks denken </a:t>
            </a:r>
            <a:r>
              <a:rPr lang="nl-NL" dirty="0" smtClean="0">
                <a:sym typeface="Wingdings" pitchFamily="2" charset="2"/>
              </a:rPr>
              <a:t> celibaat</a:t>
            </a:r>
            <a:r>
              <a:rPr lang="nl-NL" dirty="0" smtClean="0"/>
              <a:t>!)</a:t>
            </a:r>
          </a:p>
          <a:p>
            <a:r>
              <a:rPr lang="nl-NL" dirty="0" smtClean="0"/>
              <a:t>Augustinus: het huwelijk</a:t>
            </a:r>
          </a:p>
          <a:p>
            <a:pPr lvl="1"/>
            <a:r>
              <a:rPr lang="nl-NL" dirty="0" smtClean="0"/>
              <a:t>Vervult het hoge levensdoel van kinderen krijgen;</a:t>
            </a:r>
          </a:p>
          <a:p>
            <a:pPr lvl="1"/>
            <a:r>
              <a:rPr lang="nl-NL" dirty="0" smtClean="0"/>
              <a:t>Vormt de partners door liefde en trouw tot wie ze zijn;</a:t>
            </a:r>
          </a:p>
          <a:p>
            <a:pPr lvl="1"/>
            <a:r>
              <a:rPr lang="nl-NL" dirty="0" smtClean="0"/>
              <a:t>Weerspiegelt door de geestelijke band Christus en de gemeente.</a:t>
            </a:r>
          </a:p>
          <a:p>
            <a:pPr lvl="1"/>
            <a:endParaRPr lang="nl-N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Rome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Het celibaat is het mooiste en als het niet anders kan </a:t>
            </a:r>
            <a:r>
              <a:rPr lang="nl-NL" dirty="0" smtClean="0"/>
              <a:t>is het </a:t>
            </a:r>
            <a:r>
              <a:rPr lang="nl-NL" dirty="0" smtClean="0"/>
              <a:t>huwelijk wat God wil. Het doel </a:t>
            </a:r>
            <a:r>
              <a:rPr lang="nl-NL" dirty="0" smtClean="0"/>
              <a:t>daarvan is</a:t>
            </a:r>
            <a:endParaRPr lang="nl-NL" dirty="0" smtClean="0"/>
          </a:p>
          <a:p>
            <a:pPr marL="914400" lvl="1" indent="-514350">
              <a:buAutoNum type="arabicPeriod"/>
            </a:pPr>
            <a:r>
              <a:rPr lang="nl-NL" dirty="0" smtClean="0"/>
              <a:t>Kinderen krijgen (groei van de kerk!)</a:t>
            </a:r>
          </a:p>
          <a:p>
            <a:pPr marL="914400" lvl="1" indent="-514350">
              <a:buAutoNum type="arabicPeriod"/>
            </a:pPr>
            <a:r>
              <a:rPr lang="nl-NL" dirty="0" smtClean="0"/>
              <a:t>Het verbond , liefde en trouw</a:t>
            </a:r>
          </a:p>
          <a:p>
            <a:pPr marL="914400" lvl="1" indent="-514350">
              <a:buAutoNum type="arabicPeriod"/>
            </a:pPr>
            <a:r>
              <a:rPr lang="nl-NL" dirty="0" smtClean="0"/>
              <a:t>Christus relatie met de gemeente </a:t>
            </a:r>
            <a:r>
              <a:rPr lang="nl-NL" dirty="0" smtClean="0"/>
              <a:t>laten </a:t>
            </a:r>
            <a:r>
              <a:rPr lang="nl-NL" dirty="0" smtClean="0"/>
              <a:t>zien; </a:t>
            </a:r>
            <a:r>
              <a:rPr lang="nl-NL" dirty="0" smtClean="0"/>
              <a:t>om deze </a:t>
            </a:r>
            <a:r>
              <a:rPr lang="nl-NL" i="1" dirty="0" smtClean="0"/>
              <a:t>sacrament</a:t>
            </a:r>
            <a:r>
              <a:rPr lang="nl-NL" dirty="0" smtClean="0"/>
              <a:t>ele reden </a:t>
            </a:r>
            <a:r>
              <a:rPr lang="nl-NL" dirty="0" smtClean="0"/>
              <a:t>is het huwelijk onverbrekelijk.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Reformatie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err="1" smtClean="0"/>
              <a:t>Luther</a:t>
            </a:r>
            <a:r>
              <a:rPr lang="nl-NL" dirty="0" smtClean="0"/>
              <a:t> heeft het huwelijk ‘gered’.</a:t>
            </a:r>
          </a:p>
          <a:p>
            <a:r>
              <a:rPr lang="nl-NL" dirty="0" smtClean="0"/>
              <a:t>Calvijn fundeerde het huwelijk in de schepping en vond het verbond het hoogste doel</a:t>
            </a:r>
            <a:r>
              <a:rPr lang="nl-NL" dirty="0" smtClean="0"/>
              <a:t>. Dat zei </a:t>
            </a:r>
            <a:r>
              <a:rPr lang="nl-NL" dirty="0" err="1" smtClean="0"/>
              <a:t>Bucer</a:t>
            </a:r>
            <a:r>
              <a:rPr lang="nl-NL" dirty="0" smtClean="0"/>
              <a:t> nog nadrukkelijker.</a:t>
            </a:r>
            <a:endParaRPr lang="nl-NL" dirty="0" smtClean="0"/>
          </a:p>
          <a:p>
            <a:r>
              <a:rPr lang="nl-NL" dirty="0" smtClean="0"/>
              <a:t>Het huwelijk is de bedding voor seksualiteit, mede om uitspattingen daarbuiten te voorkomen.</a:t>
            </a:r>
          </a:p>
          <a:p>
            <a:r>
              <a:rPr lang="nl-NL" dirty="0" smtClean="0"/>
              <a:t>Huwelijk en gezin worden de hoeksteen van de samenleving</a:t>
            </a:r>
            <a:endParaRPr lang="nl-NL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people.ucalgary.ca/~elsegal/C_Transp/martin-lu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3554760" cy="3821367"/>
          </a:xfrm>
          <a:prstGeom prst="rect">
            <a:avLst/>
          </a:prstGeom>
          <a:noFill/>
        </p:spPr>
      </p:pic>
      <p:pic>
        <p:nvPicPr>
          <p:cNvPr id="2054" name="Picture 6" descr="ImageShack, share photos, pictures, free image hosting, free video hosting, image hosting, video hosting, photo image hosting site, video hosting si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76672"/>
            <a:ext cx="1714500" cy="2171701"/>
          </a:xfrm>
          <a:prstGeom prst="rect">
            <a:avLst/>
          </a:prstGeom>
          <a:noFill/>
        </p:spPr>
      </p:pic>
      <p:pic>
        <p:nvPicPr>
          <p:cNvPr id="2056" name="Picture 8" descr="http://upload.wikimedia.org/wikipedia/commons/thumb/3/3d/Martin_Bucer.png/220px-Martin_Buc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645024"/>
            <a:ext cx="2095500" cy="2524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Engelse puriteinen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Huwelijksdoelen</a:t>
            </a:r>
          </a:p>
          <a:p>
            <a:pPr>
              <a:buNone/>
            </a:pPr>
            <a:r>
              <a:rPr lang="nl-NL" dirty="0" smtClean="0"/>
              <a:t>1. Het verbond (wederzijds hulpbetoon met een verschillende taak; </a:t>
            </a:r>
            <a:r>
              <a:rPr lang="nl-NL" dirty="0" err="1" smtClean="0"/>
              <a:t>koning-regentes</a:t>
            </a:r>
            <a:r>
              <a:rPr lang="nl-NL" dirty="0" smtClean="0"/>
              <a:t>). Hierbij hoort ook goed omgaan met seksualiteit.</a:t>
            </a:r>
          </a:p>
          <a:p>
            <a:pPr>
              <a:buNone/>
            </a:pPr>
            <a:r>
              <a:rPr lang="nl-NL" dirty="0" smtClean="0"/>
              <a:t>2. Kinderen krijgen. (Een huwelijk zonder kinderen is </a:t>
            </a:r>
            <a:r>
              <a:rPr lang="nl-NL" dirty="0" err="1" smtClean="0"/>
              <a:t>wél</a:t>
            </a:r>
            <a:r>
              <a:rPr lang="nl-NL" dirty="0" smtClean="0"/>
              <a:t> een echt huwelijk!)</a:t>
            </a:r>
          </a:p>
          <a:p>
            <a:pPr>
              <a:buNone/>
            </a:pPr>
            <a:r>
              <a:rPr lang="nl-NL" dirty="0" smtClean="0"/>
              <a:t>3. Het verbond met Christus laten zien.</a:t>
            </a:r>
            <a:endParaRPr lang="nl-NL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Het oude huwelijksformulier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Huwelijksdoelen:</a:t>
            </a:r>
          </a:p>
          <a:p>
            <a:pPr marL="514350" indent="-514350">
              <a:buAutoNum type="arabicPeriod"/>
            </a:pPr>
            <a:r>
              <a:rPr lang="nl-NL" dirty="0" smtClean="0"/>
              <a:t>Wederzijds helpen en bijstaan in tijdelijke en eeuwige dingen.</a:t>
            </a:r>
          </a:p>
          <a:p>
            <a:pPr marL="514350" indent="-514350">
              <a:buAutoNum type="arabicPeriod"/>
            </a:pPr>
            <a:r>
              <a:rPr lang="nl-NL" dirty="0" smtClean="0"/>
              <a:t>Kinderen (als ze komen) tot eer van God opvoeden.</a:t>
            </a:r>
          </a:p>
          <a:p>
            <a:pPr marL="514350" indent="-514350">
              <a:buAutoNum type="arabicPeriod"/>
            </a:pPr>
            <a:r>
              <a:rPr lang="nl-NL" dirty="0" smtClean="0"/>
              <a:t>Seksualiteit in de juiste bedding leiden.</a:t>
            </a:r>
          </a:p>
          <a:p>
            <a:pPr marL="514350" indent="-514350">
              <a:buNone/>
            </a:pPr>
            <a:r>
              <a:rPr lang="nl-NL" dirty="0" smtClean="0"/>
              <a:t>(Taakverdeling: de man heeft z’n goddelijk beroep, de vrouw de huishouding.)</a:t>
            </a:r>
            <a:endParaRPr lang="nl-NL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Leerpunten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In de huwelijksdoelen zit het huiswerk. Hoe help je als man en vrouw elkaar om God te dienen, elkaar te ondersteunen, de (eventuele) kinderen op te voeden?</a:t>
            </a:r>
          </a:p>
          <a:p>
            <a:r>
              <a:rPr lang="nl-NL" dirty="0" smtClean="0"/>
              <a:t>De huwelijksdoelen zijn niet alles bepalend voor de taakverdeling. Die heeft ook met de cultuur te maken.</a:t>
            </a:r>
            <a:endParaRPr lang="nl-NL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Oproep!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Prediker 4 werkt uit dat het niet goed is om alleen te zijn. Toch kan alleen zijn BINNEN het huwelijk nog zwaarder zijn.</a:t>
            </a:r>
          </a:p>
          <a:p>
            <a:r>
              <a:rPr lang="nl-NL" dirty="0" smtClean="0"/>
              <a:t>Werk daarom aan je huwelijk, met Gods hulp.</a:t>
            </a:r>
          </a:p>
          <a:p>
            <a:r>
              <a:rPr lang="nl-NL" dirty="0" smtClean="0"/>
              <a:t>En verheerlijk het huwelijk niet. Alleen zijn, zeker omwille van het Koninkrijk, is ook volwaardig leven.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Toch een sprookje…?</a:t>
            </a:r>
            <a:endParaRPr lang="nl-NL" dirty="0"/>
          </a:p>
        </p:txBody>
      </p:sp>
      <p:pic>
        <p:nvPicPr>
          <p:cNvPr id="4" name="Picture 2" descr="http://media.nu.nl/m/m1fzronafls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660327"/>
            <a:ext cx="6840760" cy="45493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7384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750</Words>
  <Application>Microsoft Office PowerPoint</Application>
  <PresentationFormat>Diavoorstelling (4:3)</PresentationFormat>
  <Paragraphs>78</Paragraphs>
  <Slides>20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1" baseType="lpstr">
      <vt:lpstr>Office-thema</vt:lpstr>
      <vt:lpstr>Het huwelijk</vt:lpstr>
      <vt:lpstr>Even nadenken; mee eens?</vt:lpstr>
      <vt:lpstr>Instelling van God</vt:lpstr>
      <vt:lpstr>Dijken houden het niet altijd…</vt:lpstr>
      <vt:lpstr>Seksualiteit</vt:lpstr>
      <vt:lpstr>Een vroegere joodse bruiloft </vt:lpstr>
      <vt:lpstr>Gemeenschap</vt:lpstr>
      <vt:lpstr>Leerpunten voor ons</vt:lpstr>
      <vt:lpstr>Echtscheiding</vt:lpstr>
      <vt:lpstr>PowerPoint-presentatie</vt:lpstr>
      <vt:lpstr>Efeze 5</vt:lpstr>
      <vt:lpstr>Vroege kerk</vt:lpstr>
      <vt:lpstr>Rome</vt:lpstr>
      <vt:lpstr>Reformatie</vt:lpstr>
      <vt:lpstr>PowerPoint-presentatie</vt:lpstr>
      <vt:lpstr>Engelse puriteinen</vt:lpstr>
      <vt:lpstr>Het oude huwelijksformulier</vt:lpstr>
      <vt:lpstr>Leerpunten</vt:lpstr>
      <vt:lpstr>Oproep!</vt:lpstr>
      <vt:lpstr>Toch een sprookje…?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 huwelijk</dc:title>
  <dc:creator>N.C. van der Voet</dc:creator>
  <cp:lastModifiedBy>N.C. van der Voet</cp:lastModifiedBy>
  <cp:revision>33</cp:revision>
  <dcterms:created xsi:type="dcterms:W3CDTF">2011-01-17T18:34:00Z</dcterms:created>
  <dcterms:modified xsi:type="dcterms:W3CDTF">2015-08-26T18:00:43Z</dcterms:modified>
</cp:coreProperties>
</file>