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70" r:id="rId3"/>
    <p:sldId id="257" r:id="rId4"/>
    <p:sldId id="258" r:id="rId5"/>
    <p:sldId id="271" r:id="rId6"/>
    <p:sldId id="267" r:id="rId7"/>
    <p:sldId id="268" r:id="rId8"/>
    <p:sldId id="260" r:id="rId9"/>
    <p:sldId id="269" r:id="rId10"/>
    <p:sldId id="274" r:id="rId11"/>
    <p:sldId id="261" r:id="rId12"/>
    <p:sldId id="262" r:id="rId13"/>
    <p:sldId id="263" r:id="rId14"/>
    <p:sldId id="264" r:id="rId15"/>
    <p:sldId id="265" r:id="rId16"/>
    <p:sldId id="273" r:id="rId17"/>
    <p:sldId id="272" r:id="rId18"/>
    <p:sldId id="266" r:id="rId19"/>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10" name="Rechthoekige driehoe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el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nl-NL" smtClean="0"/>
              <a:t>Klik om de stijl te bewerken</a:t>
            </a:r>
            <a:endParaRPr kumimoji="0" lang="en-US"/>
          </a:p>
        </p:txBody>
      </p:sp>
      <p:sp>
        <p:nvSpPr>
          <p:cNvPr id="17" name="Ondertitel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nl-NL" smtClean="0"/>
              <a:t>Klik om de ondertitelstijl van het model te bewerken</a:t>
            </a:r>
            <a:endParaRPr kumimoji="0" lang="en-US"/>
          </a:p>
        </p:txBody>
      </p:sp>
      <p:grpSp>
        <p:nvGrpSpPr>
          <p:cNvPr id="2" name="Groep 1"/>
          <p:cNvGrpSpPr/>
          <p:nvPr/>
        </p:nvGrpSpPr>
        <p:grpSpPr>
          <a:xfrm>
            <a:off x="-3765" y="4953000"/>
            <a:ext cx="9147765" cy="1912088"/>
            <a:chOff x="-3765" y="4832896"/>
            <a:chExt cx="9147765" cy="2032192"/>
          </a:xfrm>
        </p:grpSpPr>
        <p:sp>
          <p:nvSpPr>
            <p:cNvPr id="7" name="Vrije v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Vrije v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Vrije v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Rechte verbindingslijn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Tijdelijke aanduiding voor datum 29"/>
          <p:cNvSpPr>
            <a:spLocks noGrp="1"/>
          </p:cNvSpPr>
          <p:nvPr>
            <p:ph type="dt" sz="half" idx="10"/>
          </p:nvPr>
        </p:nvSpPr>
        <p:spPr/>
        <p:txBody>
          <a:bodyPr/>
          <a:lstStyle>
            <a:lvl1pPr>
              <a:defRPr>
                <a:solidFill>
                  <a:srgbClr val="FFFFFF"/>
                </a:solidFill>
              </a:defRPr>
            </a:lvl1pPr>
            <a:extLst/>
          </a:lstStyle>
          <a:p>
            <a:fld id="{154C6F36-F287-42E2-91B3-F5BE9EDB00DE}" type="datetimeFigureOut">
              <a:rPr lang="nl-NL" smtClean="0"/>
              <a:t>30-8-2017</a:t>
            </a:fld>
            <a:endParaRPr lang="nl-NL"/>
          </a:p>
        </p:txBody>
      </p:sp>
      <p:sp>
        <p:nvSpPr>
          <p:cNvPr id="19" name="Tijdelijke aanduiding voor voettekst 18"/>
          <p:cNvSpPr>
            <a:spLocks noGrp="1"/>
          </p:cNvSpPr>
          <p:nvPr>
            <p:ph type="ftr" sz="quarter" idx="11"/>
          </p:nvPr>
        </p:nvSpPr>
        <p:spPr/>
        <p:txBody>
          <a:bodyPr/>
          <a:lstStyle>
            <a:lvl1pPr>
              <a:defRPr>
                <a:solidFill>
                  <a:schemeClr val="accent1">
                    <a:tint val="20000"/>
                  </a:schemeClr>
                </a:solidFill>
              </a:defRPr>
            </a:lvl1pPr>
            <a:extLst/>
          </a:lstStyle>
          <a:p>
            <a:endParaRPr lang="nl-NL"/>
          </a:p>
        </p:txBody>
      </p:sp>
      <p:sp>
        <p:nvSpPr>
          <p:cNvPr id="27" name="Tijdelijke aanduiding voor dianummer 26"/>
          <p:cNvSpPr>
            <a:spLocks noGrp="1"/>
          </p:cNvSpPr>
          <p:nvPr>
            <p:ph type="sldNum" sz="quarter" idx="12"/>
          </p:nvPr>
        </p:nvSpPr>
        <p:spPr/>
        <p:txBody>
          <a:bodyPr/>
          <a:lstStyle>
            <a:lvl1pPr>
              <a:defRPr>
                <a:solidFill>
                  <a:srgbClr val="FFFFFF"/>
                </a:solidFill>
              </a:defRPr>
            </a:lvl1pPr>
            <a:extLst/>
          </a:lstStyle>
          <a:p>
            <a:fld id="{952A0EDF-C8E7-41F3-B35D-6B8AD6781D64}" type="slidenum">
              <a:rPr lang="nl-NL" smtClean="0"/>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p>
            <a:fld id="{154C6F36-F287-42E2-91B3-F5BE9EDB00DE}" type="datetimeFigureOut">
              <a:rPr lang="nl-NL" smtClean="0"/>
              <a:t>30-8-2017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
        <p:nvSpPr>
          <p:cNvPr id="7" name="Titel 6"/>
          <p:cNvSpPr>
            <a:spLocks noGrp="1"/>
          </p:cNvSpPr>
          <p:nvPr>
            <p:ph type="title"/>
          </p:nvPr>
        </p:nvSpPr>
        <p:spPr/>
        <p:txBody>
          <a:bodyPr rtlCol="0"/>
          <a:lstStyle/>
          <a:p>
            <a:r>
              <a:rPr kumimoji="0" lang="nl-NL" smtClean="0"/>
              <a:t>Klik om de stijl te bewerken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bg>
      <p:bgRef idx="1002">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nl-NL" smtClean="0"/>
              <a:t>Klik om de modelstijlen te bewerken</a:t>
            </a:r>
          </a:p>
        </p:txBody>
      </p:sp>
      <p:sp>
        <p:nvSpPr>
          <p:cNvPr id="4" name="Tijdelijke aanduiding voor datum 3"/>
          <p:cNvSpPr>
            <a:spLocks noGrp="1"/>
          </p:cNvSpPr>
          <p:nvPr>
            <p:ph type="dt" sz="half" idx="10"/>
          </p:nvPr>
        </p:nvSpPr>
        <p:spPr/>
        <p:txBody>
          <a:bodyPr/>
          <a:lstStyle/>
          <a:p>
            <a:fld id="{154C6F36-F287-42E2-91B3-F5BE9EDB00DE}" type="datetimeFigureOut">
              <a:rPr lang="nl-NL" smtClean="0"/>
              <a:t>30-8-2017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
        <p:nvSpPr>
          <p:cNvPr id="7" name="Punthaak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Punthaak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bg>
      <p:bgRef idx="1002">
        <a:schemeClr val="bg1"/>
      </p:bgRef>
    </p:bg>
    <p:spTree>
      <p:nvGrpSpPr>
        <p:cNvPr id="1" name=""/>
        <p:cNvGrpSpPr/>
        <p:nvPr/>
      </p:nvGrpSpPr>
      <p:grpSpPr>
        <a:xfrm>
          <a:off x="0" y="0"/>
          <a:ext cx="0" cy="0"/>
          <a:chOff x="0" y="0"/>
          <a:chExt cx="0" cy="0"/>
        </a:xfrm>
      </p:grpSpPr>
      <p:sp>
        <p:nvSpPr>
          <p:cNvPr id="3" name="Tijdelijke aanduiding voor inhoud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inhoud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5" name="Tijdelijke aanduiding voor datum 4"/>
          <p:cNvSpPr>
            <a:spLocks noGrp="1"/>
          </p:cNvSpPr>
          <p:nvPr>
            <p:ph type="dt" sz="half" idx="10"/>
          </p:nvPr>
        </p:nvSpPr>
        <p:spPr/>
        <p:txBody>
          <a:bodyPr/>
          <a:lstStyle/>
          <a:p>
            <a:fld id="{154C6F36-F287-42E2-91B3-F5BE9EDB00DE}" type="datetimeFigureOut">
              <a:rPr lang="nl-NL" smtClean="0"/>
              <a:t>30-8-2017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52A0EDF-C8E7-41F3-B35D-6B8AD6781D64}" type="slidenum">
              <a:rPr lang="nl-NL" smtClean="0"/>
              <a:t>‹nr.›</a:t>
            </a:fld>
            <a:endParaRPr lang="nl-NL"/>
          </a:p>
        </p:txBody>
      </p:sp>
      <p:sp>
        <p:nvSpPr>
          <p:cNvPr id="8" name="Titel 7"/>
          <p:cNvSpPr>
            <a:spLocks noGrp="1"/>
          </p:cNvSpPr>
          <p:nvPr>
            <p:ph type="title"/>
          </p:nvPr>
        </p:nvSpPr>
        <p:spPr/>
        <p:txBody>
          <a:bodyPr rtlCol="0"/>
          <a:lstStyle/>
          <a:p>
            <a:r>
              <a:rPr kumimoji="0" lang="nl-NL" smtClean="0"/>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Vergelijking">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8229600" cy="1143000"/>
          </a:xfrm>
        </p:spPr>
        <p:txBody>
          <a:bodyPr anchor="ctr"/>
          <a:lstStyle>
            <a:lvl1pPr>
              <a:defRPr/>
            </a:lvl1pPr>
            <a:extLst/>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smtClean="0"/>
              <a:t>Klik om de modelstijlen te bewerken</a:t>
            </a:r>
          </a:p>
        </p:txBody>
      </p:sp>
      <p:sp>
        <p:nvSpPr>
          <p:cNvPr id="4" name="Tijdelijke aanduiding voor teks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smtClean="0"/>
              <a:t>Klik om de modelstijlen te bewerken</a:t>
            </a:r>
          </a:p>
        </p:txBody>
      </p:sp>
      <p:sp>
        <p:nvSpPr>
          <p:cNvPr id="5" name="Tijdelijke aanduiding voor inhoud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6" name="Tijdelijke aanduiding voor inhoud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7" name="Tijdelijke aanduiding voor datum 6"/>
          <p:cNvSpPr>
            <a:spLocks noGrp="1"/>
          </p:cNvSpPr>
          <p:nvPr>
            <p:ph type="dt" sz="half" idx="10"/>
          </p:nvPr>
        </p:nvSpPr>
        <p:spPr/>
        <p:txBody>
          <a:bodyPr/>
          <a:lstStyle/>
          <a:p>
            <a:fld id="{154C6F36-F287-42E2-91B3-F5BE9EDB00DE}" type="datetimeFigureOut">
              <a:rPr lang="nl-NL" smtClean="0"/>
              <a:t>30-8-2017</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952A0EDF-C8E7-41F3-B35D-6B8AD6781D64}" type="slidenum">
              <a:rPr lang="nl-NL" smtClean="0"/>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bg>
      <p:bgRef idx="1002">
        <a:schemeClr val="bg1"/>
      </p:bgRef>
    </p:b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p>
            <a:fld id="{154C6F36-F287-42E2-91B3-F5BE9EDB00DE}" type="datetimeFigureOut">
              <a:rPr lang="nl-NL" smtClean="0"/>
              <a:t>30-8-2017</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952A0EDF-C8E7-41F3-B35D-6B8AD6781D64}" type="slidenum">
              <a:rPr lang="nl-NL" smtClean="0"/>
              <a:t>‹nr.›</a:t>
            </a:fld>
            <a:endParaRPr lang="nl-NL"/>
          </a:p>
        </p:txBody>
      </p:sp>
      <p:sp>
        <p:nvSpPr>
          <p:cNvPr id="6" name="Titel 5"/>
          <p:cNvSpPr>
            <a:spLocks noGrp="1"/>
          </p:cNvSpPr>
          <p:nvPr>
            <p:ph type="title"/>
          </p:nvPr>
        </p:nvSpPr>
        <p:spPr/>
        <p:txBody>
          <a:bodyPr rtlCol="0"/>
          <a:lstStyle/>
          <a:p>
            <a:r>
              <a:rPr kumimoji="0" lang="nl-NL" smtClean="0"/>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154C6F36-F287-42E2-91B3-F5BE9EDB00DE}" type="datetimeFigureOut">
              <a:rPr lang="nl-NL" smtClean="0"/>
              <a:t>30-8-2017</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952A0EDF-C8E7-41F3-B35D-6B8AD6781D64}" type="slidenum">
              <a:rPr lang="nl-NL" smtClean="0"/>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nl-NL" smtClean="0"/>
              <a:t>Klik om de stijl te bewerken</a:t>
            </a:r>
            <a:endParaRPr kumimoji="0" lang="en-US"/>
          </a:p>
        </p:txBody>
      </p:sp>
      <p:sp>
        <p:nvSpPr>
          <p:cNvPr id="3" name="Tijdelijke aanduiding voor teks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nl-NL" smtClean="0"/>
              <a:t>Klik om de modelstijlen te bewerken</a:t>
            </a:r>
          </a:p>
        </p:txBody>
      </p:sp>
      <p:sp>
        <p:nvSpPr>
          <p:cNvPr id="4" name="Tijdelijke aanduiding voor inhoud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5" name="Tijdelijke aanduiding voor datum 4"/>
          <p:cNvSpPr>
            <a:spLocks noGrp="1"/>
          </p:cNvSpPr>
          <p:nvPr>
            <p:ph type="dt" sz="half" idx="10"/>
          </p:nvPr>
        </p:nvSpPr>
        <p:spPr>
          <a:xfrm>
            <a:off x="6727032" y="6407944"/>
            <a:ext cx="1920240" cy="365760"/>
          </a:xfrm>
        </p:spPr>
        <p:txBody>
          <a:bodyPr/>
          <a:lstStyle/>
          <a:p>
            <a:fld id="{154C6F36-F287-42E2-91B3-F5BE9EDB00DE}" type="datetimeFigureOut">
              <a:rPr lang="nl-NL" smtClean="0"/>
              <a:t>30-8-2017</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952A0EDF-C8E7-41F3-B35D-6B8AD6781D64}" type="slidenum">
              <a:rPr lang="nl-NL" smtClean="0"/>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bg>
      <p:bgRef idx="1002">
        <a:schemeClr val="bg1"/>
      </p:bgRef>
    </p:bg>
    <p:spTree>
      <p:nvGrpSpPr>
        <p:cNvPr id="1" name=""/>
        <p:cNvGrpSpPr/>
        <p:nvPr/>
      </p:nvGrpSpPr>
      <p:grpSpPr>
        <a:xfrm>
          <a:off x="0" y="0"/>
          <a:ext cx="0" cy="0"/>
          <a:chOff x="0" y="0"/>
          <a:chExt cx="0" cy="0"/>
        </a:xfrm>
      </p:grpSpPr>
      <p:sp>
        <p:nvSpPr>
          <p:cNvPr id="4" name="Tijdelijke aanduiding voor teks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nl-NL" smtClean="0"/>
              <a:t>Klik om de modelstijlen te bewerken</a:t>
            </a:r>
          </a:p>
        </p:txBody>
      </p:sp>
      <p:sp>
        <p:nvSpPr>
          <p:cNvPr id="3" name="Tijdelijke aanduiding voor afbeelding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nl-NL" smtClean="0"/>
              <a:t>Klik op het pictogram als u een afbeelding wilt toevoegen</a:t>
            </a:r>
            <a:endParaRPr kumimoji="0" lang="en-US" dirty="0"/>
          </a:p>
        </p:txBody>
      </p:sp>
      <p:sp>
        <p:nvSpPr>
          <p:cNvPr id="5" name="Tijdelijke aanduiding voor datum 4"/>
          <p:cNvSpPr>
            <a:spLocks noGrp="1"/>
          </p:cNvSpPr>
          <p:nvPr>
            <p:ph type="dt" sz="half" idx="10"/>
          </p:nvPr>
        </p:nvSpPr>
        <p:spPr/>
        <p:txBody>
          <a:bodyPr/>
          <a:lstStyle>
            <a:lvl1pPr>
              <a:defRPr>
                <a:solidFill>
                  <a:schemeClr val="tx1"/>
                </a:solidFill>
              </a:defRPr>
            </a:lvl1pPr>
            <a:extLst/>
          </a:lstStyle>
          <a:p>
            <a:fld id="{154C6F36-F287-42E2-91B3-F5BE9EDB00DE}" type="datetimeFigureOut">
              <a:rPr lang="nl-NL" smtClean="0"/>
              <a:t>30-8-2017</a:t>
            </a:fld>
            <a:endParaRPr lang="nl-NL"/>
          </a:p>
        </p:txBody>
      </p:sp>
      <p:sp>
        <p:nvSpPr>
          <p:cNvPr id="6" name="Tijdelijke aanduiding voor voettekst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nl-NL"/>
          </a:p>
        </p:txBody>
      </p:sp>
      <p:sp>
        <p:nvSpPr>
          <p:cNvPr id="7" name="Tijdelijke aanduiding voor dianummer 6"/>
          <p:cNvSpPr>
            <a:spLocks noGrp="1"/>
          </p:cNvSpPr>
          <p:nvPr>
            <p:ph type="sldNum" sz="quarter" idx="12"/>
          </p:nvPr>
        </p:nvSpPr>
        <p:spPr/>
        <p:txBody>
          <a:bodyPr/>
          <a:lstStyle>
            <a:lvl1pPr>
              <a:defRPr>
                <a:solidFill>
                  <a:schemeClr val="tx1"/>
                </a:solidFill>
              </a:defRPr>
            </a:lvl1pPr>
            <a:extLst/>
          </a:lstStyle>
          <a:p>
            <a:fld id="{952A0EDF-C8E7-41F3-B35D-6B8AD6781D64}" type="slidenum">
              <a:rPr lang="nl-NL" smtClean="0"/>
              <a:t>‹nr.›</a:t>
            </a:fld>
            <a:endParaRPr lang="nl-NL"/>
          </a:p>
        </p:txBody>
      </p:sp>
      <p:sp>
        <p:nvSpPr>
          <p:cNvPr id="2" name="Titel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nl-NL" smtClean="0"/>
              <a:t>Klik om de stijl te bewerken</a:t>
            </a:r>
            <a:endParaRPr kumimoji="0" lang="en-US"/>
          </a:p>
        </p:txBody>
      </p:sp>
      <p:sp>
        <p:nvSpPr>
          <p:cNvPr id="8" name="Vrije v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Vrije v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hthoekige driehoek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Rechte verbindingslijn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Punthaak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Punthaak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a:xfrm>
            <a:off x="457200" y="1481329"/>
            <a:ext cx="8229600" cy="4386071"/>
          </a:xfrm>
        </p:spPr>
        <p:txBody>
          <a:bodyPr vert="eaVer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p>
            <a:fld id="{154C6F36-F287-42E2-91B3-F5BE9EDB00DE}" type="datetimeFigureOut">
              <a:rPr lang="nl-NL" smtClean="0"/>
              <a:t>30-8-2017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844013" y="274640"/>
            <a:ext cx="1777470" cy="5592761"/>
          </a:xfrm>
        </p:spPr>
        <p:txBody>
          <a:bodyPr vert="eaVert"/>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a:xfrm>
            <a:off x="457200" y="274641"/>
            <a:ext cx="6324600" cy="5592760"/>
          </a:xfrm>
        </p:spPr>
        <p:txBody>
          <a:bodyPr vert="eaVer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p>
            <a:fld id="{154C6F36-F287-42E2-91B3-F5BE9EDB00DE}" type="datetimeFigureOut">
              <a:rPr lang="nl-NL" smtClean="0"/>
              <a:t>30-8-2017</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952A0EDF-C8E7-41F3-B35D-6B8AD6781D64}" type="slidenum">
              <a:rPr lang="nl-NL" smtClean="0"/>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rije v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Vrije v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echthoekige driehoe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Rechte verbindingslijn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jdelijke aanduiding voor titel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nl-NL" smtClean="0"/>
              <a:t>Klik om de stijl te bewerken</a:t>
            </a:r>
            <a:endParaRPr kumimoji="0" lang="en-US"/>
          </a:p>
        </p:txBody>
      </p:sp>
      <p:sp>
        <p:nvSpPr>
          <p:cNvPr id="30" name="Tijdelijke aanduiding voor tekst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nl-NL" smtClean="0"/>
              <a:t>Klik om de modelstijlen te bewerken</a:t>
            </a:r>
          </a:p>
          <a:p>
            <a:pPr lvl="1" eaLnBrk="1" latinLnBrk="0" hangingPunct="1"/>
            <a:r>
              <a:rPr kumimoji="0" lang="nl-NL" smtClean="0"/>
              <a:t>Tweede niveau</a:t>
            </a:r>
          </a:p>
          <a:p>
            <a:pPr lvl="2" eaLnBrk="1" latinLnBrk="0" hangingPunct="1"/>
            <a:r>
              <a:rPr kumimoji="0" lang="nl-NL" smtClean="0"/>
              <a:t>Derde niveau</a:t>
            </a:r>
          </a:p>
          <a:p>
            <a:pPr lvl="3" eaLnBrk="1" latinLnBrk="0" hangingPunct="1"/>
            <a:r>
              <a:rPr kumimoji="0" lang="nl-NL" smtClean="0"/>
              <a:t>Vierde niveau</a:t>
            </a:r>
          </a:p>
          <a:p>
            <a:pPr lvl="4" eaLnBrk="1" latinLnBrk="0" hangingPunct="1"/>
            <a:r>
              <a:rPr kumimoji="0" lang="nl-NL" smtClean="0"/>
              <a:t>Vijfde niveau</a:t>
            </a:r>
            <a:endParaRPr kumimoji="0" lang="en-US"/>
          </a:p>
        </p:txBody>
      </p:sp>
      <p:sp>
        <p:nvSpPr>
          <p:cNvPr id="10" name="Tijdelijke aanduiding voor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54C6F36-F287-42E2-91B3-F5BE9EDB00DE}" type="datetimeFigureOut">
              <a:rPr lang="nl-NL" smtClean="0"/>
              <a:t>30-8-2017</a:t>
            </a:fld>
            <a:endParaRPr lang="nl-NL"/>
          </a:p>
        </p:txBody>
      </p:sp>
      <p:sp>
        <p:nvSpPr>
          <p:cNvPr id="22" name="Tijdelijke aanduiding voor voettekst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nl-NL"/>
          </a:p>
        </p:txBody>
      </p:sp>
      <p:sp>
        <p:nvSpPr>
          <p:cNvPr id="18" name="Tijdelijke aanduiding voor dianumm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52A0EDF-C8E7-41F3-B35D-6B8AD6781D64}" type="slidenum">
              <a:rPr lang="nl-NL" smtClean="0"/>
              <a:t>‹nr.›</a:t>
            </a:fld>
            <a:endParaRPr lang="nl-NL"/>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Communicatie </a:t>
            </a:r>
            <a:endParaRPr lang="nl-NL" dirty="0"/>
          </a:p>
        </p:txBody>
      </p:sp>
      <p:sp>
        <p:nvSpPr>
          <p:cNvPr id="3" name="Ondertitel 2"/>
          <p:cNvSpPr>
            <a:spLocks noGrp="1"/>
          </p:cNvSpPr>
          <p:nvPr>
            <p:ph type="subTitle" idx="1"/>
          </p:nvPr>
        </p:nvSpPr>
        <p:spPr/>
        <p:txBody>
          <a:bodyPr>
            <a:normAutofit/>
          </a:bodyPr>
          <a:lstStyle/>
          <a:p>
            <a:r>
              <a:rPr lang="nl-NL" dirty="0" smtClean="0"/>
              <a:t> als er conflicten dreigen</a:t>
            </a:r>
            <a:endParaRPr lang="nl-NL" dirty="0"/>
          </a:p>
        </p:txBody>
      </p:sp>
    </p:spTree>
    <p:extLst>
      <p:ext uri="{BB962C8B-B14F-4D97-AF65-F5344CB8AC3E}">
        <p14:creationId xmlns:p14="http://schemas.microsoft.com/office/powerpoint/2010/main" val="3156138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In welke situaties hebben jullie conflicten?</a:t>
            </a:r>
          </a:p>
          <a:p>
            <a:r>
              <a:rPr lang="nl-NL" dirty="0" smtClean="0"/>
              <a:t>Welke zijn het meest belastend?</a:t>
            </a:r>
          </a:p>
          <a:p>
            <a:r>
              <a:rPr lang="nl-NL" dirty="0" smtClean="0"/>
              <a:t>Welke zijn het taaist om op te lossen?</a:t>
            </a:r>
          </a:p>
          <a:p>
            <a:r>
              <a:rPr lang="nl-NL" dirty="0" smtClean="0"/>
              <a:t>Hoe probeer je er tot nu toe mee om te gaan?</a:t>
            </a:r>
          </a:p>
          <a:p>
            <a:endParaRPr lang="nl-NL" dirty="0"/>
          </a:p>
          <a:p>
            <a:pPr marL="109728" indent="0">
              <a:buNone/>
            </a:pPr>
            <a:r>
              <a:rPr lang="nl-NL" dirty="0" smtClean="0"/>
              <a:t>Dit kun je voor jezelf nagaan, maar ook al in het gesprek inbrengen. Je kunt tot een prioriteitenlijstje komen: wat ga je het eerst bespreken. Bespreek nooit alles tegelijk!</a:t>
            </a:r>
            <a:endParaRPr lang="nl-NL" dirty="0"/>
          </a:p>
        </p:txBody>
      </p:sp>
      <p:sp>
        <p:nvSpPr>
          <p:cNvPr id="3" name="Titel 2"/>
          <p:cNvSpPr>
            <a:spLocks noGrp="1"/>
          </p:cNvSpPr>
          <p:nvPr>
            <p:ph type="title"/>
          </p:nvPr>
        </p:nvSpPr>
        <p:spPr/>
        <p:txBody>
          <a:bodyPr/>
          <a:lstStyle/>
          <a:p>
            <a:r>
              <a:rPr lang="nl-NL" dirty="0" smtClean="0"/>
              <a:t>Waar?</a:t>
            </a:r>
            <a:endParaRPr lang="nl-NL" dirty="0"/>
          </a:p>
        </p:txBody>
      </p:sp>
    </p:spTree>
    <p:extLst>
      <p:ext uri="{BB962C8B-B14F-4D97-AF65-F5344CB8AC3E}">
        <p14:creationId xmlns:p14="http://schemas.microsoft.com/office/powerpoint/2010/main" val="3124373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smtClean="0"/>
              <a:t>Praten is beter dan zwijgen bij conflicten.</a:t>
            </a:r>
          </a:p>
          <a:p>
            <a:r>
              <a:rPr lang="nl-NL" dirty="0" smtClean="0"/>
              <a:t>Er wordt wel gepraat, maar er wordt niet geluisterd.</a:t>
            </a:r>
          </a:p>
          <a:p>
            <a:r>
              <a:rPr lang="nl-NL" dirty="0" smtClean="0"/>
              <a:t>Een beetje meer liefde van Christus en de problemen zijn opgelost.</a:t>
            </a:r>
          </a:p>
          <a:p>
            <a:r>
              <a:rPr lang="nl-NL" dirty="0" smtClean="0"/>
              <a:t>Miscommunicatie heeft met karakters van mensen te maken.</a:t>
            </a:r>
          </a:p>
          <a:p>
            <a:r>
              <a:rPr lang="nl-NL" dirty="0" smtClean="0"/>
              <a:t>Soms moet je stoppen met praten en dan maar uit elkaar gaan. Niet alles is op te lossen.</a:t>
            </a:r>
          </a:p>
          <a:p>
            <a:endParaRPr lang="nl-NL" dirty="0"/>
          </a:p>
        </p:txBody>
      </p:sp>
      <p:sp>
        <p:nvSpPr>
          <p:cNvPr id="2" name="Titel 1"/>
          <p:cNvSpPr>
            <a:spLocks noGrp="1"/>
          </p:cNvSpPr>
          <p:nvPr>
            <p:ph type="title"/>
          </p:nvPr>
        </p:nvSpPr>
        <p:spPr/>
        <p:txBody>
          <a:bodyPr>
            <a:normAutofit fontScale="90000"/>
          </a:bodyPr>
          <a:lstStyle/>
          <a:p>
            <a:r>
              <a:rPr lang="nl-NL" dirty="0" smtClean="0"/>
              <a:t>Stellingen, mee eens of mee oneens?</a:t>
            </a:r>
            <a:endParaRPr lang="nl-NL" dirty="0"/>
          </a:p>
        </p:txBody>
      </p:sp>
    </p:spTree>
    <p:extLst>
      <p:ext uri="{BB962C8B-B14F-4D97-AF65-F5344CB8AC3E}">
        <p14:creationId xmlns:p14="http://schemas.microsoft.com/office/powerpoint/2010/main" val="1411829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fontScale="92500"/>
          </a:bodyPr>
          <a:lstStyle/>
          <a:p>
            <a:pPr marL="109728" indent="0">
              <a:buNone/>
            </a:pPr>
            <a:r>
              <a:rPr lang="nl-NL" dirty="0" smtClean="0"/>
              <a:t>Een loodgieter lost een probleem in vier stappen op. Hij kijkt 1. wat er aan de hand is en 2. hoe dat komt en 3. wát hij nou wil bereiken en 4. hóe die dat kan bereiken.</a:t>
            </a:r>
          </a:p>
          <a:p>
            <a:r>
              <a:rPr lang="nl-NL" dirty="0" smtClean="0"/>
              <a:t>Wat gaat er volgens jou soms fout in de communicatie (of relatie) tussen jou en anderen?</a:t>
            </a:r>
          </a:p>
          <a:p>
            <a:r>
              <a:rPr lang="nl-NL" dirty="0" smtClean="0"/>
              <a:t>Hoe komt dat, denk je?</a:t>
            </a:r>
          </a:p>
          <a:p>
            <a:r>
              <a:rPr lang="nl-NL" dirty="0" smtClean="0"/>
              <a:t>Hoe zou er volgens jou gecommuniceerd (beter met elkaar omgegaan) moeten worden?</a:t>
            </a:r>
          </a:p>
          <a:p>
            <a:r>
              <a:rPr lang="nl-NL" dirty="0" smtClean="0"/>
              <a:t>Wat moet er gedaan worden om dat te bereiken?</a:t>
            </a:r>
          </a:p>
          <a:p>
            <a:endParaRPr lang="nl-NL" dirty="0"/>
          </a:p>
        </p:txBody>
      </p:sp>
      <p:sp>
        <p:nvSpPr>
          <p:cNvPr id="2" name="Titel 1"/>
          <p:cNvSpPr>
            <a:spLocks noGrp="1"/>
          </p:cNvSpPr>
          <p:nvPr>
            <p:ph type="title"/>
          </p:nvPr>
        </p:nvSpPr>
        <p:spPr/>
        <p:txBody>
          <a:bodyPr>
            <a:normAutofit fontScale="90000"/>
          </a:bodyPr>
          <a:lstStyle/>
          <a:p>
            <a:r>
              <a:rPr lang="nl-NL" dirty="0" smtClean="0"/>
              <a:t>De basisvragen van de loodgieter</a:t>
            </a:r>
            <a:endParaRPr lang="nl-NL" dirty="0"/>
          </a:p>
        </p:txBody>
      </p:sp>
    </p:spTree>
    <p:extLst>
      <p:ext uri="{BB962C8B-B14F-4D97-AF65-F5344CB8AC3E}">
        <p14:creationId xmlns:p14="http://schemas.microsoft.com/office/powerpoint/2010/main" val="1130400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Als je de vier punten van de ‘loodgieter’ bespreekt, stel (ook) aan de orde</a:t>
            </a:r>
          </a:p>
          <a:p>
            <a:pPr lvl="1"/>
            <a:r>
              <a:rPr lang="nl-NL" dirty="0" smtClean="0"/>
              <a:t>Wat je verwacht had en</a:t>
            </a:r>
          </a:p>
          <a:p>
            <a:pPr lvl="1"/>
            <a:r>
              <a:rPr lang="nl-NL" dirty="0" smtClean="0"/>
              <a:t>Waarin je vervolgens teleurgesteld bent.</a:t>
            </a:r>
          </a:p>
          <a:p>
            <a:pPr marL="393192" lvl="1" indent="0">
              <a:buNone/>
            </a:pPr>
            <a:r>
              <a:rPr lang="nl-NL" sz="2400" dirty="0" smtClean="0"/>
              <a:t>Bij wat het moet worden formuleer je je verlangens.</a:t>
            </a:r>
          </a:p>
          <a:p>
            <a:pPr marL="393192" lvl="1" indent="0">
              <a:buNone/>
            </a:pPr>
            <a:r>
              <a:rPr lang="nl-NL" sz="2400" dirty="0" smtClean="0"/>
              <a:t>Omdat ALLE partijen dit kunnen doen, moet er ergens een compromis komen waarin verwachtingen / verlangens op elkaar afgestemd worden om nieuwe teleurstellingen te voorkomen. Anders duurt het conflict voort.</a:t>
            </a:r>
          </a:p>
        </p:txBody>
      </p:sp>
      <p:sp>
        <p:nvSpPr>
          <p:cNvPr id="3" name="Titel 2"/>
          <p:cNvSpPr>
            <a:spLocks noGrp="1"/>
          </p:cNvSpPr>
          <p:nvPr>
            <p:ph type="title"/>
          </p:nvPr>
        </p:nvSpPr>
        <p:spPr/>
        <p:txBody>
          <a:bodyPr/>
          <a:lstStyle/>
          <a:p>
            <a:r>
              <a:rPr lang="nl-NL" dirty="0" smtClean="0"/>
              <a:t>Teleurstellingen en verlangens</a:t>
            </a:r>
            <a:endParaRPr lang="nl-NL" dirty="0"/>
          </a:p>
        </p:txBody>
      </p:sp>
    </p:spTree>
    <p:extLst>
      <p:ext uri="{BB962C8B-B14F-4D97-AF65-F5344CB8AC3E}">
        <p14:creationId xmlns:p14="http://schemas.microsoft.com/office/powerpoint/2010/main" val="1244454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Spreuken </a:t>
            </a:r>
            <a:r>
              <a:rPr lang="nl-NL" dirty="0"/>
              <a:t>15:1, </a:t>
            </a:r>
            <a:endParaRPr lang="nl-NL" dirty="0" smtClean="0"/>
          </a:p>
          <a:p>
            <a:r>
              <a:rPr lang="nl-NL" dirty="0" smtClean="0"/>
              <a:t>Spreuken18:13</a:t>
            </a:r>
            <a:r>
              <a:rPr lang="nl-NL" dirty="0"/>
              <a:t>, </a:t>
            </a:r>
            <a:endParaRPr lang="nl-NL" dirty="0" smtClean="0"/>
          </a:p>
          <a:p>
            <a:r>
              <a:rPr lang="nl-NL" dirty="0" smtClean="0"/>
              <a:t>Rom</a:t>
            </a:r>
            <a:r>
              <a:rPr lang="nl-NL" dirty="0"/>
              <a:t>. 12:15, </a:t>
            </a:r>
            <a:endParaRPr lang="nl-NL" dirty="0" smtClean="0"/>
          </a:p>
          <a:p>
            <a:r>
              <a:rPr lang="nl-NL" dirty="0" err="1" smtClean="0"/>
              <a:t>Ef</a:t>
            </a:r>
            <a:r>
              <a:rPr lang="nl-NL" dirty="0"/>
              <a:t>. 4:29-32, </a:t>
            </a:r>
            <a:endParaRPr lang="nl-NL" dirty="0" smtClean="0"/>
          </a:p>
          <a:p>
            <a:r>
              <a:rPr lang="nl-NL" dirty="0" err="1" smtClean="0"/>
              <a:t>Ef</a:t>
            </a:r>
            <a:r>
              <a:rPr lang="nl-NL" dirty="0"/>
              <a:t>. 5</a:t>
            </a:r>
            <a:r>
              <a:rPr lang="nl-NL" dirty="0" smtClean="0"/>
              <a:t>: 17-21,</a:t>
            </a:r>
          </a:p>
          <a:p>
            <a:r>
              <a:rPr lang="nl-NL" dirty="0" smtClean="0"/>
              <a:t>2 </a:t>
            </a:r>
            <a:r>
              <a:rPr lang="nl-NL" dirty="0"/>
              <a:t>Tim. </a:t>
            </a:r>
            <a:r>
              <a:rPr lang="nl-NL" dirty="0" smtClean="0"/>
              <a:t>1:7</a:t>
            </a:r>
          </a:p>
          <a:p>
            <a:pPr marL="109728" indent="0">
              <a:buNone/>
            </a:pPr>
            <a:r>
              <a:rPr lang="nl-NL" dirty="0" smtClean="0"/>
              <a:t>Wat zijn de leerpunten hieruit? Bid erom dat de Heilige Geest leert om allen ernaar te leven. Maar dat begint bij JOU.</a:t>
            </a:r>
            <a:endParaRPr lang="nl-NL" dirty="0"/>
          </a:p>
        </p:txBody>
      </p:sp>
      <p:sp>
        <p:nvSpPr>
          <p:cNvPr id="3" name="Titel 2"/>
          <p:cNvSpPr>
            <a:spLocks noGrp="1"/>
          </p:cNvSpPr>
          <p:nvPr>
            <p:ph type="title"/>
          </p:nvPr>
        </p:nvSpPr>
        <p:spPr/>
        <p:txBody>
          <a:bodyPr/>
          <a:lstStyle/>
          <a:p>
            <a:r>
              <a:rPr lang="nl-NL" dirty="0" smtClean="0"/>
              <a:t>Enige </a:t>
            </a:r>
            <a:r>
              <a:rPr lang="nl-NL" dirty="0" err="1" smtClean="0"/>
              <a:t>bijbelse</a:t>
            </a:r>
            <a:r>
              <a:rPr lang="nl-NL" dirty="0" smtClean="0"/>
              <a:t> gegevens</a:t>
            </a:r>
            <a:endParaRPr lang="nl-NL" dirty="0"/>
          </a:p>
        </p:txBody>
      </p:sp>
    </p:spTree>
    <p:extLst>
      <p:ext uri="{BB962C8B-B14F-4D97-AF65-F5344CB8AC3E}">
        <p14:creationId xmlns:p14="http://schemas.microsoft.com/office/powerpoint/2010/main" val="4189074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lvl="0"/>
            <a:r>
              <a:rPr lang="nl-NL" dirty="0"/>
              <a:t>E</a:t>
            </a:r>
            <a:r>
              <a:rPr lang="nl-NL" dirty="0" smtClean="0"/>
              <a:t>motionele </a:t>
            </a:r>
            <a:r>
              <a:rPr lang="nl-NL" dirty="0"/>
              <a:t>conflicten </a:t>
            </a:r>
            <a:r>
              <a:rPr lang="nl-NL" dirty="0" smtClean="0"/>
              <a:t>(je levensovertuiging</a:t>
            </a:r>
            <a:r>
              <a:rPr lang="nl-NL" dirty="0"/>
              <a:t>, persoonlijke identiteit </a:t>
            </a:r>
            <a:r>
              <a:rPr lang="nl-NL" dirty="0" smtClean="0"/>
              <a:t>zijn in </a:t>
            </a:r>
            <a:r>
              <a:rPr lang="nl-NL" dirty="0"/>
              <a:t>het geding</a:t>
            </a:r>
            <a:r>
              <a:rPr lang="nl-NL" dirty="0" smtClean="0"/>
              <a:t>)</a:t>
            </a:r>
          </a:p>
          <a:p>
            <a:pPr lvl="0"/>
            <a:r>
              <a:rPr lang="nl-NL" dirty="0" smtClean="0"/>
              <a:t>Rationele conflicten </a:t>
            </a:r>
            <a:r>
              <a:rPr lang="nl-NL" dirty="0"/>
              <a:t>(over zaken, manieren waarop, doelen</a:t>
            </a:r>
            <a:r>
              <a:rPr lang="nl-NL" dirty="0" smtClean="0"/>
              <a:t>) </a:t>
            </a:r>
          </a:p>
          <a:p>
            <a:pPr marL="109728" lvl="0" indent="0">
              <a:buNone/>
            </a:pPr>
            <a:r>
              <a:rPr lang="nl-NL" dirty="0" smtClean="0">
                <a:sym typeface="Wingdings" panose="05000000000000000000" pitchFamily="2" charset="2"/>
              </a:rPr>
              <a:t></a:t>
            </a:r>
            <a:r>
              <a:rPr lang="nl-NL" dirty="0" smtClean="0"/>
              <a:t>Emotionele </a:t>
            </a:r>
            <a:r>
              <a:rPr lang="nl-NL" dirty="0"/>
              <a:t>zijn lastiger dan rationele. </a:t>
            </a:r>
            <a:endParaRPr lang="nl-NL" dirty="0" smtClean="0"/>
          </a:p>
          <a:p>
            <a:pPr lvl="0"/>
            <a:r>
              <a:rPr lang="nl-NL" dirty="0" smtClean="0"/>
              <a:t>Wordt </a:t>
            </a:r>
            <a:r>
              <a:rPr lang="nl-NL" dirty="0"/>
              <a:t>de conflictstof toegedekt? </a:t>
            </a:r>
            <a:r>
              <a:rPr lang="nl-NL" dirty="0" smtClean="0"/>
              <a:t>(gevolg: veenbrand)</a:t>
            </a:r>
          </a:p>
          <a:p>
            <a:pPr lvl="0"/>
            <a:r>
              <a:rPr lang="nl-NL" dirty="0" smtClean="0"/>
              <a:t>Escaleert </a:t>
            </a:r>
            <a:r>
              <a:rPr lang="nl-NL" dirty="0"/>
              <a:t>het conflict</a:t>
            </a:r>
            <a:r>
              <a:rPr lang="nl-NL" dirty="0" smtClean="0"/>
              <a:t>? (gevolg: openlijke ruzies)</a:t>
            </a:r>
            <a:endParaRPr lang="nl-NL" dirty="0"/>
          </a:p>
          <a:p>
            <a:endParaRPr lang="nl-NL" dirty="0"/>
          </a:p>
        </p:txBody>
      </p:sp>
      <p:sp>
        <p:nvSpPr>
          <p:cNvPr id="3" name="Titel 2"/>
          <p:cNvSpPr>
            <a:spLocks noGrp="1"/>
          </p:cNvSpPr>
          <p:nvPr>
            <p:ph type="title"/>
          </p:nvPr>
        </p:nvSpPr>
        <p:spPr/>
        <p:txBody>
          <a:bodyPr/>
          <a:lstStyle/>
          <a:p>
            <a:r>
              <a:rPr lang="nl-NL" dirty="0" smtClean="0"/>
              <a:t>Twee soorten conflicten</a:t>
            </a:r>
            <a:endParaRPr lang="nl-NL" dirty="0"/>
          </a:p>
        </p:txBody>
      </p:sp>
    </p:spTree>
    <p:extLst>
      <p:ext uri="{BB962C8B-B14F-4D97-AF65-F5344CB8AC3E}">
        <p14:creationId xmlns:p14="http://schemas.microsoft.com/office/powerpoint/2010/main" val="4115250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smtClean="0"/>
              <a:t>Je kunt tegen de ander ingaan </a:t>
            </a:r>
            <a:r>
              <a:rPr lang="nl-NL" dirty="0" smtClean="0">
                <a:sym typeface="Wingdings" pitchFamily="2" charset="2"/>
              </a:rPr>
              <a:t> strijd</a:t>
            </a:r>
            <a:endParaRPr lang="nl-NL" dirty="0" smtClean="0"/>
          </a:p>
          <a:p>
            <a:r>
              <a:rPr lang="nl-NL" dirty="0" smtClean="0"/>
              <a:t>Je kunt tegen jezelf ingaan </a:t>
            </a:r>
            <a:r>
              <a:rPr lang="nl-NL" dirty="0" smtClean="0">
                <a:sym typeface="Wingdings" pitchFamily="2" charset="2"/>
              </a:rPr>
              <a:t> zelfverloochening / je terugtrekken</a:t>
            </a:r>
            <a:endParaRPr lang="nl-NL" dirty="0" smtClean="0"/>
          </a:p>
          <a:p>
            <a:r>
              <a:rPr lang="nl-NL" dirty="0" smtClean="0"/>
              <a:t>Je kunt communiceren </a:t>
            </a:r>
            <a:r>
              <a:rPr lang="nl-NL" dirty="0" smtClean="0">
                <a:sym typeface="Wingdings" pitchFamily="2" charset="2"/>
              </a:rPr>
              <a:t> het gesprek aangaan</a:t>
            </a:r>
          </a:p>
          <a:p>
            <a:r>
              <a:rPr lang="nl-NL" dirty="0" smtClean="0">
                <a:sym typeface="Wingdings" pitchFamily="2" charset="2"/>
              </a:rPr>
              <a:t>Strijd is duidelijk maar lost niets op</a:t>
            </a:r>
          </a:p>
          <a:p>
            <a:r>
              <a:rPr lang="nl-NL" dirty="0" smtClean="0">
                <a:sym typeface="Wingdings" pitchFamily="2" charset="2"/>
              </a:rPr>
              <a:t>Je terugtrekken is onduidelijk en lost ook niets op</a:t>
            </a:r>
          </a:p>
          <a:p>
            <a:r>
              <a:rPr lang="nl-NL" dirty="0" smtClean="0">
                <a:sym typeface="Wingdings" pitchFamily="2" charset="2"/>
              </a:rPr>
              <a:t>Het gesprek is de enige maar moeilijkste weg</a:t>
            </a:r>
            <a:endParaRPr lang="nl-NL" dirty="0">
              <a:sym typeface="Wingdings" pitchFamily="2" charset="2"/>
            </a:endParaRPr>
          </a:p>
          <a:p>
            <a:pPr marL="109728" indent="0">
              <a:buNone/>
            </a:pPr>
            <a:endParaRPr lang="nl-NL" dirty="0"/>
          </a:p>
        </p:txBody>
      </p:sp>
      <p:sp>
        <p:nvSpPr>
          <p:cNvPr id="2" name="Titel 1"/>
          <p:cNvSpPr>
            <a:spLocks noGrp="1"/>
          </p:cNvSpPr>
          <p:nvPr>
            <p:ph type="title"/>
          </p:nvPr>
        </p:nvSpPr>
        <p:spPr/>
        <p:txBody>
          <a:bodyPr>
            <a:normAutofit fontScale="90000"/>
          </a:bodyPr>
          <a:lstStyle/>
          <a:p>
            <a:r>
              <a:rPr lang="nl-NL" dirty="0" smtClean="0"/>
              <a:t>Bij (dreigende) conflicten zijn drie reacties mogelijk</a:t>
            </a:r>
            <a:endParaRPr lang="nl-NL" dirty="0"/>
          </a:p>
        </p:txBody>
      </p:sp>
    </p:spTree>
    <p:extLst>
      <p:ext uri="{BB962C8B-B14F-4D97-AF65-F5344CB8AC3E}">
        <p14:creationId xmlns:p14="http://schemas.microsoft.com/office/powerpoint/2010/main" val="337035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normAutofit lnSpcReduction="10000"/>
          </a:bodyPr>
          <a:lstStyle/>
          <a:p>
            <a:r>
              <a:rPr lang="nl-NL" dirty="0" smtClean="0"/>
              <a:t>Probleem oplossen (‘we zijn er echt uit!’)</a:t>
            </a:r>
          </a:p>
          <a:p>
            <a:r>
              <a:rPr lang="nl-NL" dirty="0" smtClean="0"/>
              <a:t>Forceren (doordrukken van één visie)</a:t>
            </a:r>
          </a:p>
          <a:p>
            <a:r>
              <a:rPr lang="nl-NL" dirty="0" smtClean="0"/>
              <a:t>Compromis zoeken (ieder krijgt iets)</a:t>
            </a:r>
          </a:p>
          <a:p>
            <a:r>
              <a:rPr lang="nl-NL" dirty="0" smtClean="0"/>
              <a:t>Ontlopen (zo lang mogelijk toneelspelen)</a:t>
            </a:r>
          </a:p>
          <a:p>
            <a:r>
              <a:rPr lang="nl-NL" dirty="0" smtClean="0"/>
              <a:t>Toegeven (de minste zijn, over je heen laten lopen)</a:t>
            </a:r>
          </a:p>
          <a:p>
            <a:pPr marL="109728" indent="0">
              <a:buNone/>
            </a:pPr>
            <a:endParaRPr lang="nl-NL" dirty="0" smtClean="0"/>
          </a:p>
          <a:p>
            <a:pPr marL="109728" indent="0">
              <a:buNone/>
            </a:pPr>
            <a:r>
              <a:rPr lang="nl-NL" dirty="0" smtClean="0"/>
              <a:t>Als je overtuiging (waarheid) belangrijker is dan de relaties (eenheid) neig je naar forceren. Je overtuiging verhindert soms het sluiten van compromissen.</a:t>
            </a:r>
            <a:endParaRPr lang="nl-NL" dirty="0"/>
          </a:p>
        </p:txBody>
      </p:sp>
      <p:sp>
        <p:nvSpPr>
          <p:cNvPr id="3" name="Titel 2"/>
          <p:cNvSpPr>
            <a:spLocks noGrp="1"/>
          </p:cNvSpPr>
          <p:nvPr>
            <p:ph type="title"/>
          </p:nvPr>
        </p:nvSpPr>
        <p:spPr/>
        <p:txBody>
          <a:bodyPr/>
          <a:lstStyle/>
          <a:p>
            <a:r>
              <a:rPr lang="nl-NL" dirty="0" smtClean="0"/>
              <a:t>Conflictstijlen</a:t>
            </a:r>
            <a:endParaRPr lang="nl-NL" dirty="0"/>
          </a:p>
        </p:txBody>
      </p:sp>
    </p:spTree>
    <p:extLst>
      <p:ext uri="{BB962C8B-B14F-4D97-AF65-F5344CB8AC3E}">
        <p14:creationId xmlns:p14="http://schemas.microsoft.com/office/powerpoint/2010/main" val="4246776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In </a:t>
            </a:r>
            <a:r>
              <a:rPr lang="nl-NL" dirty="0" err="1" smtClean="0"/>
              <a:t>Efeze</a:t>
            </a:r>
            <a:r>
              <a:rPr lang="nl-NL" dirty="0" smtClean="0"/>
              <a:t> 4:15 zegt Paulus dat we waarheid en liefde moeten combineren.</a:t>
            </a:r>
          </a:p>
          <a:p>
            <a:r>
              <a:rPr lang="nl-NL" dirty="0" smtClean="0"/>
              <a:t>Kan dat wel?? Wie voor liefde gaat, sluit compromissen. Wie voor waarheid gaat doet dat juist niet. Hoe zie jij dat?</a:t>
            </a:r>
          </a:p>
          <a:p>
            <a:r>
              <a:rPr lang="nl-NL" dirty="0" smtClean="0"/>
              <a:t>Paulus schrijft voor de gemeente. Is zijn opdracht ook op andere terreinen van toepassing (bijvoorbeeld in huwelijken, gezinnen)? Heb je voorbeelden?</a:t>
            </a:r>
            <a:endParaRPr lang="nl-NL" dirty="0"/>
          </a:p>
        </p:txBody>
      </p:sp>
      <p:sp>
        <p:nvSpPr>
          <p:cNvPr id="3" name="Titel 2"/>
          <p:cNvSpPr>
            <a:spLocks noGrp="1"/>
          </p:cNvSpPr>
          <p:nvPr>
            <p:ph type="title"/>
          </p:nvPr>
        </p:nvSpPr>
        <p:spPr/>
        <p:txBody>
          <a:bodyPr/>
          <a:lstStyle/>
          <a:p>
            <a:r>
              <a:rPr lang="nl-NL" dirty="0" smtClean="0"/>
              <a:t>De creativiteit van </a:t>
            </a:r>
            <a:r>
              <a:rPr lang="nl-NL" dirty="0"/>
              <a:t>P</a:t>
            </a:r>
            <a:r>
              <a:rPr lang="nl-NL" dirty="0" smtClean="0"/>
              <a:t>aulus</a:t>
            </a:r>
            <a:endParaRPr lang="nl-NL" dirty="0"/>
          </a:p>
        </p:txBody>
      </p:sp>
    </p:spTree>
    <p:extLst>
      <p:ext uri="{BB962C8B-B14F-4D97-AF65-F5344CB8AC3E}">
        <p14:creationId xmlns:p14="http://schemas.microsoft.com/office/powerpoint/2010/main" val="851254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Jij mag er zijn en eerlijk aansluiten bij wat je denkt of voelt </a:t>
            </a:r>
          </a:p>
          <a:p>
            <a:r>
              <a:rPr lang="nl-NL" dirty="0" smtClean="0"/>
              <a:t>Wees enkelvoudig in je boodschappen</a:t>
            </a:r>
          </a:p>
          <a:p>
            <a:r>
              <a:rPr lang="nl-NL" dirty="0" smtClean="0"/>
              <a:t>Lees geen gedachten (en stem je gedrag daar niet op af)</a:t>
            </a:r>
          </a:p>
          <a:p>
            <a:r>
              <a:rPr lang="nl-NL" dirty="0" smtClean="0">
                <a:sym typeface="Wingdings" pitchFamily="2" charset="2"/>
              </a:rPr>
              <a:t>Verplaats je in de ander; </a:t>
            </a:r>
            <a:r>
              <a:rPr lang="nl-NL" dirty="0" err="1" smtClean="0">
                <a:sym typeface="Wingdings" pitchFamily="2" charset="2"/>
              </a:rPr>
              <a:t>vráág</a:t>
            </a:r>
            <a:r>
              <a:rPr lang="nl-NL" dirty="0" smtClean="0">
                <a:sym typeface="Wingdings" pitchFamily="2" charset="2"/>
              </a:rPr>
              <a:t> naar diens gedachten en gevoelens</a:t>
            </a:r>
          </a:p>
          <a:p>
            <a:r>
              <a:rPr lang="nl-NL" dirty="0" smtClean="0">
                <a:sym typeface="Wingdings" pitchFamily="2" charset="2"/>
              </a:rPr>
              <a:t>Spreek positief tot / over de ander</a:t>
            </a:r>
            <a:endParaRPr lang="nl-NL" dirty="0"/>
          </a:p>
        </p:txBody>
      </p:sp>
      <p:sp>
        <p:nvSpPr>
          <p:cNvPr id="2" name="Titel 1"/>
          <p:cNvSpPr>
            <a:spLocks noGrp="1"/>
          </p:cNvSpPr>
          <p:nvPr>
            <p:ph type="title"/>
          </p:nvPr>
        </p:nvSpPr>
        <p:spPr/>
        <p:txBody>
          <a:bodyPr>
            <a:normAutofit fontScale="90000"/>
          </a:bodyPr>
          <a:lstStyle/>
          <a:p>
            <a:r>
              <a:rPr lang="nl-NL" dirty="0" smtClean="0"/>
              <a:t>Kies voor eerlijke communicatie!</a:t>
            </a:r>
            <a:endParaRPr lang="nl-NL" dirty="0"/>
          </a:p>
        </p:txBody>
      </p:sp>
    </p:spTree>
    <p:extLst>
      <p:ext uri="{BB962C8B-B14F-4D97-AF65-F5344CB8AC3E}">
        <p14:creationId xmlns:p14="http://schemas.microsoft.com/office/powerpoint/2010/main" val="3296460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marL="109728" indent="0">
              <a:buNone/>
            </a:pPr>
            <a:r>
              <a:rPr lang="nl-NL" dirty="0" smtClean="0"/>
              <a:t>In een gesprek communiceer je altijd</a:t>
            </a:r>
          </a:p>
          <a:p>
            <a:r>
              <a:rPr lang="nl-NL" i="1" dirty="0" smtClean="0"/>
              <a:t>Inhoud</a:t>
            </a:r>
            <a:r>
              <a:rPr lang="nl-NL" dirty="0" smtClean="0"/>
              <a:t> (je hebt een mening over…)</a:t>
            </a:r>
          </a:p>
          <a:p>
            <a:r>
              <a:rPr lang="nl-NL" i="1" dirty="0"/>
              <a:t>J</a:t>
            </a:r>
            <a:r>
              <a:rPr lang="nl-NL" i="1" dirty="0" smtClean="0"/>
              <a:t>ezelf </a:t>
            </a:r>
            <a:r>
              <a:rPr lang="nl-NL" dirty="0" smtClean="0"/>
              <a:t>(je laat iets van je karakter zien)</a:t>
            </a:r>
          </a:p>
          <a:p>
            <a:r>
              <a:rPr lang="nl-NL" i="1" dirty="0" smtClean="0"/>
              <a:t>Relatie</a:t>
            </a:r>
            <a:r>
              <a:rPr lang="nl-NL" dirty="0" smtClean="0"/>
              <a:t> (je laat merken hoe je over de ander denkt)</a:t>
            </a:r>
          </a:p>
          <a:p>
            <a:r>
              <a:rPr lang="nl-NL" i="1" dirty="0" smtClean="0"/>
              <a:t>Appel</a:t>
            </a:r>
            <a:r>
              <a:rPr lang="nl-NL" dirty="0" smtClean="0"/>
              <a:t> (je wilt iets bereiken)</a:t>
            </a:r>
          </a:p>
          <a:p>
            <a:endParaRPr lang="nl-NL" dirty="0"/>
          </a:p>
          <a:p>
            <a:pPr marL="109728" indent="0">
              <a:buNone/>
            </a:pPr>
            <a:r>
              <a:rPr lang="nl-NL" dirty="0" smtClean="0"/>
              <a:t>Hoe eerlijker en hartelijker deze communicatie is, des te eerder is een probleem opgelost of een compromis gevonden.</a:t>
            </a:r>
            <a:endParaRPr lang="nl-NL" dirty="0"/>
          </a:p>
        </p:txBody>
      </p:sp>
      <p:sp>
        <p:nvSpPr>
          <p:cNvPr id="2" name="Titel 1"/>
          <p:cNvSpPr>
            <a:spLocks noGrp="1"/>
          </p:cNvSpPr>
          <p:nvPr>
            <p:ph type="title"/>
          </p:nvPr>
        </p:nvSpPr>
        <p:spPr/>
        <p:txBody>
          <a:bodyPr/>
          <a:lstStyle/>
          <a:p>
            <a:r>
              <a:rPr lang="nl-NL" dirty="0" smtClean="0"/>
              <a:t>Lagen in de communicatie</a:t>
            </a:r>
            <a:endParaRPr lang="nl-NL" dirty="0"/>
          </a:p>
        </p:txBody>
      </p:sp>
    </p:spTree>
    <p:extLst>
      <p:ext uri="{BB962C8B-B14F-4D97-AF65-F5344CB8AC3E}">
        <p14:creationId xmlns:p14="http://schemas.microsoft.com/office/powerpoint/2010/main" val="1848046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lvl="0"/>
            <a:r>
              <a:rPr lang="nl-NL" dirty="0" smtClean="0"/>
              <a:t>spreek </a:t>
            </a:r>
            <a:r>
              <a:rPr lang="nl-NL" dirty="0"/>
              <a:t>dan voor </a:t>
            </a:r>
            <a:r>
              <a:rPr lang="nl-NL" dirty="0" smtClean="0"/>
              <a:t>je zelf (ik-boodschap),</a:t>
            </a:r>
            <a:endParaRPr lang="nl-NL" dirty="0"/>
          </a:p>
          <a:p>
            <a:pPr lvl="0"/>
            <a:r>
              <a:rPr lang="nl-NL" dirty="0"/>
              <a:t>spreek </a:t>
            </a:r>
            <a:r>
              <a:rPr lang="nl-NL" dirty="0" smtClean="0"/>
              <a:t>over </a:t>
            </a:r>
            <a:r>
              <a:rPr lang="nl-NL" dirty="0"/>
              <a:t>feiten </a:t>
            </a:r>
          </a:p>
          <a:p>
            <a:pPr lvl="0"/>
            <a:r>
              <a:rPr lang="nl-NL" dirty="0"/>
              <a:t>én over </a:t>
            </a:r>
            <a:r>
              <a:rPr lang="nl-NL" dirty="0" smtClean="0"/>
              <a:t>je </a:t>
            </a:r>
            <a:r>
              <a:rPr lang="nl-NL" dirty="0"/>
              <a:t>beleving bij de feiten</a:t>
            </a:r>
          </a:p>
          <a:p>
            <a:pPr lvl="0"/>
            <a:r>
              <a:rPr lang="nl-NL" dirty="0"/>
              <a:t>val een ander niet aan als </a:t>
            </a:r>
            <a:r>
              <a:rPr lang="nl-NL" dirty="0" smtClean="0"/>
              <a:t>persoon (‘jij bent…’) </a:t>
            </a:r>
            <a:endParaRPr lang="nl-NL" dirty="0"/>
          </a:p>
          <a:p>
            <a:pPr lvl="0"/>
            <a:r>
              <a:rPr lang="nl-NL" dirty="0"/>
              <a:t>maar spreek hem aan op het </a:t>
            </a:r>
            <a:r>
              <a:rPr lang="nl-NL" dirty="0" smtClean="0"/>
              <a:t>gedrag of zijn woorden (‘jij deed… / jij zei…’)</a:t>
            </a:r>
            <a:endParaRPr lang="nl-NL" dirty="0"/>
          </a:p>
          <a:p>
            <a:pPr lvl="0"/>
            <a:r>
              <a:rPr lang="nl-NL" dirty="0"/>
              <a:t>en generaliseer </a:t>
            </a:r>
            <a:r>
              <a:rPr lang="nl-NL" dirty="0" smtClean="0"/>
              <a:t>niet (‘altijd ben jij…’)</a:t>
            </a:r>
            <a:endParaRPr lang="nl-NL" dirty="0"/>
          </a:p>
          <a:p>
            <a:endParaRPr lang="nl-NL" dirty="0"/>
          </a:p>
        </p:txBody>
      </p:sp>
      <p:sp>
        <p:nvSpPr>
          <p:cNvPr id="2" name="Titel 1"/>
          <p:cNvSpPr>
            <a:spLocks noGrp="1"/>
          </p:cNvSpPr>
          <p:nvPr>
            <p:ph type="title"/>
          </p:nvPr>
        </p:nvSpPr>
        <p:spPr/>
        <p:txBody>
          <a:bodyPr/>
          <a:lstStyle/>
          <a:p>
            <a:r>
              <a:rPr lang="nl-NL" dirty="0" smtClean="0"/>
              <a:t>Als je kritiek hebt</a:t>
            </a:r>
            <a:endParaRPr lang="nl-NL" dirty="0"/>
          </a:p>
        </p:txBody>
      </p:sp>
    </p:spTree>
    <p:extLst>
      <p:ext uri="{BB962C8B-B14F-4D97-AF65-F5344CB8AC3E}">
        <p14:creationId xmlns:p14="http://schemas.microsoft.com/office/powerpoint/2010/main" val="3058701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lvl="0"/>
            <a:r>
              <a:rPr lang="nl-NL" dirty="0"/>
              <a:t>Luister </a:t>
            </a:r>
            <a:r>
              <a:rPr lang="nl-NL" dirty="0" smtClean="0"/>
              <a:t>naar feiten</a:t>
            </a:r>
          </a:p>
          <a:p>
            <a:pPr lvl="0"/>
            <a:r>
              <a:rPr lang="nl-NL" dirty="0" smtClean="0"/>
              <a:t>Merk de gevoelens van de ander op</a:t>
            </a:r>
            <a:endParaRPr lang="nl-NL" dirty="0"/>
          </a:p>
          <a:p>
            <a:pPr lvl="0"/>
            <a:r>
              <a:rPr lang="nl-NL" dirty="0" smtClean="0"/>
              <a:t>Let op de non-verbale uitstraling </a:t>
            </a:r>
          </a:p>
          <a:p>
            <a:pPr lvl="0"/>
            <a:r>
              <a:rPr lang="nl-NL" dirty="0"/>
              <a:t>T</a:t>
            </a:r>
            <a:r>
              <a:rPr lang="nl-NL" dirty="0" smtClean="0"/>
              <a:t>oon </a:t>
            </a:r>
            <a:r>
              <a:rPr lang="nl-NL" dirty="0"/>
              <a:t>dat </a:t>
            </a:r>
            <a:r>
              <a:rPr lang="nl-NL" dirty="0" smtClean="0"/>
              <a:t>je </a:t>
            </a:r>
            <a:r>
              <a:rPr lang="nl-NL" dirty="0"/>
              <a:t>luistert door af en toe in eigen woorden weer te geven wat de ander </a:t>
            </a:r>
            <a:r>
              <a:rPr lang="nl-NL" dirty="0" smtClean="0"/>
              <a:t>zegt</a:t>
            </a:r>
            <a:endParaRPr lang="nl-NL" dirty="0"/>
          </a:p>
          <a:p>
            <a:pPr lvl="0"/>
            <a:r>
              <a:rPr lang="nl-NL" dirty="0"/>
              <a:t>T</a:t>
            </a:r>
            <a:r>
              <a:rPr lang="nl-NL" dirty="0" smtClean="0"/>
              <a:t>oon </a:t>
            </a:r>
            <a:r>
              <a:rPr lang="nl-NL" dirty="0"/>
              <a:t>het luisteren zelf ook non-verbaal (houding, blik, geïnteresseerd zijn)</a:t>
            </a:r>
          </a:p>
          <a:p>
            <a:endParaRPr lang="nl-NL" dirty="0"/>
          </a:p>
        </p:txBody>
      </p:sp>
      <p:sp>
        <p:nvSpPr>
          <p:cNvPr id="2" name="Titel 1"/>
          <p:cNvSpPr>
            <a:spLocks noGrp="1"/>
          </p:cNvSpPr>
          <p:nvPr>
            <p:ph type="title"/>
          </p:nvPr>
        </p:nvSpPr>
        <p:spPr/>
        <p:txBody>
          <a:bodyPr/>
          <a:lstStyle/>
          <a:p>
            <a:r>
              <a:rPr lang="nl-NL" dirty="0" smtClean="0"/>
              <a:t>Spreken is luisteren</a:t>
            </a:r>
            <a:endParaRPr lang="nl-NL" dirty="0"/>
          </a:p>
        </p:txBody>
      </p:sp>
    </p:spTree>
    <p:extLst>
      <p:ext uri="{BB962C8B-B14F-4D97-AF65-F5344CB8AC3E}">
        <p14:creationId xmlns:p14="http://schemas.microsoft.com/office/powerpoint/2010/main" val="412356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Autofit/>
          </a:bodyPr>
          <a:lstStyle/>
          <a:p>
            <a:pPr lvl="1"/>
            <a:r>
              <a:rPr lang="nl-NL" sz="2800" dirty="0"/>
              <a:t>Minderwaardigheidsgevoelens </a:t>
            </a:r>
            <a:r>
              <a:rPr lang="nl-NL" sz="2800" dirty="0" smtClean="0"/>
              <a:t>(dingen niet dúrven zeggen; je snel aangevallen voelen)</a:t>
            </a:r>
          </a:p>
          <a:p>
            <a:pPr lvl="1"/>
            <a:r>
              <a:rPr lang="nl-NL" sz="2800" dirty="0" smtClean="0"/>
              <a:t>Eigenwijsheid (drammen; niet open staan voor anderen; per se je gelijk willen halen)</a:t>
            </a:r>
          </a:p>
          <a:p>
            <a:pPr lvl="1"/>
            <a:r>
              <a:rPr lang="nl-NL" sz="2800" dirty="0"/>
              <a:t>O</a:t>
            </a:r>
            <a:r>
              <a:rPr lang="nl-NL" sz="2800" dirty="0" smtClean="0"/>
              <a:t>ver </a:t>
            </a:r>
            <a:r>
              <a:rPr lang="nl-NL" sz="2800" dirty="0"/>
              <a:t>feiten praten en </a:t>
            </a:r>
            <a:r>
              <a:rPr lang="nl-NL" sz="2800" dirty="0" smtClean="0"/>
              <a:t>gevoelens negeren (dan voelt iemand zich niet gehoord)</a:t>
            </a:r>
            <a:endParaRPr lang="nl-NL" sz="2800" dirty="0"/>
          </a:p>
          <a:p>
            <a:pPr lvl="1"/>
            <a:r>
              <a:rPr lang="nl-NL" sz="2800" dirty="0"/>
              <a:t>In het eigen denkkader vast blijven </a:t>
            </a:r>
            <a:r>
              <a:rPr lang="nl-NL" sz="2800" dirty="0" smtClean="0"/>
              <a:t>zitten (dan neig je naar veroordelen)</a:t>
            </a:r>
          </a:p>
        </p:txBody>
      </p:sp>
      <p:sp>
        <p:nvSpPr>
          <p:cNvPr id="2" name="Titel 1"/>
          <p:cNvSpPr>
            <a:spLocks noGrp="1"/>
          </p:cNvSpPr>
          <p:nvPr>
            <p:ph type="title"/>
          </p:nvPr>
        </p:nvSpPr>
        <p:spPr/>
        <p:txBody>
          <a:bodyPr/>
          <a:lstStyle/>
          <a:p>
            <a:r>
              <a:rPr lang="nl-NL" dirty="0" smtClean="0"/>
              <a:t>Storingen van communicatie 1</a:t>
            </a:r>
            <a:endParaRPr lang="nl-NL" dirty="0"/>
          </a:p>
        </p:txBody>
      </p:sp>
    </p:spTree>
    <p:extLst>
      <p:ext uri="{BB962C8B-B14F-4D97-AF65-F5344CB8AC3E}">
        <p14:creationId xmlns:p14="http://schemas.microsoft.com/office/powerpoint/2010/main" val="1412087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a:buFont typeface="Wingdings" panose="05000000000000000000" pitchFamily="2" charset="2"/>
              <a:buChar char="Ø"/>
            </a:pPr>
            <a:r>
              <a:rPr lang="nl-NL" dirty="0" smtClean="0"/>
              <a:t>Teveel tegelijk aan de orde stellen (dat maakt een gesprek ingewikkeld en verhoogt de irritatie ‘..dat heeft hier niets mee te maken…’)</a:t>
            </a:r>
          </a:p>
          <a:p>
            <a:pPr>
              <a:buFont typeface="Wingdings" panose="05000000000000000000" pitchFamily="2" charset="2"/>
              <a:buChar char="Ø"/>
            </a:pPr>
            <a:r>
              <a:rPr lang="nl-NL" dirty="0"/>
              <a:t>D</a:t>
            </a:r>
            <a:r>
              <a:rPr lang="nl-NL" dirty="0" smtClean="0"/>
              <a:t>e ander aanvallen of negatief benaderen (dan luistert die niet meer maar gaat zich verdedigen)</a:t>
            </a:r>
          </a:p>
          <a:p>
            <a:pPr>
              <a:buFont typeface="Wingdings" panose="05000000000000000000" pitchFamily="2" charset="2"/>
              <a:buChar char="Ø"/>
            </a:pPr>
            <a:r>
              <a:rPr lang="nl-NL" dirty="0" smtClean="0"/>
              <a:t>Zelf elke keer in de verdediging schieten, ook als je niet aangevallen wordt (dan neem je de ander niet serieus)</a:t>
            </a:r>
          </a:p>
        </p:txBody>
      </p:sp>
      <p:sp>
        <p:nvSpPr>
          <p:cNvPr id="3" name="Titel 2"/>
          <p:cNvSpPr>
            <a:spLocks noGrp="1"/>
          </p:cNvSpPr>
          <p:nvPr>
            <p:ph type="title"/>
          </p:nvPr>
        </p:nvSpPr>
        <p:spPr/>
        <p:txBody>
          <a:bodyPr/>
          <a:lstStyle/>
          <a:p>
            <a:r>
              <a:rPr lang="nl-NL" dirty="0" smtClean="0"/>
              <a:t>Storingen van communicatie 2</a:t>
            </a:r>
            <a:endParaRPr lang="nl-NL" dirty="0"/>
          </a:p>
        </p:txBody>
      </p:sp>
    </p:spTree>
    <p:extLst>
      <p:ext uri="{BB962C8B-B14F-4D97-AF65-F5344CB8AC3E}">
        <p14:creationId xmlns:p14="http://schemas.microsoft.com/office/powerpoint/2010/main" val="2203718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pPr>
              <a:buFont typeface="Wingdings" panose="05000000000000000000" pitchFamily="2" charset="2"/>
              <a:buChar char="Ø"/>
            </a:pPr>
            <a:r>
              <a:rPr lang="nl-NL" dirty="0" smtClean="0"/>
              <a:t>De grootste stoorzender van een gesprek over conflictstof is misschien wel vermoeidheid (stress, slaapgebrek). Dan reageer </a:t>
            </a:r>
            <a:r>
              <a:rPr lang="nl-NL" dirty="0"/>
              <a:t>je slecht of te fel of </a:t>
            </a:r>
            <a:r>
              <a:rPr lang="nl-NL" dirty="0" smtClean="0"/>
              <a:t>onverschillig op elkaar en vergroot je irritaties.</a:t>
            </a:r>
            <a:endParaRPr lang="nl-NL" dirty="0"/>
          </a:p>
          <a:p>
            <a:pPr marL="109728" indent="0">
              <a:buNone/>
            </a:pPr>
            <a:endParaRPr lang="nl-NL" dirty="0" smtClean="0"/>
          </a:p>
          <a:p>
            <a:pPr marL="109728" indent="0">
              <a:buNone/>
            </a:pPr>
            <a:r>
              <a:rPr lang="nl-NL" dirty="0" smtClean="0">
                <a:sym typeface="Wingdings" panose="05000000000000000000" pitchFamily="2" charset="2"/>
              </a:rPr>
              <a:t> Dus nooit ‘s avonds laat problemen bespreken</a:t>
            </a:r>
            <a:r>
              <a:rPr lang="nl-NL" dirty="0" smtClean="0">
                <a:sym typeface="Wingdings" panose="05000000000000000000" pitchFamily="2" charset="2"/>
              </a:rPr>
              <a:t>! En ook niet op vrijdagavond. Dan is iedereen moe.</a:t>
            </a:r>
            <a:endParaRPr lang="nl-NL" dirty="0"/>
          </a:p>
        </p:txBody>
      </p:sp>
      <p:sp>
        <p:nvSpPr>
          <p:cNvPr id="3" name="Titel 2"/>
          <p:cNvSpPr>
            <a:spLocks noGrp="1"/>
          </p:cNvSpPr>
          <p:nvPr>
            <p:ph type="title"/>
          </p:nvPr>
        </p:nvSpPr>
        <p:spPr/>
        <p:txBody>
          <a:bodyPr>
            <a:normAutofit/>
          </a:bodyPr>
          <a:lstStyle/>
          <a:p>
            <a:r>
              <a:rPr lang="nl-NL" dirty="0" smtClean="0"/>
              <a:t>Storingen van communicatie 3</a:t>
            </a:r>
            <a:endParaRPr lang="nl-NL" dirty="0"/>
          </a:p>
        </p:txBody>
      </p:sp>
    </p:spTree>
    <p:extLst>
      <p:ext uri="{BB962C8B-B14F-4D97-AF65-F5344CB8AC3E}">
        <p14:creationId xmlns:p14="http://schemas.microsoft.com/office/powerpoint/2010/main" val="3316262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a:t>Als </a:t>
            </a:r>
            <a:r>
              <a:rPr lang="nl-NL" smtClean="0"/>
              <a:t>je je </a:t>
            </a:r>
            <a:r>
              <a:rPr lang="nl-NL" dirty="0"/>
              <a:t>verplaatst in de ander, vervolgens samen oploopt, voelt de ander zich begrepen en krijgt hij zin om met </a:t>
            </a:r>
            <a:r>
              <a:rPr lang="nl-NL" dirty="0" smtClean="0"/>
              <a:t>je </a:t>
            </a:r>
            <a:r>
              <a:rPr lang="nl-NL" dirty="0"/>
              <a:t>verder te </a:t>
            </a:r>
            <a:r>
              <a:rPr lang="nl-NL" dirty="0" smtClean="0"/>
              <a:t>gaan.</a:t>
            </a:r>
          </a:p>
          <a:p>
            <a:r>
              <a:rPr lang="nl-NL" dirty="0" smtClean="0"/>
              <a:t>Communicatie </a:t>
            </a:r>
            <a:r>
              <a:rPr lang="nl-NL" dirty="0"/>
              <a:t>is </a:t>
            </a:r>
            <a:r>
              <a:rPr lang="nl-NL" dirty="0" smtClean="0"/>
              <a:t>niet </a:t>
            </a:r>
            <a:r>
              <a:rPr lang="nl-NL" dirty="0"/>
              <a:t>alleen mededelingen doen, maar ook iets delen: blijdschap, vreugde, visie, inzicht, overtuiging, </a:t>
            </a:r>
            <a:r>
              <a:rPr lang="nl-NL" dirty="0" smtClean="0"/>
              <a:t>hoop.</a:t>
            </a:r>
          </a:p>
          <a:p>
            <a:r>
              <a:rPr lang="nl-NL" dirty="0" smtClean="0"/>
              <a:t>Soms deel je het gezamenlijke verdriet dat je er niet uitgekomen bent.</a:t>
            </a:r>
            <a:endParaRPr lang="nl-NL" dirty="0"/>
          </a:p>
        </p:txBody>
      </p:sp>
      <p:sp>
        <p:nvSpPr>
          <p:cNvPr id="2" name="Titel 1"/>
          <p:cNvSpPr>
            <a:spLocks noGrp="1"/>
          </p:cNvSpPr>
          <p:nvPr>
            <p:ph type="title"/>
          </p:nvPr>
        </p:nvSpPr>
        <p:spPr/>
        <p:txBody>
          <a:bodyPr/>
          <a:lstStyle/>
          <a:p>
            <a:r>
              <a:rPr lang="nl-NL" dirty="0" smtClean="0"/>
              <a:t>Uitdaging</a:t>
            </a:r>
            <a:endParaRPr lang="nl-NL" dirty="0"/>
          </a:p>
        </p:txBody>
      </p:sp>
    </p:spTree>
    <p:extLst>
      <p:ext uri="{BB962C8B-B14F-4D97-AF65-F5344CB8AC3E}">
        <p14:creationId xmlns:p14="http://schemas.microsoft.com/office/powerpoint/2010/main" val="534443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
  <a:themeElements>
    <a:clrScheme name="Concour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293</TotalTime>
  <Words>1107</Words>
  <Application>Microsoft Office PowerPoint</Application>
  <PresentationFormat>Diavoorstelling (4:3)</PresentationFormat>
  <Paragraphs>104</Paragraphs>
  <Slides>18</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18</vt:i4>
      </vt:variant>
    </vt:vector>
  </HeadingPairs>
  <TitlesOfParts>
    <vt:vector size="24" baseType="lpstr">
      <vt:lpstr>Lucida Sans Unicode</vt:lpstr>
      <vt:lpstr>Verdana</vt:lpstr>
      <vt:lpstr>Wingdings</vt:lpstr>
      <vt:lpstr>Wingdings 2</vt:lpstr>
      <vt:lpstr>Wingdings 3</vt:lpstr>
      <vt:lpstr>Concours</vt:lpstr>
      <vt:lpstr>Communicatie </vt:lpstr>
      <vt:lpstr>Waar?</vt:lpstr>
      <vt:lpstr>Stellingen, mee eens of mee oneens?</vt:lpstr>
      <vt:lpstr>De basisvragen van de loodgieter</vt:lpstr>
      <vt:lpstr>Teleurstellingen en verlangens</vt:lpstr>
      <vt:lpstr>Enige bijbelse gegevens</vt:lpstr>
      <vt:lpstr>Twee soorten conflicten</vt:lpstr>
      <vt:lpstr>Bij (dreigende) conflicten zijn drie reacties mogelijk</vt:lpstr>
      <vt:lpstr>Conflictstijlen</vt:lpstr>
      <vt:lpstr>De creativiteit van Paulus</vt:lpstr>
      <vt:lpstr>Kies voor eerlijke communicatie!</vt:lpstr>
      <vt:lpstr>Lagen in de communicatie</vt:lpstr>
      <vt:lpstr>Als je kritiek hebt</vt:lpstr>
      <vt:lpstr>Spreken is luisteren</vt:lpstr>
      <vt:lpstr>Storingen van communicatie 1</vt:lpstr>
      <vt:lpstr>Storingen van communicatie 2</vt:lpstr>
      <vt:lpstr>Storingen van communicatie 3</vt:lpstr>
      <vt:lpstr>Uitdaging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Communicatie</dc:title>
  <dc:creator>N.C. van der Voet</dc:creator>
  <cp:lastModifiedBy>Voet van der, Nico</cp:lastModifiedBy>
  <cp:revision>38</cp:revision>
  <dcterms:created xsi:type="dcterms:W3CDTF">2011-11-01T12:12:44Z</dcterms:created>
  <dcterms:modified xsi:type="dcterms:W3CDTF">2017-08-30T10:50:07Z</dcterms:modified>
</cp:coreProperties>
</file>