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9"/>
  </p:handoutMasterIdLst>
  <p:sldIdLst>
    <p:sldId id="256" r:id="rId2"/>
    <p:sldId id="257" r:id="rId3"/>
    <p:sldId id="276" r:id="rId4"/>
    <p:sldId id="282" r:id="rId5"/>
    <p:sldId id="258" r:id="rId6"/>
    <p:sldId id="283" r:id="rId7"/>
    <p:sldId id="277" r:id="rId8"/>
    <p:sldId id="259" r:id="rId9"/>
    <p:sldId id="260" r:id="rId10"/>
    <p:sldId id="278" r:id="rId11"/>
    <p:sldId id="274" r:id="rId12"/>
    <p:sldId id="261" r:id="rId13"/>
    <p:sldId id="279" r:id="rId14"/>
    <p:sldId id="262" r:id="rId15"/>
    <p:sldId id="263" r:id="rId16"/>
    <p:sldId id="275" r:id="rId17"/>
    <p:sldId id="264" r:id="rId18"/>
    <p:sldId id="280" r:id="rId19"/>
    <p:sldId id="265" r:id="rId20"/>
    <p:sldId id="266" r:id="rId21"/>
    <p:sldId id="267" r:id="rId22"/>
    <p:sldId id="268" r:id="rId23"/>
    <p:sldId id="281" r:id="rId24"/>
    <p:sldId id="271" r:id="rId25"/>
    <p:sldId id="272" r:id="rId26"/>
    <p:sldId id="270" r:id="rId27"/>
    <p:sldId id="273" r:id="rId28"/>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85" autoAdjust="0"/>
    <p:restoredTop sz="94660"/>
  </p:normalViewPr>
  <p:slideViewPr>
    <p:cSldViewPr>
      <p:cViewPr varScale="1">
        <p:scale>
          <a:sx n="79" d="100"/>
          <a:sy n="79" d="100"/>
        </p:scale>
        <p:origin x="158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61E934B9-5D41-419C-8881-45AE846C25FD}"/>
    <pc:docChg chg="custSel addSld delSld modSld">
      <pc:chgData name="Nico van der Voet" userId="9e6fc3e6dead0faa" providerId="LiveId" clId="{61E934B9-5D41-419C-8881-45AE846C25FD}" dt="2023-04-24T12:12:04.739" v="1498" actId="20577"/>
      <pc:docMkLst>
        <pc:docMk/>
      </pc:docMkLst>
      <pc:sldChg chg="modSp mod">
        <pc:chgData name="Nico van der Voet" userId="9e6fc3e6dead0faa" providerId="LiveId" clId="{61E934B9-5D41-419C-8881-45AE846C25FD}" dt="2023-04-14T20:00:25.490" v="218" actId="27636"/>
        <pc:sldMkLst>
          <pc:docMk/>
          <pc:sldMk cId="0" sldId="262"/>
        </pc:sldMkLst>
        <pc:spChg chg="mod">
          <ac:chgData name="Nico van der Voet" userId="9e6fc3e6dead0faa" providerId="LiveId" clId="{61E934B9-5D41-419C-8881-45AE846C25FD}" dt="2023-04-14T20:00:25.490" v="218" actId="27636"/>
          <ac:spMkLst>
            <pc:docMk/>
            <pc:sldMk cId="0" sldId="262"/>
            <ac:spMk id="3" creationId="{00000000-0000-0000-0000-000000000000}"/>
          </ac:spMkLst>
        </pc:spChg>
      </pc:sldChg>
      <pc:sldChg chg="modSp mod">
        <pc:chgData name="Nico van der Voet" userId="9e6fc3e6dead0faa" providerId="LiveId" clId="{61E934B9-5D41-419C-8881-45AE846C25FD}" dt="2023-04-14T20:14:06.845" v="934" actId="20577"/>
        <pc:sldMkLst>
          <pc:docMk/>
          <pc:sldMk cId="0" sldId="264"/>
        </pc:sldMkLst>
        <pc:spChg chg="mod">
          <ac:chgData name="Nico van der Voet" userId="9e6fc3e6dead0faa" providerId="LiveId" clId="{61E934B9-5D41-419C-8881-45AE846C25FD}" dt="2023-04-14T20:14:06.845" v="934" actId="20577"/>
          <ac:spMkLst>
            <pc:docMk/>
            <pc:sldMk cId="0" sldId="264"/>
            <ac:spMk id="3" creationId="{00000000-0000-0000-0000-000000000000}"/>
          </ac:spMkLst>
        </pc:spChg>
      </pc:sldChg>
      <pc:sldChg chg="modSp mod">
        <pc:chgData name="Nico van der Voet" userId="9e6fc3e6dead0faa" providerId="LiveId" clId="{61E934B9-5D41-419C-8881-45AE846C25FD}" dt="2023-04-14T20:14:38.150" v="935" actId="6549"/>
        <pc:sldMkLst>
          <pc:docMk/>
          <pc:sldMk cId="0" sldId="265"/>
        </pc:sldMkLst>
        <pc:spChg chg="mod">
          <ac:chgData name="Nico van der Voet" userId="9e6fc3e6dead0faa" providerId="LiveId" clId="{61E934B9-5D41-419C-8881-45AE846C25FD}" dt="2023-04-14T20:14:38.150" v="935" actId="6549"/>
          <ac:spMkLst>
            <pc:docMk/>
            <pc:sldMk cId="0" sldId="265"/>
            <ac:spMk id="2" creationId="{00000000-0000-0000-0000-000000000000}"/>
          </ac:spMkLst>
        </pc:spChg>
      </pc:sldChg>
      <pc:sldChg chg="modSp mod">
        <pc:chgData name="Nico van der Voet" userId="9e6fc3e6dead0faa" providerId="LiveId" clId="{61E934B9-5D41-419C-8881-45AE846C25FD}" dt="2023-04-14T20:14:47.133" v="950" actId="20577"/>
        <pc:sldMkLst>
          <pc:docMk/>
          <pc:sldMk cId="0" sldId="266"/>
        </pc:sldMkLst>
        <pc:spChg chg="mod">
          <ac:chgData name="Nico van der Voet" userId="9e6fc3e6dead0faa" providerId="LiveId" clId="{61E934B9-5D41-419C-8881-45AE846C25FD}" dt="2023-04-14T20:14:47.133" v="950" actId="20577"/>
          <ac:spMkLst>
            <pc:docMk/>
            <pc:sldMk cId="0" sldId="266"/>
            <ac:spMk id="2" creationId="{00000000-0000-0000-0000-000000000000}"/>
          </ac:spMkLst>
        </pc:spChg>
      </pc:sldChg>
      <pc:sldChg chg="modSp mod">
        <pc:chgData name="Nico van der Voet" userId="9e6fc3e6dead0faa" providerId="LiveId" clId="{61E934B9-5D41-419C-8881-45AE846C25FD}" dt="2023-04-14T20:05:31.987" v="400" actId="20577"/>
        <pc:sldMkLst>
          <pc:docMk/>
          <pc:sldMk cId="0" sldId="268"/>
        </pc:sldMkLst>
        <pc:spChg chg="mod">
          <ac:chgData name="Nico van der Voet" userId="9e6fc3e6dead0faa" providerId="LiveId" clId="{61E934B9-5D41-419C-8881-45AE846C25FD}" dt="2023-04-14T20:05:31.987" v="400" actId="20577"/>
          <ac:spMkLst>
            <pc:docMk/>
            <pc:sldMk cId="0" sldId="268"/>
            <ac:spMk id="2" creationId="{00000000-0000-0000-0000-000000000000}"/>
          </ac:spMkLst>
        </pc:spChg>
        <pc:spChg chg="mod">
          <ac:chgData name="Nico van der Voet" userId="9e6fc3e6dead0faa" providerId="LiveId" clId="{61E934B9-5D41-419C-8881-45AE846C25FD}" dt="2023-04-14T20:05:26.401" v="399" actId="20577"/>
          <ac:spMkLst>
            <pc:docMk/>
            <pc:sldMk cId="0" sldId="268"/>
            <ac:spMk id="3" creationId="{00000000-0000-0000-0000-000000000000}"/>
          </ac:spMkLst>
        </pc:spChg>
      </pc:sldChg>
      <pc:sldChg chg="del">
        <pc:chgData name="Nico van der Voet" userId="9e6fc3e6dead0faa" providerId="LiveId" clId="{61E934B9-5D41-419C-8881-45AE846C25FD}" dt="2023-04-14T20:05:36.866" v="401" actId="47"/>
        <pc:sldMkLst>
          <pc:docMk/>
          <pc:sldMk cId="0" sldId="269"/>
        </pc:sldMkLst>
      </pc:sldChg>
      <pc:sldChg chg="modSp mod">
        <pc:chgData name="Nico van der Voet" userId="9e6fc3e6dead0faa" providerId="LiveId" clId="{61E934B9-5D41-419C-8881-45AE846C25FD}" dt="2023-04-14T20:06:13.614" v="433" actId="27636"/>
        <pc:sldMkLst>
          <pc:docMk/>
          <pc:sldMk cId="0" sldId="271"/>
        </pc:sldMkLst>
        <pc:spChg chg="mod">
          <ac:chgData name="Nico van der Voet" userId="9e6fc3e6dead0faa" providerId="LiveId" clId="{61E934B9-5D41-419C-8881-45AE846C25FD}" dt="2023-04-14T20:06:09.403" v="431" actId="6549"/>
          <ac:spMkLst>
            <pc:docMk/>
            <pc:sldMk cId="0" sldId="271"/>
            <ac:spMk id="2" creationId="{00000000-0000-0000-0000-000000000000}"/>
          </ac:spMkLst>
        </pc:spChg>
        <pc:spChg chg="mod">
          <ac:chgData name="Nico van der Voet" userId="9e6fc3e6dead0faa" providerId="LiveId" clId="{61E934B9-5D41-419C-8881-45AE846C25FD}" dt="2023-04-14T20:06:13.614" v="433" actId="27636"/>
          <ac:spMkLst>
            <pc:docMk/>
            <pc:sldMk cId="0" sldId="271"/>
            <ac:spMk id="3" creationId="{00000000-0000-0000-0000-000000000000}"/>
          </ac:spMkLst>
        </pc:spChg>
      </pc:sldChg>
      <pc:sldChg chg="modSp mod">
        <pc:chgData name="Nico van der Voet" userId="9e6fc3e6dead0faa" providerId="LiveId" clId="{61E934B9-5D41-419C-8881-45AE846C25FD}" dt="2023-04-14T20:08:53.869" v="639" actId="20577"/>
        <pc:sldMkLst>
          <pc:docMk/>
          <pc:sldMk cId="0" sldId="272"/>
        </pc:sldMkLst>
        <pc:spChg chg="mod">
          <ac:chgData name="Nico van der Voet" userId="9e6fc3e6dead0faa" providerId="LiveId" clId="{61E934B9-5D41-419C-8881-45AE846C25FD}" dt="2023-04-14T20:08:53.869" v="639" actId="20577"/>
          <ac:spMkLst>
            <pc:docMk/>
            <pc:sldMk cId="0" sldId="272"/>
            <ac:spMk id="3" creationId="{00000000-0000-0000-0000-000000000000}"/>
          </ac:spMkLst>
        </pc:spChg>
      </pc:sldChg>
      <pc:sldChg chg="modSp mod">
        <pc:chgData name="Nico van der Voet" userId="9e6fc3e6dead0faa" providerId="LiveId" clId="{61E934B9-5D41-419C-8881-45AE846C25FD}" dt="2023-04-14T20:16:39.928" v="1008" actId="20577"/>
        <pc:sldMkLst>
          <pc:docMk/>
          <pc:sldMk cId="0" sldId="273"/>
        </pc:sldMkLst>
        <pc:spChg chg="mod">
          <ac:chgData name="Nico van der Voet" userId="9e6fc3e6dead0faa" providerId="LiveId" clId="{61E934B9-5D41-419C-8881-45AE846C25FD}" dt="2023-04-14T20:16:39.928" v="1008" actId="20577"/>
          <ac:spMkLst>
            <pc:docMk/>
            <pc:sldMk cId="0" sldId="273"/>
            <ac:spMk id="3" creationId="{00000000-0000-0000-0000-000000000000}"/>
          </ac:spMkLst>
        </pc:spChg>
      </pc:sldChg>
      <pc:sldChg chg="modSp mod">
        <pc:chgData name="Nico van der Voet" userId="9e6fc3e6dead0faa" providerId="LiveId" clId="{61E934B9-5D41-419C-8881-45AE846C25FD}" dt="2023-04-14T20:13:20.975" v="933" actId="6549"/>
        <pc:sldMkLst>
          <pc:docMk/>
          <pc:sldMk cId="0" sldId="275"/>
        </pc:sldMkLst>
        <pc:spChg chg="mod">
          <ac:chgData name="Nico van der Voet" userId="9e6fc3e6dead0faa" providerId="LiveId" clId="{61E934B9-5D41-419C-8881-45AE846C25FD}" dt="2023-04-14T20:13:20.975" v="933" actId="6549"/>
          <ac:spMkLst>
            <pc:docMk/>
            <pc:sldMk cId="0" sldId="275"/>
            <ac:spMk id="3" creationId="{00000000-0000-0000-0000-000000000000}"/>
          </ac:spMkLst>
        </pc:spChg>
      </pc:sldChg>
      <pc:sldChg chg="modSp new mod">
        <pc:chgData name="Nico van der Voet" userId="9e6fc3e6dead0faa" providerId="LiveId" clId="{61E934B9-5D41-419C-8881-45AE846C25FD}" dt="2023-04-24T12:12:04.739" v="1498" actId="20577"/>
        <pc:sldMkLst>
          <pc:docMk/>
          <pc:sldMk cId="4240783081" sldId="283"/>
        </pc:sldMkLst>
        <pc:spChg chg="mod">
          <ac:chgData name="Nico van der Voet" userId="9e6fc3e6dead0faa" providerId="LiveId" clId="{61E934B9-5D41-419C-8881-45AE846C25FD}" dt="2023-04-24T12:07:41.098" v="1029" actId="20577"/>
          <ac:spMkLst>
            <pc:docMk/>
            <pc:sldMk cId="4240783081" sldId="283"/>
            <ac:spMk id="2" creationId="{F66F005A-1931-4215-0D37-256A0BFBC2DA}"/>
          </ac:spMkLst>
        </pc:spChg>
        <pc:spChg chg="mod">
          <ac:chgData name="Nico van der Voet" userId="9e6fc3e6dead0faa" providerId="LiveId" clId="{61E934B9-5D41-419C-8881-45AE846C25FD}" dt="2023-04-24T12:12:04.739" v="1498" actId="20577"/>
          <ac:spMkLst>
            <pc:docMk/>
            <pc:sldMk cId="4240783081" sldId="283"/>
            <ac:spMk id="3" creationId="{E977987B-35F8-80E0-2E0E-048DAFDEBF94}"/>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C7F8F4A-62BE-46BC-BB18-C721B4E5F160}" type="datetimeFigureOut">
              <a:rPr lang="nl-NL" smtClean="0"/>
              <a:pPr/>
              <a:t>24-4-2023</a:t>
            </a:fld>
            <a:endParaRPr lang="nl-NL"/>
          </a:p>
        </p:txBody>
      </p:sp>
      <p:sp>
        <p:nvSpPr>
          <p:cNvPr id="4" name="Tijdelijke aanduiding voor voettekst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FA68622-366F-4644-AB37-AF5A05A13C48}" type="slidenum">
              <a:rPr lang="nl-NL" smtClean="0"/>
              <a:pPr/>
              <a:t>‹nr.›</a:t>
            </a:fld>
            <a:endParaRPr lang="nl-NL"/>
          </a:p>
        </p:txBody>
      </p:sp>
    </p:spTree>
    <p:extLst>
      <p:ext uri="{BB962C8B-B14F-4D97-AF65-F5344CB8AC3E}">
        <p14:creationId xmlns:p14="http://schemas.microsoft.com/office/powerpoint/2010/main" val="101593687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het opmaakprofiel van de modelondertitel te bewerken</a:t>
            </a:r>
          </a:p>
        </p:txBody>
      </p:sp>
      <p:sp>
        <p:nvSpPr>
          <p:cNvPr id="4" name="Tijdelijke aanduiding voor datum 3"/>
          <p:cNvSpPr>
            <a:spLocks noGrp="1"/>
          </p:cNvSpPr>
          <p:nvPr>
            <p:ph type="dt" sz="half" idx="10"/>
          </p:nvPr>
        </p:nvSpPr>
        <p:spPr/>
        <p:txBody>
          <a:bodyPr/>
          <a:lstStyle/>
          <a:p>
            <a:fld id="{D91CCBB6-0053-4075-8A70-76121E6AA0EA}" type="datetimeFigureOut">
              <a:rPr lang="nl-NL" smtClean="0"/>
              <a:pPr/>
              <a:t>24-4-2023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8AC2EFC-1E4C-456D-BCDC-59327D7A63D6}" type="slidenum">
              <a:rPr lang="nl-NL" smtClean="0"/>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D91CCBB6-0053-4075-8A70-76121E6AA0EA}" type="datetimeFigureOut">
              <a:rPr lang="nl-NL" smtClean="0"/>
              <a:pPr/>
              <a:t>24-4-2023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8AC2EFC-1E4C-456D-BCDC-59327D7A63D6}" type="slidenum">
              <a:rPr lang="nl-NL" smtClean="0"/>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fld id="{D91CCBB6-0053-4075-8A70-76121E6AA0EA}" type="datetimeFigureOut">
              <a:rPr lang="nl-NL" smtClean="0"/>
              <a:pPr/>
              <a:t>24-4-2023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8AC2EFC-1E4C-456D-BCDC-59327D7A63D6}" type="slidenum">
              <a:rPr lang="nl-NL" smtClean="0"/>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D91CCBB6-0053-4075-8A70-76121E6AA0EA}" type="datetimeFigureOut">
              <a:rPr lang="nl-NL" smtClean="0"/>
              <a:pPr/>
              <a:t>24-4-2023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A8AC2EFC-1E4C-456D-BCDC-59327D7A63D6}" type="slidenum">
              <a:rPr lang="nl-NL" smtClean="0"/>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D91CCBB6-0053-4075-8A70-76121E6AA0EA}" type="datetimeFigureOut">
              <a:rPr lang="nl-NL" smtClean="0"/>
              <a:pPr/>
              <a:t>24-4-2023</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A8AC2EFC-1E4C-456D-BCDC-59327D7A63D6}" type="slidenum">
              <a:rPr lang="nl-NL" smtClean="0"/>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D91CCBB6-0053-4075-8A70-76121E6AA0EA}" type="datetimeFigureOut">
              <a:rPr lang="nl-NL" smtClean="0"/>
              <a:pPr/>
              <a:t>24-4-2023</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A8AC2EFC-1E4C-456D-BCDC-59327D7A63D6}" type="slidenum">
              <a:rPr lang="nl-NL" smtClean="0"/>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D91CCBB6-0053-4075-8A70-76121E6AA0EA}" type="datetimeFigureOut">
              <a:rPr lang="nl-NL" smtClean="0"/>
              <a:pPr/>
              <a:t>24-4-2023</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A8AC2EFC-1E4C-456D-BCDC-59327D7A63D6}"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D91CCBB6-0053-4075-8A70-76121E6AA0EA}" type="datetimeFigureOut">
              <a:rPr lang="nl-NL" smtClean="0"/>
              <a:pPr/>
              <a:t>24-4-2023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A8AC2EFC-1E4C-456D-BCDC-59327D7A63D6}" type="slidenum">
              <a:rPr lang="nl-NL" smtClean="0"/>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D91CCBB6-0053-4075-8A70-76121E6AA0EA}" type="datetimeFigureOut">
              <a:rPr lang="nl-NL" smtClean="0"/>
              <a:pPr/>
              <a:t>24-4-2023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A8AC2EFC-1E4C-456D-BCDC-59327D7A63D6}" type="slidenum">
              <a:rPr lang="nl-NL" smtClean="0"/>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D91CCBB6-0053-4075-8A70-76121E6AA0EA}" type="datetimeFigureOut">
              <a:rPr lang="nl-NL" smtClean="0"/>
              <a:pPr/>
              <a:t>24-4-2023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8AC2EFC-1E4C-456D-BCDC-59327D7A63D6}"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D91CCBB6-0053-4075-8A70-76121E6AA0EA}" type="datetimeFigureOut">
              <a:rPr lang="nl-NL" smtClean="0"/>
              <a:pPr/>
              <a:t>24-4-2023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8AC2EFC-1E4C-456D-BCDC-59327D7A63D6}" type="slidenum">
              <a:rPr lang="nl-NL" smtClean="0"/>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1CCBB6-0053-4075-8A70-76121E6AA0EA}" type="datetimeFigureOut">
              <a:rPr lang="nl-NL" smtClean="0"/>
              <a:pPr/>
              <a:t>24-4-2023</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AC2EFC-1E4C-456D-BCDC-59327D7A63D6}" type="slidenum">
              <a:rPr lang="nl-NL" smtClean="0"/>
              <a:pPr/>
              <a:t>‹nr.›</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gi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a:t>Morele opvoeding</a:t>
            </a:r>
          </a:p>
        </p:txBody>
      </p:sp>
      <p:sp>
        <p:nvSpPr>
          <p:cNvPr id="3" name="Ondertitel 2"/>
          <p:cNvSpPr>
            <a:spLocks noGrp="1"/>
          </p:cNvSpPr>
          <p:nvPr>
            <p:ph type="subTitle" idx="1"/>
          </p:nvPr>
        </p:nvSpPr>
        <p:spPr/>
        <p:txBody>
          <a:bodyPr/>
          <a:lstStyle/>
          <a:p>
            <a:r>
              <a:rPr lang="nl-NL" dirty="0"/>
              <a:t>Een </a:t>
            </a:r>
            <a:r>
              <a:rPr lang="nl-NL" dirty="0" err="1"/>
              <a:t>ppp</a:t>
            </a:r>
            <a:r>
              <a:rPr lang="nl-NL" dirty="0"/>
              <a:t> voor een </a:t>
            </a:r>
            <a:r>
              <a:rPr lang="nl-NL"/>
              <a:t>opvoedingsavond </a:t>
            </a:r>
            <a:endParaRPr lang="nl-NL"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a:t>Enige citaten</a:t>
            </a:r>
            <a:br>
              <a:rPr lang="nl-NL" dirty="0"/>
            </a:br>
            <a:endParaRPr lang="nl-NL" dirty="0"/>
          </a:p>
        </p:txBody>
      </p:sp>
      <p:sp>
        <p:nvSpPr>
          <p:cNvPr id="3" name="Tijdelijke aanduiding voor inhoud 2"/>
          <p:cNvSpPr>
            <a:spLocks noGrp="1"/>
          </p:cNvSpPr>
          <p:nvPr>
            <p:ph idx="1"/>
          </p:nvPr>
        </p:nvSpPr>
        <p:spPr/>
        <p:txBody>
          <a:bodyPr>
            <a:normAutofit fontScale="70000" lnSpcReduction="20000"/>
          </a:bodyPr>
          <a:lstStyle/>
          <a:p>
            <a:pPr>
              <a:buNone/>
            </a:pPr>
            <a:endParaRPr lang="nl-NL" dirty="0"/>
          </a:p>
          <a:p>
            <a:r>
              <a:rPr lang="nl-NL" i="1" dirty="0"/>
              <a:t>‘De jongeren van vandaag houden van luxe. Ze hebben slechte manieren, minachten het gezag, hebben geen eerbied voor ouderen en praten liever dan dat ze werken.’</a:t>
            </a:r>
            <a:endParaRPr lang="nl-NL" dirty="0"/>
          </a:p>
          <a:p>
            <a:pPr>
              <a:buNone/>
            </a:pPr>
            <a:r>
              <a:rPr lang="nl-NL" i="1" dirty="0"/>
              <a:t> </a:t>
            </a:r>
            <a:endParaRPr lang="nl-NL" dirty="0"/>
          </a:p>
          <a:p>
            <a:r>
              <a:rPr lang="nl-NL" i="1" dirty="0"/>
              <a:t>‘Hoeveel </a:t>
            </a:r>
            <a:r>
              <a:rPr lang="nl-NL" i="1" dirty="0" err="1"/>
              <a:t>gedoopten</a:t>
            </a:r>
            <a:r>
              <a:rPr lang="nl-NL" i="1" dirty="0"/>
              <a:t> (van de kerkjeugd) vullen vandaag liever het circus dan de kerk?’</a:t>
            </a:r>
            <a:endParaRPr lang="nl-NL" dirty="0"/>
          </a:p>
          <a:p>
            <a:pPr>
              <a:buNone/>
            </a:pPr>
            <a:r>
              <a:rPr lang="nl-NL" i="1" dirty="0"/>
              <a:t> </a:t>
            </a:r>
            <a:endParaRPr lang="nl-NL" dirty="0"/>
          </a:p>
          <a:p>
            <a:r>
              <a:rPr lang="nl-NL" i="1" dirty="0"/>
              <a:t>‘Men kan bezorgd zijn over de verwereldlijking onder de  gereformeerde jongeren. Het kan kennelijk samengaan: twee keer per zondag onder de preek zitten en vijf dagen per week naar een gereformeerde school gaan en toch de Vader, Zoon en Heilige Geest nauwelijks een rol in je leven laten spelen.’</a:t>
            </a:r>
            <a:endParaRPr lang="nl-NL" dirty="0"/>
          </a:p>
          <a:p>
            <a:pPr>
              <a:buNone/>
            </a:pPr>
            <a:endParaRPr lang="nl-NL"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fcds.nl/files/wys/users/9/discotheek.jpg"/>
          <p:cNvPicPr>
            <a:picLocks noChangeAspect="1" noChangeArrowheads="1"/>
          </p:cNvPicPr>
          <p:nvPr/>
        </p:nvPicPr>
        <p:blipFill>
          <a:blip r:embed="rId2" cstate="print"/>
          <a:srcRect/>
          <a:stretch>
            <a:fillRect/>
          </a:stretch>
        </p:blipFill>
        <p:spPr bwMode="auto">
          <a:xfrm>
            <a:off x="2123728" y="1700808"/>
            <a:ext cx="4032448" cy="36004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Vragen</a:t>
            </a:r>
          </a:p>
        </p:txBody>
      </p:sp>
      <p:sp>
        <p:nvSpPr>
          <p:cNvPr id="3" name="Tijdelijke aanduiding voor inhoud 2"/>
          <p:cNvSpPr>
            <a:spLocks noGrp="1"/>
          </p:cNvSpPr>
          <p:nvPr>
            <p:ph idx="1"/>
          </p:nvPr>
        </p:nvSpPr>
        <p:spPr/>
        <p:txBody>
          <a:bodyPr/>
          <a:lstStyle/>
          <a:p>
            <a:r>
              <a:rPr lang="nl-NL" dirty="0"/>
              <a:t>Op welke leeftijd van het kind begint de morele opvoeding?</a:t>
            </a:r>
          </a:p>
          <a:p>
            <a:r>
              <a:rPr lang="nl-NL" dirty="0"/>
              <a:t>Als een puber ontspoort kunt u er dan nog iets aan doen of bent u dan te laat?</a:t>
            </a:r>
          </a:p>
          <a:p>
            <a:r>
              <a:rPr lang="nl-NL" dirty="0"/>
              <a:t>Wie hebben meer invloed op het gedrag: ouders, school, vrienden?</a:t>
            </a:r>
          </a:p>
          <a:p>
            <a:r>
              <a:rPr lang="nl-NL" dirty="0"/>
              <a:t>Hoe brengt u God ter sprake in de morele opvoeding van kleintjes en pubers?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Wat werkt het beste…??</a:t>
            </a:r>
          </a:p>
        </p:txBody>
      </p:sp>
      <p:sp>
        <p:nvSpPr>
          <p:cNvPr id="3" name="Tijdelijke aanduiding voor inhoud 2"/>
          <p:cNvSpPr>
            <a:spLocks noGrp="1"/>
          </p:cNvSpPr>
          <p:nvPr>
            <p:ph idx="1"/>
          </p:nvPr>
        </p:nvSpPr>
        <p:spPr/>
        <p:txBody>
          <a:bodyPr>
            <a:normAutofit fontScale="85000" lnSpcReduction="20000"/>
          </a:bodyPr>
          <a:lstStyle/>
          <a:p>
            <a:pPr lvl="0">
              <a:buNone/>
            </a:pPr>
            <a:endParaRPr lang="nl-NL" sz="4400" dirty="0"/>
          </a:p>
          <a:p>
            <a:pPr lvl="1"/>
            <a:r>
              <a:rPr lang="nl-NL" dirty="0"/>
              <a:t>Streng optreden (‘je houd je aan onze regels en zo niet, dan krijg je straf!’)</a:t>
            </a:r>
            <a:endParaRPr lang="nl-NL" sz="4000" dirty="0"/>
          </a:p>
          <a:p>
            <a:pPr lvl="1"/>
            <a:r>
              <a:rPr lang="nl-NL" dirty="0"/>
              <a:t>Vriendelijk overleggen (‘Zou je wel zo laat thuiskomen?’)</a:t>
            </a:r>
            <a:endParaRPr lang="nl-NL" sz="4000" dirty="0"/>
          </a:p>
          <a:p>
            <a:pPr lvl="1"/>
            <a:r>
              <a:rPr lang="nl-NL" dirty="0"/>
              <a:t>Preken (‘God zou ook niet willen wat jij nu doet!’, ‘Ik hoef geen cadeautjes, ik heb liever dat je gehoorzaam bent!’)</a:t>
            </a:r>
            <a:endParaRPr lang="nl-NL" sz="4000" dirty="0"/>
          </a:p>
          <a:p>
            <a:pPr lvl="1"/>
            <a:r>
              <a:rPr lang="nl-NL" dirty="0"/>
              <a:t>Ze hun gang laten gaan, terwijl u bidt en zucht</a:t>
            </a:r>
            <a:endParaRPr lang="nl-NL" sz="4000" dirty="0"/>
          </a:p>
          <a:p>
            <a:pPr lvl="1"/>
            <a:r>
              <a:rPr lang="nl-NL" dirty="0"/>
              <a:t>Het goede voorbeeld geven als ouders (Is dat trouwens moeilijk om te doen?)</a:t>
            </a:r>
            <a:endParaRPr lang="nl-NL" sz="4000" dirty="0"/>
          </a:p>
          <a:p>
            <a:pPr lvl="1"/>
            <a:r>
              <a:rPr lang="nl-NL" dirty="0"/>
              <a:t>Ze manipuleren (‘Ik houd niet meer van je als je dit of dat doet‘)</a:t>
            </a:r>
            <a:endParaRPr lang="nl-NL" sz="4000" dirty="0"/>
          </a:p>
          <a:p>
            <a:pPr lvl="1"/>
            <a:r>
              <a:rPr lang="nl-NL" dirty="0"/>
              <a:t>Ze omkopen (‘Je krijgt je rijbewijs als je niet gaat roken’)</a:t>
            </a:r>
            <a:endParaRPr lang="nl-NL" sz="4000" dirty="0"/>
          </a:p>
          <a:p>
            <a:endParaRPr lang="nl-NL"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66F005A-1931-4215-0D37-256A0BFBC2DA}"/>
              </a:ext>
            </a:extLst>
          </p:cNvPr>
          <p:cNvSpPr>
            <a:spLocks noGrp="1"/>
          </p:cNvSpPr>
          <p:nvPr>
            <p:ph type="title"/>
          </p:nvPr>
        </p:nvSpPr>
        <p:spPr/>
        <p:txBody>
          <a:bodyPr/>
          <a:lstStyle/>
          <a:p>
            <a:r>
              <a:rPr lang="nl-NL" dirty="0"/>
              <a:t>Het goede voorbeeld</a:t>
            </a:r>
          </a:p>
        </p:txBody>
      </p:sp>
      <p:sp>
        <p:nvSpPr>
          <p:cNvPr id="3" name="Tijdelijke aanduiding voor inhoud 2">
            <a:extLst>
              <a:ext uri="{FF2B5EF4-FFF2-40B4-BE49-F238E27FC236}">
                <a16:creationId xmlns:a16="http://schemas.microsoft.com/office/drawing/2014/main" id="{E977987B-35F8-80E0-2E0E-048DAFDEBF94}"/>
              </a:ext>
            </a:extLst>
          </p:cNvPr>
          <p:cNvSpPr>
            <a:spLocks noGrp="1"/>
          </p:cNvSpPr>
          <p:nvPr>
            <p:ph idx="1"/>
          </p:nvPr>
        </p:nvSpPr>
        <p:spPr/>
        <p:txBody>
          <a:bodyPr/>
          <a:lstStyle/>
          <a:p>
            <a:r>
              <a:rPr lang="nl-NL" dirty="0"/>
              <a:t>Kinderen doen niet wat je zegt maar wat je doet.</a:t>
            </a:r>
          </a:p>
          <a:p>
            <a:r>
              <a:rPr lang="nl-NL"/>
              <a:t>Ouders </a:t>
            </a:r>
            <a:r>
              <a:rPr lang="nl-NL" dirty="0"/>
              <a:t>die respectvol </a:t>
            </a:r>
            <a:r>
              <a:rPr lang="nl-NL"/>
              <a:t>met elkaar, </a:t>
            </a:r>
            <a:r>
              <a:rPr lang="nl-NL" dirty="0"/>
              <a:t>het gezin en de familie omgaan + ouders die met respect spreken over ander(</a:t>
            </a:r>
            <a:r>
              <a:rPr lang="nl-NL" dirty="0" err="1"/>
              <a:t>sdenkend</a:t>
            </a:r>
            <a:r>
              <a:rPr lang="nl-NL" dirty="0"/>
              <a:t>)en + ouders die zelf de tien geboden houden = de beste basis onder de morele opvoeding van kinderen</a:t>
            </a:r>
          </a:p>
        </p:txBody>
      </p:sp>
    </p:spTree>
    <p:extLst>
      <p:ext uri="{BB962C8B-B14F-4D97-AF65-F5344CB8AC3E}">
        <p14:creationId xmlns:p14="http://schemas.microsoft.com/office/powerpoint/2010/main" val="42407830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de-middeleeuwen.nl/straffen.jpg"/>
          <p:cNvPicPr>
            <a:picLocks noChangeAspect="1" noChangeArrowheads="1"/>
          </p:cNvPicPr>
          <p:nvPr/>
        </p:nvPicPr>
        <p:blipFill>
          <a:blip r:embed="rId2" cstate="print"/>
          <a:srcRect/>
          <a:stretch>
            <a:fillRect/>
          </a:stretch>
        </p:blipFill>
        <p:spPr bwMode="auto">
          <a:xfrm>
            <a:off x="1691680" y="1268760"/>
            <a:ext cx="4762500" cy="357187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pPr lvl="0"/>
            <a:r>
              <a:rPr lang="nl-NL" dirty="0"/>
              <a:t>U wilt uw kinderen opvoeden tot </a:t>
            </a:r>
            <a:br>
              <a:rPr lang="nl-NL" sz="6000" dirty="0"/>
            </a:br>
            <a:endParaRPr lang="nl-NL" dirty="0"/>
          </a:p>
        </p:txBody>
      </p:sp>
      <p:sp>
        <p:nvSpPr>
          <p:cNvPr id="3" name="Tijdelijke aanduiding voor inhoud 2"/>
          <p:cNvSpPr>
            <a:spLocks noGrp="1"/>
          </p:cNvSpPr>
          <p:nvPr>
            <p:ph idx="1"/>
          </p:nvPr>
        </p:nvSpPr>
        <p:spPr/>
        <p:txBody>
          <a:bodyPr>
            <a:normAutofit fontScale="92500" lnSpcReduction="20000"/>
          </a:bodyPr>
          <a:lstStyle/>
          <a:p>
            <a:pPr lvl="1"/>
            <a:r>
              <a:rPr lang="nl-NL" i="1" dirty="0"/>
              <a:t>Zelfstandige mensen </a:t>
            </a:r>
            <a:r>
              <a:rPr lang="nl-NL" dirty="0"/>
              <a:t>(zelf nadenken over goed en kwaad, een eigen mening hebben, hun eigen gang gaan)</a:t>
            </a:r>
            <a:endParaRPr lang="nl-NL" sz="4000" dirty="0"/>
          </a:p>
          <a:p>
            <a:pPr lvl="1"/>
            <a:r>
              <a:rPr lang="nl-NL" i="1" dirty="0"/>
              <a:t>Mensen die liefhebben </a:t>
            </a:r>
            <a:r>
              <a:rPr lang="nl-NL" dirty="0"/>
              <a:t>(altijd rekening houden met anderen; ‘denk aan de buren’, ‘voor opa trek je een rok aan’, compromissen sluiten om de lieve vrede)</a:t>
            </a:r>
            <a:endParaRPr lang="nl-NL" sz="4000" dirty="0"/>
          </a:p>
          <a:p>
            <a:pPr lvl="1"/>
            <a:r>
              <a:rPr lang="nl-NL" i="1" dirty="0"/>
              <a:t>Gehoorzame mensen </a:t>
            </a:r>
            <a:r>
              <a:rPr lang="nl-NL" dirty="0"/>
              <a:t>(Gods geboden naleven, plichten doen, ook al is dat niet leuk en zijn vrienden een andere mening toegedaan)</a:t>
            </a:r>
            <a:endParaRPr lang="nl-NL" sz="4000" dirty="0"/>
          </a:p>
          <a:p>
            <a:pPr lvl="1"/>
            <a:r>
              <a:rPr lang="nl-NL" i="1" dirty="0"/>
              <a:t>Vrije mensen </a:t>
            </a:r>
            <a:r>
              <a:rPr lang="nl-NL" dirty="0"/>
              <a:t>(genieten, nieuwe dingen durven uitproberen, ook al waarschuwt de kerk of de oudere generatie)</a:t>
            </a:r>
            <a:endParaRPr lang="nl-NL" sz="4000" dirty="0"/>
          </a:p>
          <a:p>
            <a:endParaRPr lang="nl-NL"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WWJD</a:t>
            </a:r>
          </a:p>
        </p:txBody>
      </p:sp>
      <p:sp>
        <p:nvSpPr>
          <p:cNvPr id="3" name="Tijdelijke aanduiding voor inhoud 2"/>
          <p:cNvSpPr>
            <a:spLocks noGrp="1"/>
          </p:cNvSpPr>
          <p:nvPr>
            <p:ph idx="1"/>
          </p:nvPr>
        </p:nvSpPr>
        <p:spPr/>
        <p:txBody>
          <a:bodyPr/>
          <a:lstStyle/>
          <a:p>
            <a:pPr lvl="0"/>
            <a:r>
              <a:rPr lang="nl-NL" dirty="0"/>
              <a:t>Kunt u, als het gaat over ‘wat mag wel en wat mag niet’ met uw kinderen spreken over wat God van hen vraagt? Bij wie lukt dat het beste, bij de kleintjes of de grotere kinderen? </a:t>
            </a:r>
            <a:r>
              <a:rPr lang="en-US" dirty="0"/>
              <a:t>(What would Jesus do?) </a:t>
            </a:r>
            <a:r>
              <a:rPr lang="en-US" dirty="0" err="1"/>
              <a:t>Als</a:t>
            </a:r>
            <a:r>
              <a:rPr lang="en-US" dirty="0"/>
              <a:t> het </a:t>
            </a:r>
            <a:r>
              <a:rPr lang="en-US" dirty="0" err="1"/>
              <a:t>niet</a:t>
            </a:r>
            <a:r>
              <a:rPr lang="en-US" dirty="0"/>
              <a:t> </a:t>
            </a:r>
            <a:r>
              <a:rPr lang="en-US" dirty="0" err="1"/>
              <a:t>lukt</a:t>
            </a:r>
            <a:r>
              <a:rPr lang="nl-NL" dirty="0"/>
              <a:t>, wat verhindert dat gesprek?</a:t>
            </a:r>
          </a:p>
          <a:p>
            <a:endParaRPr lang="nl-NL"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4.images.coolspotters.com/photos/113052/wwjd-bracelet-profile.jpg"/>
          <p:cNvPicPr>
            <a:picLocks noChangeAspect="1" noChangeArrowheads="1"/>
          </p:cNvPicPr>
          <p:nvPr/>
        </p:nvPicPr>
        <p:blipFill>
          <a:blip r:embed="rId2" cstate="print"/>
          <a:srcRect/>
          <a:stretch>
            <a:fillRect/>
          </a:stretch>
        </p:blipFill>
        <p:spPr bwMode="auto">
          <a:xfrm>
            <a:off x="2195736" y="1340768"/>
            <a:ext cx="3960440" cy="3528392"/>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Bijbels uitgangspunt</a:t>
            </a:r>
          </a:p>
        </p:txBody>
      </p:sp>
      <p:sp>
        <p:nvSpPr>
          <p:cNvPr id="3" name="Tijdelijke aanduiding voor inhoud 2"/>
          <p:cNvSpPr>
            <a:spLocks noGrp="1"/>
          </p:cNvSpPr>
          <p:nvPr>
            <p:ph idx="1"/>
          </p:nvPr>
        </p:nvSpPr>
        <p:spPr/>
        <p:txBody>
          <a:bodyPr/>
          <a:lstStyle/>
          <a:p>
            <a:r>
              <a:rPr lang="nl-NL" dirty="0"/>
              <a:t>Welk Schriftgedeelte spreekt u als opvoeder aan?</a:t>
            </a:r>
          </a:p>
          <a:p>
            <a:r>
              <a:rPr lang="nl-NL" dirty="0" err="1"/>
              <a:t>Efeze</a:t>
            </a:r>
            <a:r>
              <a:rPr lang="nl-NL" dirty="0"/>
              <a:t> 6:4 … voedt hen op in de tucht / lering en de terechtwijzing / vermaning des Heren</a:t>
            </a:r>
          </a:p>
          <a:p>
            <a:r>
              <a:rPr lang="nl-NL" dirty="0"/>
              <a:t>durf begeleider te zijn, bij de kleintjes en bij de groteren, durf de weg te wijzen, geef de echte grenzen aan, maar wel in de Geest van Christus. </a:t>
            </a:r>
          </a:p>
          <a:p>
            <a:endParaRPr lang="nl-NL"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Invloed van de samenleving</a:t>
            </a:r>
          </a:p>
        </p:txBody>
      </p:sp>
      <p:sp>
        <p:nvSpPr>
          <p:cNvPr id="3" name="Tijdelijke aanduiding voor inhoud 2"/>
          <p:cNvSpPr>
            <a:spLocks noGrp="1"/>
          </p:cNvSpPr>
          <p:nvPr>
            <p:ph idx="1"/>
          </p:nvPr>
        </p:nvSpPr>
        <p:spPr/>
        <p:txBody>
          <a:bodyPr>
            <a:normAutofit fontScale="77500" lnSpcReduction="20000"/>
          </a:bodyPr>
          <a:lstStyle/>
          <a:p>
            <a:pPr lvl="0"/>
            <a:r>
              <a:rPr lang="nl-NL" dirty="0"/>
              <a:t>de welvaart (</a:t>
            </a:r>
            <a:r>
              <a:rPr lang="nl-NL" dirty="0">
                <a:sym typeface="Wingdings" pitchFamily="2" charset="2"/>
              </a:rPr>
              <a:t></a:t>
            </a:r>
            <a:r>
              <a:rPr lang="nl-NL" dirty="0"/>
              <a:t> mogelijkheden om verantwoorde én onverantwoorde dingen te doen; kicken; het bezitten van veel media, zoals de pc, </a:t>
            </a:r>
            <a:r>
              <a:rPr lang="nl-NL" dirty="0" err="1"/>
              <a:t>ipad</a:t>
            </a:r>
            <a:r>
              <a:rPr lang="nl-NL" dirty="0"/>
              <a:t>, het mobieltje; koopgedrag)</a:t>
            </a:r>
          </a:p>
          <a:p>
            <a:pPr lvl="0"/>
            <a:r>
              <a:rPr lang="nl-NL" dirty="0"/>
              <a:t>het onderwijs (</a:t>
            </a:r>
            <a:r>
              <a:rPr lang="nl-NL" dirty="0">
                <a:sym typeface="Wingdings" pitchFamily="2" charset="2"/>
              </a:rPr>
              <a:t></a:t>
            </a:r>
            <a:r>
              <a:rPr lang="nl-NL" dirty="0"/>
              <a:t> leidt tot emancipatie, tot ‘ik weet het beter’)</a:t>
            </a:r>
          </a:p>
          <a:p>
            <a:pPr lvl="0"/>
            <a:r>
              <a:rPr lang="nl-NL" dirty="0"/>
              <a:t>de thuissituatie (</a:t>
            </a:r>
            <a:r>
              <a:rPr lang="nl-NL" dirty="0">
                <a:sym typeface="Wingdings" pitchFamily="2" charset="2"/>
              </a:rPr>
              <a:t></a:t>
            </a:r>
            <a:r>
              <a:rPr lang="nl-NL" dirty="0"/>
              <a:t> een hotel, gezinsleden weten dikwijls van elkaar niet meer goed waarmee ze bezig zijn, ouders bemoeien zich weinig met de kinderen) </a:t>
            </a:r>
          </a:p>
          <a:p>
            <a:pPr lvl="0"/>
            <a:r>
              <a:rPr lang="nl-NL" dirty="0"/>
              <a:t>de gezagscrisis (</a:t>
            </a:r>
            <a:r>
              <a:rPr lang="nl-NL" dirty="0">
                <a:sym typeface="Wingdings" pitchFamily="2" charset="2"/>
              </a:rPr>
              <a:t></a:t>
            </a:r>
            <a:r>
              <a:rPr lang="nl-NL" dirty="0"/>
              <a:t>democratisering plus onzekerheid; het gezag van ouders, kerk en politiek heeft plaatsgemaakt voor het verwarrende gezag van de media)</a:t>
            </a:r>
          </a:p>
          <a:p>
            <a:endParaRPr lang="nl-NL"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nachtwachtbeveiliging.nl/attachments/Image/hotel.jpg"/>
          <p:cNvPicPr>
            <a:picLocks noChangeAspect="1" noChangeArrowheads="1"/>
          </p:cNvPicPr>
          <p:nvPr/>
        </p:nvPicPr>
        <p:blipFill>
          <a:blip r:embed="rId2" cstate="print"/>
          <a:srcRect/>
          <a:stretch>
            <a:fillRect/>
          </a:stretch>
        </p:blipFill>
        <p:spPr bwMode="auto">
          <a:xfrm>
            <a:off x="395536" y="3356992"/>
            <a:ext cx="3905250" cy="2933700"/>
          </a:xfrm>
          <a:prstGeom prst="rect">
            <a:avLst/>
          </a:prstGeom>
          <a:noFill/>
        </p:spPr>
      </p:pic>
      <p:pic>
        <p:nvPicPr>
          <p:cNvPr id="37892" name="Picture 4" descr="http://www.refdag.nl/polopoly_fs/moderne_media_1_35557!image/4100189218.jpg_gen/derivatives/landscape_804/4100189218.jpg"/>
          <p:cNvPicPr>
            <a:picLocks noChangeAspect="1" noChangeArrowheads="1"/>
          </p:cNvPicPr>
          <p:nvPr/>
        </p:nvPicPr>
        <p:blipFill>
          <a:blip r:embed="rId3" cstate="print"/>
          <a:srcRect/>
          <a:stretch>
            <a:fillRect/>
          </a:stretch>
        </p:blipFill>
        <p:spPr bwMode="auto">
          <a:xfrm>
            <a:off x="4716016" y="3097510"/>
            <a:ext cx="3996952" cy="3211810"/>
          </a:xfrm>
          <a:prstGeom prst="rect">
            <a:avLst/>
          </a:prstGeom>
          <a:noFill/>
        </p:spPr>
      </p:pic>
      <p:pic>
        <p:nvPicPr>
          <p:cNvPr id="37894" name="Picture 6" descr="http://www.ziezozuid.nl/images/ing-pinpas.jpg"/>
          <p:cNvPicPr>
            <a:picLocks noChangeAspect="1" noChangeArrowheads="1"/>
          </p:cNvPicPr>
          <p:nvPr/>
        </p:nvPicPr>
        <p:blipFill>
          <a:blip r:embed="rId4" cstate="print"/>
          <a:srcRect/>
          <a:stretch>
            <a:fillRect/>
          </a:stretch>
        </p:blipFill>
        <p:spPr bwMode="auto">
          <a:xfrm>
            <a:off x="683568" y="548680"/>
            <a:ext cx="3505200" cy="1866900"/>
          </a:xfrm>
          <a:prstGeom prst="rect">
            <a:avLst/>
          </a:prstGeom>
          <a:noFill/>
        </p:spPr>
      </p:pic>
      <p:pic>
        <p:nvPicPr>
          <p:cNvPr id="37896" name="Picture 8" descr="http://upload.wikimedia.org/wikipedia/commons/thumb/5/56/Het_Streek_school_panorama.jpg/264px-Het_Streek_school_panorama.jpg"/>
          <p:cNvPicPr>
            <a:picLocks noChangeAspect="1" noChangeArrowheads="1"/>
          </p:cNvPicPr>
          <p:nvPr/>
        </p:nvPicPr>
        <p:blipFill>
          <a:blip r:embed="rId5" cstate="print"/>
          <a:srcRect/>
          <a:stretch>
            <a:fillRect/>
          </a:stretch>
        </p:blipFill>
        <p:spPr bwMode="auto">
          <a:xfrm>
            <a:off x="4932040" y="836712"/>
            <a:ext cx="3312368" cy="1152128"/>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Het normbesef van jongeren 1</a:t>
            </a:r>
          </a:p>
        </p:txBody>
      </p:sp>
      <p:sp>
        <p:nvSpPr>
          <p:cNvPr id="3" name="Tijdelijke aanduiding voor inhoud 2"/>
          <p:cNvSpPr>
            <a:spLocks noGrp="1"/>
          </p:cNvSpPr>
          <p:nvPr>
            <p:ph idx="1"/>
          </p:nvPr>
        </p:nvSpPr>
        <p:spPr/>
        <p:txBody>
          <a:bodyPr>
            <a:normAutofit fontScale="92500" lnSpcReduction="20000"/>
          </a:bodyPr>
          <a:lstStyle/>
          <a:p>
            <a:pPr lvl="0"/>
            <a:r>
              <a:rPr lang="nl-NL" dirty="0"/>
              <a:t>Grenzen zijn er om op te zoeken en erover heen te gaan.</a:t>
            </a:r>
          </a:p>
          <a:p>
            <a:pPr lvl="0"/>
            <a:r>
              <a:rPr lang="nl-NL" dirty="0"/>
              <a:t>Individualisme: 'Als ik dat nou goed vind!’ 'Wat heeft God, de kerk ermee te maken als ik...’ ‘Ik zoek mijn eigen vrienden uit.’ ‘Het is toch mijn geld?’</a:t>
            </a:r>
          </a:p>
          <a:p>
            <a:pPr lvl="0"/>
            <a:r>
              <a:rPr lang="nl-NL" dirty="0"/>
              <a:t>Anderen zijn de norm: ‘Zij doen het toch ook...'</a:t>
            </a:r>
          </a:p>
          <a:p>
            <a:pPr lvl="0"/>
            <a:r>
              <a:rPr lang="nl-NL" dirty="0"/>
              <a:t>Het schadeprincipe accepteren ze meestal wel. Dus redeneren ze ook: 'Daar heeft u toch geen last van als ik...', 'Daar doe ik toch niemand kwaad mee als ik...'</a:t>
            </a:r>
          </a:p>
          <a:p>
            <a:pPr lvl="0"/>
            <a:endParaRPr lang="nl-NL" dirty="0"/>
          </a:p>
          <a:p>
            <a:pPr>
              <a:buNone/>
            </a:pPr>
            <a:endParaRPr lang="nl-NL"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Normbesef bij jongeren 2</a:t>
            </a:r>
          </a:p>
        </p:txBody>
      </p:sp>
      <p:sp>
        <p:nvSpPr>
          <p:cNvPr id="3" name="Tijdelijke aanduiding voor inhoud 2"/>
          <p:cNvSpPr>
            <a:spLocks noGrp="1"/>
          </p:cNvSpPr>
          <p:nvPr>
            <p:ph idx="1"/>
          </p:nvPr>
        </p:nvSpPr>
        <p:spPr/>
        <p:txBody>
          <a:bodyPr>
            <a:normAutofit fontScale="92500"/>
          </a:bodyPr>
          <a:lstStyle/>
          <a:p>
            <a:pPr lvl="0"/>
            <a:r>
              <a:rPr lang="nl-NL" dirty="0"/>
              <a:t>Verantwoordelijkheid dragen voor de fouten van een ander is er niet bij: 'Dat heb ik niet gedaan...'</a:t>
            </a:r>
          </a:p>
          <a:p>
            <a:pPr lvl="0"/>
            <a:r>
              <a:rPr lang="nl-NL" dirty="0"/>
              <a:t>De moraal van de bijbel is hoogstens één visie die ze naast zich neerleggen als het niet uitkomt.</a:t>
            </a:r>
          </a:p>
          <a:p>
            <a:pPr lvl="0"/>
            <a:r>
              <a:rPr lang="nl-NL" dirty="0"/>
              <a:t>Moraal in combinatie met macht (straf!) wekt verzet op.</a:t>
            </a:r>
          </a:p>
          <a:p>
            <a:pPr lvl="0"/>
            <a:r>
              <a:rPr lang="nl-NL" dirty="0"/>
              <a:t>Aanpassing aan nieuwe normen en waarden in de veranderende maatschappij. (Dikwijls gepromoot via de media.)</a:t>
            </a:r>
          </a:p>
          <a:p>
            <a:endParaRPr lang="nl-NL" dirty="0"/>
          </a:p>
          <a:p>
            <a:pPr>
              <a:buNone/>
            </a:pPr>
            <a:endParaRPr lang="nl-NL"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Normbesef bij jongeren 3</a:t>
            </a:r>
          </a:p>
        </p:txBody>
      </p:sp>
      <p:sp>
        <p:nvSpPr>
          <p:cNvPr id="3" name="Tijdelijke aanduiding voor inhoud 2"/>
          <p:cNvSpPr>
            <a:spLocks noGrp="1"/>
          </p:cNvSpPr>
          <p:nvPr>
            <p:ph idx="1"/>
          </p:nvPr>
        </p:nvSpPr>
        <p:spPr/>
        <p:txBody>
          <a:bodyPr>
            <a:normAutofit fontScale="92500" lnSpcReduction="10000"/>
          </a:bodyPr>
          <a:lstStyle/>
          <a:p>
            <a:pPr lvl="0"/>
            <a:r>
              <a:rPr lang="nl-NL" dirty="0"/>
              <a:t>Moeite met gehoorzamen, plichten, afhankelijk zijn, zelfverloochening, naastenliefde.</a:t>
            </a:r>
          </a:p>
          <a:p>
            <a:pPr lvl="0"/>
            <a:r>
              <a:rPr lang="nl-NL" dirty="0"/>
              <a:t>De keuze voor zichzelf is de keuze voor genot (kopen, muziek, seksualiteit, mobieltjes, </a:t>
            </a:r>
            <a:r>
              <a:rPr lang="nl-NL" dirty="0" err="1"/>
              <a:t>gamen</a:t>
            </a:r>
            <a:r>
              <a:rPr lang="nl-NL" dirty="0"/>
              <a:t>). En dat op steeds jongere leeftijd. </a:t>
            </a:r>
          </a:p>
          <a:p>
            <a:pPr lvl="0"/>
            <a:r>
              <a:rPr lang="nl-NL" dirty="0"/>
              <a:t>Weinig schuldgevoel na begane misstappen (Verloren zonen komen nu soms met bravoure naar huis…)</a:t>
            </a:r>
          </a:p>
          <a:p>
            <a:pPr lvl="0"/>
            <a:r>
              <a:rPr lang="nl-NL" dirty="0"/>
              <a:t>Tegelijk: morele onzekerheid door gebrek aan authentieke identificatiefiguren</a:t>
            </a:r>
          </a:p>
          <a:p>
            <a:pPr>
              <a:buNone/>
            </a:pPr>
            <a:endParaRPr lang="nl-NL"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morele fasen</a:t>
            </a:r>
          </a:p>
        </p:txBody>
      </p:sp>
      <p:sp>
        <p:nvSpPr>
          <p:cNvPr id="3" name="Tijdelijke aanduiding voor inhoud 2"/>
          <p:cNvSpPr>
            <a:spLocks noGrp="1"/>
          </p:cNvSpPr>
          <p:nvPr>
            <p:ph idx="1"/>
          </p:nvPr>
        </p:nvSpPr>
        <p:spPr/>
        <p:txBody>
          <a:bodyPr>
            <a:noAutofit/>
          </a:bodyPr>
          <a:lstStyle/>
          <a:p>
            <a:pPr lvl="0">
              <a:buNone/>
            </a:pPr>
            <a:r>
              <a:rPr lang="nl-NL" sz="2400" dirty="0"/>
              <a:t>1: goed is wat direct resultaat oplevert. Fout is wat pijn doet.</a:t>
            </a:r>
          </a:p>
          <a:p>
            <a:pPr lvl="0">
              <a:buNone/>
            </a:pPr>
            <a:r>
              <a:rPr lang="nl-NL" sz="2400" dirty="0"/>
              <a:t>2: goed is wat de eigen behoeften bevredigt en direct </a:t>
            </a:r>
            <a:r>
              <a:rPr lang="nl-NL" sz="2400" dirty="0" err="1"/>
              <a:t>òf</a:t>
            </a:r>
            <a:r>
              <a:rPr lang="nl-NL" sz="2400" dirty="0"/>
              <a:t> indirect aan dat doel bijdraagt. Fout is alles wat dat verstoort. </a:t>
            </a:r>
          </a:p>
          <a:p>
            <a:pPr lvl="0">
              <a:buNone/>
            </a:pPr>
            <a:r>
              <a:rPr lang="nl-NL" sz="2400" dirty="0"/>
              <a:t>3: goed is wat overeenstemt met de mening van thuis, de groep, de kerk, van ‘men’. Fout is wat  daarmee niet overeenstemt.</a:t>
            </a:r>
          </a:p>
          <a:p>
            <a:pPr lvl="0">
              <a:buNone/>
            </a:pPr>
            <a:r>
              <a:rPr lang="nl-NL" sz="2400" dirty="0"/>
              <a:t>4: goed is wat ik zelf vind door middel van een vrije toepassing van algemene regels. </a:t>
            </a:r>
            <a:r>
              <a:rPr lang="fr-FR" sz="2400" dirty="0"/>
              <a:t>Fout </a:t>
            </a:r>
            <a:r>
              <a:rPr lang="fr-FR" sz="2400" dirty="0" err="1"/>
              <a:t>is</a:t>
            </a:r>
            <a:r>
              <a:rPr lang="fr-FR" sz="2400" dirty="0"/>
              <a:t> automatisme / conservatisme.</a:t>
            </a:r>
            <a:endParaRPr lang="nl-NL" sz="2400" dirty="0"/>
          </a:p>
          <a:p>
            <a:pPr>
              <a:buNone/>
            </a:pPr>
            <a:r>
              <a:rPr lang="nl-NL" sz="2400" dirty="0"/>
              <a:t>5: goed is wat overeenstemt met hoge ethische maatstaven die universeel geldig zijn. Fout is het opgeven van de morele idealen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2.bp.blogspot.com/_2o0lYsB2Wb4/TEiAER0iCoI/AAAAAAAAAH8/zWnqmJu0gQU/s1600/Nelson%252BMandela.jpg"/>
          <p:cNvPicPr>
            <a:picLocks noChangeAspect="1" noChangeArrowheads="1"/>
          </p:cNvPicPr>
          <p:nvPr/>
        </p:nvPicPr>
        <p:blipFill>
          <a:blip r:embed="rId2" cstate="print"/>
          <a:srcRect/>
          <a:stretch>
            <a:fillRect/>
          </a:stretch>
        </p:blipFill>
        <p:spPr bwMode="auto">
          <a:xfrm>
            <a:off x="5572125" y="620688"/>
            <a:ext cx="3571875" cy="4438650"/>
          </a:xfrm>
          <a:prstGeom prst="rect">
            <a:avLst/>
          </a:prstGeom>
          <a:noFill/>
        </p:spPr>
      </p:pic>
      <p:pic>
        <p:nvPicPr>
          <p:cNvPr id="38916" name="Picture 4" descr="http://www.afocr.org/images/havel.jpg"/>
          <p:cNvPicPr>
            <a:picLocks noChangeAspect="1" noChangeArrowheads="1"/>
          </p:cNvPicPr>
          <p:nvPr/>
        </p:nvPicPr>
        <p:blipFill>
          <a:blip r:embed="rId3" cstate="print"/>
          <a:srcRect/>
          <a:stretch>
            <a:fillRect/>
          </a:stretch>
        </p:blipFill>
        <p:spPr bwMode="auto">
          <a:xfrm>
            <a:off x="2195736" y="2492896"/>
            <a:ext cx="3048000" cy="4124325"/>
          </a:xfrm>
          <a:prstGeom prst="rect">
            <a:avLst/>
          </a:prstGeom>
          <a:noFill/>
        </p:spPr>
      </p:pic>
      <p:pic>
        <p:nvPicPr>
          <p:cNvPr id="38922" name="Picture 10" descr="http://www.bkbacademie.nl/wp-content/uploads/2010/11/martin-luther-king2.jpg"/>
          <p:cNvPicPr>
            <a:picLocks noChangeAspect="1" noChangeArrowheads="1"/>
          </p:cNvPicPr>
          <p:nvPr/>
        </p:nvPicPr>
        <p:blipFill>
          <a:blip r:embed="rId4" cstate="print"/>
          <a:srcRect/>
          <a:stretch>
            <a:fillRect/>
          </a:stretch>
        </p:blipFill>
        <p:spPr bwMode="auto">
          <a:xfrm>
            <a:off x="251520" y="188640"/>
            <a:ext cx="3305175" cy="2857500"/>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Strijd </a:t>
            </a:r>
          </a:p>
        </p:txBody>
      </p:sp>
      <p:sp>
        <p:nvSpPr>
          <p:cNvPr id="3" name="Tijdelijke aanduiding voor inhoud 2"/>
          <p:cNvSpPr>
            <a:spLocks noGrp="1"/>
          </p:cNvSpPr>
          <p:nvPr>
            <p:ph idx="1"/>
          </p:nvPr>
        </p:nvSpPr>
        <p:spPr/>
        <p:txBody>
          <a:bodyPr/>
          <a:lstStyle/>
          <a:p>
            <a:r>
              <a:rPr lang="nl-NL" dirty="0"/>
              <a:t>Elk kind strijdt om zijn zin te krijgen. Dat is gezond. Het zoekt de grens van wat mag en niet mag. Elke ouder die OM DE LIEVE VREDE toegeeft, zal meer en fellere strijd tegemoet kunnen zien. Toegeven leidt tot nieuwe teleurstellingen. Toegefelijke ouders zijn ook beangstigend voor een kind / puber. Er is geen houvast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Kinderwapens</a:t>
            </a:r>
          </a:p>
        </p:txBody>
      </p:sp>
      <p:sp>
        <p:nvSpPr>
          <p:cNvPr id="3" name="Tijdelijke aanduiding voor inhoud 2"/>
          <p:cNvSpPr>
            <a:spLocks noGrp="1"/>
          </p:cNvSpPr>
          <p:nvPr>
            <p:ph idx="1"/>
          </p:nvPr>
        </p:nvSpPr>
        <p:spPr/>
        <p:txBody>
          <a:bodyPr>
            <a:normAutofit fontScale="70000" lnSpcReduction="20000"/>
          </a:bodyPr>
          <a:lstStyle/>
          <a:p>
            <a:pPr>
              <a:buNone/>
            </a:pPr>
            <a:r>
              <a:rPr lang="nl-NL" dirty="0"/>
              <a:t>1. Drammen, zeuren, doorzagen </a:t>
            </a:r>
            <a:r>
              <a:rPr lang="nl-NL" dirty="0">
                <a:sym typeface="Wingdings"/>
              </a:rPr>
              <a:t></a:t>
            </a:r>
            <a:r>
              <a:rPr lang="nl-NL" dirty="0"/>
              <a:t> nooit op ingaan</a:t>
            </a:r>
          </a:p>
          <a:p>
            <a:pPr>
              <a:buNone/>
            </a:pPr>
            <a:r>
              <a:rPr lang="nl-NL" dirty="0"/>
              <a:t>2. Schreeuwen, schelden, woedend worden </a:t>
            </a:r>
            <a:r>
              <a:rPr lang="nl-NL" dirty="0">
                <a:sym typeface="Wingdings"/>
              </a:rPr>
              <a:t></a:t>
            </a:r>
            <a:r>
              <a:rPr lang="nl-NL" dirty="0"/>
              <a:t> niet terug schreeuwen, niet negeren, emotie begrijpen en gedrag afkeuren</a:t>
            </a:r>
          </a:p>
          <a:p>
            <a:pPr>
              <a:buNone/>
            </a:pPr>
            <a:r>
              <a:rPr lang="nl-NL" dirty="0"/>
              <a:t>3. Stommetje spelen </a:t>
            </a:r>
            <a:r>
              <a:rPr lang="nl-NL" dirty="0">
                <a:sym typeface="Wingdings"/>
              </a:rPr>
              <a:t></a:t>
            </a:r>
            <a:r>
              <a:rPr lang="nl-NL" dirty="0"/>
              <a:t> niet teveel aandringen op contact, probeer het speels (een briefje, een mailtje)</a:t>
            </a:r>
          </a:p>
          <a:p>
            <a:pPr>
              <a:buNone/>
            </a:pPr>
            <a:r>
              <a:rPr lang="nl-NL" dirty="0"/>
              <a:t>4. Op je gevoel spelen (ik haat je), verleiden (pa, jij begrijpt me beter dan ma) </a:t>
            </a:r>
            <a:r>
              <a:rPr lang="nl-NL" dirty="0">
                <a:sym typeface="Wingdings"/>
              </a:rPr>
              <a:t></a:t>
            </a:r>
            <a:r>
              <a:rPr lang="nl-NL" dirty="0"/>
              <a:t> laat je niet van de wijs brengen</a:t>
            </a:r>
          </a:p>
          <a:p>
            <a:pPr>
              <a:buNone/>
            </a:pPr>
            <a:r>
              <a:rPr lang="nl-NL" dirty="0"/>
              <a:t>5. Misleiden (iedereen mag het) </a:t>
            </a:r>
            <a:r>
              <a:rPr lang="nl-NL" dirty="0">
                <a:sym typeface="Wingdings"/>
              </a:rPr>
              <a:t></a:t>
            </a:r>
            <a:r>
              <a:rPr lang="nl-NL" dirty="0"/>
              <a:t> check het</a:t>
            </a:r>
          </a:p>
          <a:p>
            <a:pPr>
              <a:buNone/>
            </a:pPr>
            <a:r>
              <a:rPr lang="nl-NL" dirty="0"/>
              <a:t>6. Geweld gebruiken </a:t>
            </a:r>
            <a:r>
              <a:rPr lang="nl-NL" dirty="0">
                <a:sym typeface="Wingdings"/>
              </a:rPr>
              <a:t></a:t>
            </a:r>
            <a:r>
              <a:rPr lang="nl-NL" dirty="0"/>
              <a:t> in de kiem smoren, niet zwijgen, nog meer dan anders als ouders één lijn trekken</a:t>
            </a:r>
          </a:p>
          <a:p>
            <a:pPr>
              <a:buNone/>
            </a:pPr>
            <a:r>
              <a:rPr lang="nl-NL" dirty="0"/>
              <a:t>7. Dreigen (met geweld, met weglopen, met zelfdoding) </a:t>
            </a:r>
            <a:r>
              <a:rPr lang="nl-NL" dirty="0">
                <a:sym typeface="Wingdings"/>
              </a:rPr>
              <a:t></a:t>
            </a:r>
            <a:r>
              <a:rPr lang="nl-NL" dirty="0"/>
              <a:t> Niet toegeven gaat misschien fout, wel toegeven gaat altijd fout. Als ouders hier niet meer uitkomen, kunnen ze beter hulp zoeken.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Communicatie</a:t>
            </a:r>
          </a:p>
        </p:txBody>
      </p:sp>
      <p:sp>
        <p:nvSpPr>
          <p:cNvPr id="3" name="Tijdelijke aanduiding voor inhoud 2"/>
          <p:cNvSpPr>
            <a:spLocks noGrp="1"/>
          </p:cNvSpPr>
          <p:nvPr>
            <p:ph idx="1"/>
          </p:nvPr>
        </p:nvSpPr>
        <p:spPr/>
        <p:txBody>
          <a:bodyPr>
            <a:normAutofit fontScale="92500" lnSpcReduction="20000"/>
          </a:bodyPr>
          <a:lstStyle/>
          <a:p>
            <a:r>
              <a:rPr lang="nl-NL" dirty="0"/>
              <a:t>Ouders gaan in gesprek met hun kind over diens verlangens of protesten. </a:t>
            </a:r>
          </a:p>
          <a:p>
            <a:r>
              <a:rPr lang="nl-NL" dirty="0"/>
              <a:t>Ze proberen hun kind te begrijpen en ruimte te geven die past bij de leeftijd en bij een verantwoorde levensstijl. </a:t>
            </a:r>
          </a:p>
          <a:p>
            <a:r>
              <a:rPr lang="nl-NL" dirty="0"/>
              <a:t>Daaruit rolt een afspraak, een opdracht, een belofte.</a:t>
            </a:r>
          </a:p>
          <a:p>
            <a:r>
              <a:rPr lang="nl-NL" dirty="0"/>
              <a:t>Vervolggesprek: houdt de zoon of dochter zich aan de afspraak? Werkt een gekozen oplossing? En: houden de ouders zich aan wat ze gezegd of beloofd hebben? </a:t>
            </a:r>
          </a:p>
          <a:p>
            <a:pPr>
              <a:buNone/>
            </a:pPr>
            <a:endParaRPr lang="nl-NL"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Straffen </a:t>
            </a:r>
          </a:p>
        </p:txBody>
      </p:sp>
      <p:sp>
        <p:nvSpPr>
          <p:cNvPr id="3" name="Tijdelijke aanduiding voor inhoud 2"/>
          <p:cNvSpPr>
            <a:spLocks noGrp="1"/>
          </p:cNvSpPr>
          <p:nvPr>
            <p:ph idx="1"/>
          </p:nvPr>
        </p:nvSpPr>
        <p:spPr/>
        <p:txBody>
          <a:bodyPr>
            <a:normAutofit fontScale="92500" lnSpcReduction="20000"/>
          </a:bodyPr>
          <a:lstStyle/>
          <a:p>
            <a:r>
              <a:rPr lang="nl-NL" i="1" dirty="0"/>
              <a:t>Wat kunnen ouders doen als het normale gesprek niet voldoende helpt? </a:t>
            </a:r>
            <a:endParaRPr lang="nl-NL" dirty="0"/>
          </a:p>
          <a:p>
            <a:r>
              <a:rPr lang="nl-NL" dirty="0"/>
              <a:t>Zet op een rij wat winst en verlies zijn bij een bepaalde actie (er het zwijgen toe doen of de koe bij de horens pakken; het gedrag toelaten of het niet toelaten; straffen of niet straffen). </a:t>
            </a:r>
          </a:p>
          <a:p>
            <a:r>
              <a:rPr lang="nl-NL" dirty="0"/>
              <a:t>Soms helpt belonen van goed gedrag ook.</a:t>
            </a:r>
          </a:p>
          <a:p>
            <a:r>
              <a:rPr lang="nl-NL" dirty="0"/>
              <a:t>Het intrekken van privileges vinden kinderen zwaar.</a:t>
            </a:r>
          </a:p>
          <a:p>
            <a:r>
              <a:rPr lang="nl-NL" dirty="0"/>
              <a:t>Sla kinderen nooit.</a:t>
            </a:r>
          </a:p>
          <a:p>
            <a:pPr marL="0" indent="0">
              <a:buNone/>
            </a:pPr>
            <a:endParaRPr lang="nl-NL"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www.grotergroeien.nl/upload_mm/1/3/c/5160_fullimage_Opvoeden-Straffen-bewerkt.jpg"/>
          <p:cNvPicPr>
            <a:picLocks noChangeAspect="1" noChangeArrowheads="1"/>
          </p:cNvPicPr>
          <p:nvPr/>
        </p:nvPicPr>
        <p:blipFill>
          <a:blip r:embed="rId2" cstate="print"/>
          <a:srcRect/>
          <a:stretch>
            <a:fillRect/>
          </a:stretch>
        </p:blipFill>
        <p:spPr bwMode="auto">
          <a:xfrm>
            <a:off x="3059832" y="2420888"/>
            <a:ext cx="1943100" cy="1476375"/>
          </a:xfrm>
          <a:prstGeom prst="rect">
            <a:avLst/>
          </a:prstGeom>
          <a:noFill/>
        </p:spPr>
      </p:pic>
      <p:pic>
        <p:nvPicPr>
          <p:cNvPr id="39940" name="Picture 4" descr="http://roimg.nl/bestanden/afbeeldingen/onderwerpen-dossiers-208x208/rechtspraak/straffen-en-maatregelen.jpg"/>
          <p:cNvPicPr>
            <a:picLocks noChangeAspect="1" noChangeArrowheads="1"/>
          </p:cNvPicPr>
          <p:nvPr/>
        </p:nvPicPr>
        <p:blipFill>
          <a:blip r:embed="rId3" cstate="print"/>
          <a:srcRect/>
          <a:stretch>
            <a:fillRect/>
          </a:stretch>
        </p:blipFill>
        <p:spPr bwMode="auto">
          <a:xfrm>
            <a:off x="6300192" y="4149080"/>
            <a:ext cx="1981200" cy="1981200"/>
          </a:xfrm>
          <a:prstGeom prst="rect">
            <a:avLst/>
          </a:prstGeom>
          <a:noFill/>
        </p:spPr>
      </p:pic>
      <p:pic>
        <p:nvPicPr>
          <p:cNvPr id="39942" name="Picture 6" descr="http://piraten.hobbysite.info/images/karwats,%20zweep.gif"/>
          <p:cNvPicPr>
            <a:picLocks noChangeAspect="1" noChangeArrowheads="1"/>
          </p:cNvPicPr>
          <p:nvPr/>
        </p:nvPicPr>
        <p:blipFill>
          <a:blip r:embed="rId4" cstate="print"/>
          <a:srcRect/>
          <a:stretch>
            <a:fillRect/>
          </a:stretch>
        </p:blipFill>
        <p:spPr bwMode="auto">
          <a:xfrm>
            <a:off x="6660232" y="836712"/>
            <a:ext cx="1905000" cy="2381250"/>
          </a:xfrm>
          <a:prstGeom prst="rect">
            <a:avLst/>
          </a:prstGeom>
          <a:noFill/>
        </p:spPr>
      </p:pic>
      <p:pic>
        <p:nvPicPr>
          <p:cNvPr id="39944" name="Picture 8" descr="http://www.elsevier.nl/upload/e219a53d-2afd-48d0-8dcc-e17add833b53_0_rechterstraffen712.jpg"/>
          <p:cNvPicPr>
            <a:picLocks noChangeAspect="1" noChangeArrowheads="1"/>
          </p:cNvPicPr>
          <p:nvPr/>
        </p:nvPicPr>
        <p:blipFill>
          <a:blip r:embed="rId5" cstate="print"/>
          <a:srcRect/>
          <a:stretch>
            <a:fillRect/>
          </a:stretch>
        </p:blipFill>
        <p:spPr bwMode="auto">
          <a:xfrm>
            <a:off x="1043608" y="4221088"/>
            <a:ext cx="1905000" cy="1428750"/>
          </a:xfrm>
          <a:prstGeom prst="rect">
            <a:avLst/>
          </a:prstGeom>
          <a:noFill/>
        </p:spPr>
      </p:pic>
      <p:pic>
        <p:nvPicPr>
          <p:cNvPr id="39946" name="Picture 10" descr="http://1.bp.blogspot.com/_ua_ojKqY7CM/SU5SFqQm6NI/AAAAAAAAAOk/n7F25Qlvto0/s320/straf.jpg"/>
          <p:cNvPicPr>
            <a:picLocks noChangeAspect="1" noChangeArrowheads="1"/>
          </p:cNvPicPr>
          <p:nvPr/>
        </p:nvPicPr>
        <p:blipFill>
          <a:blip r:embed="rId6" cstate="print"/>
          <a:srcRect/>
          <a:stretch>
            <a:fillRect/>
          </a:stretch>
        </p:blipFill>
        <p:spPr bwMode="auto">
          <a:xfrm>
            <a:off x="755576" y="836712"/>
            <a:ext cx="1781175" cy="1990725"/>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Te strenge opvoeding</a:t>
            </a:r>
          </a:p>
        </p:txBody>
      </p:sp>
      <p:sp>
        <p:nvSpPr>
          <p:cNvPr id="3" name="Tijdelijke aanduiding voor inhoud 2"/>
          <p:cNvSpPr>
            <a:spLocks noGrp="1"/>
          </p:cNvSpPr>
          <p:nvPr>
            <p:ph idx="1"/>
          </p:nvPr>
        </p:nvSpPr>
        <p:spPr/>
        <p:txBody>
          <a:bodyPr>
            <a:normAutofit fontScale="85000" lnSpcReduction="20000"/>
          </a:bodyPr>
          <a:lstStyle/>
          <a:p>
            <a:pPr marL="0" indent="0">
              <a:buNone/>
            </a:pPr>
            <a:r>
              <a:rPr lang="nl-NL" dirty="0"/>
              <a:t>Te veel dwang / straf kan verschillende effecten hebben:</a:t>
            </a:r>
          </a:p>
          <a:p>
            <a:pPr>
              <a:buNone/>
            </a:pPr>
            <a:endParaRPr lang="nl-NL" dirty="0"/>
          </a:p>
          <a:p>
            <a:pPr lvl="0"/>
            <a:r>
              <a:rPr lang="nl-NL" dirty="0"/>
              <a:t>Het kind wordt uit angst voor de macht van de opvoeder een willoos en volgzaam kind zonder eigen visie;</a:t>
            </a:r>
          </a:p>
          <a:p>
            <a:pPr lvl="0"/>
            <a:r>
              <a:rPr lang="nl-NL" dirty="0"/>
              <a:t>Het kind neemt een vechtershouding aan; er ontstaat een machtsstrijd die geen van beide partijen wil opgeven;</a:t>
            </a:r>
          </a:p>
          <a:p>
            <a:pPr lvl="0"/>
            <a:r>
              <a:rPr lang="nl-NL" dirty="0"/>
              <a:t>Het kind gaat toneelspelen; bij de opvoeder is hij braaf en volgzaam, achter diens rug gaat hij zijn eigen gang;</a:t>
            </a:r>
          </a:p>
          <a:p>
            <a:pPr lvl="0"/>
            <a:r>
              <a:rPr lang="nl-NL" dirty="0"/>
              <a:t>Het kind onderwerpt zich tijdelijk en breekt geheel met de opvoeding als hij op eigen benen staat.</a:t>
            </a:r>
          </a:p>
          <a:p>
            <a:pPr>
              <a:buNone/>
            </a:pPr>
            <a:endParaRPr lang="nl-NL" dirty="0"/>
          </a:p>
          <a:p>
            <a:endParaRPr lang="nl-NL"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Gezag opbouwen doe je door</a:t>
            </a:r>
          </a:p>
        </p:txBody>
      </p:sp>
      <p:sp>
        <p:nvSpPr>
          <p:cNvPr id="3" name="Tijdelijke aanduiding voor inhoud 2"/>
          <p:cNvSpPr>
            <a:spLocks noGrp="1"/>
          </p:cNvSpPr>
          <p:nvPr>
            <p:ph idx="1"/>
          </p:nvPr>
        </p:nvSpPr>
        <p:spPr/>
        <p:txBody>
          <a:bodyPr>
            <a:normAutofit/>
          </a:bodyPr>
          <a:lstStyle/>
          <a:p>
            <a:pPr lvl="0"/>
            <a:r>
              <a:rPr lang="nl-NL" dirty="0"/>
              <a:t>normen en waarden voor te leven</a:t>
            </a:r>
          </a:p>
          <a:p>
            <a:pPr lvl="0"/>
            <a:r>
              <a:rPr lang="nl-NL" dirty="0"/>
              <a:t>spreken over normen en waarden (ze uitleggen, de relatie laten zien met het geloof). Zeg niet alleen maar ‘het is voor je bestwil’. Dat kan een dooddoener zijn.</a:t>
            </a:r>
          </a:p>
          <a:p>
            <a:pPr lvl="0"/>
            <a:r>
              <a:rPr lang="nl-NL" dirty="0"/>
              <a:t>In liefde kinderen ruimte geven én richting wijzen. Beide tegelijk!</a:t>
            </a:r>
          </a:p>
          <a:p>
            <a:pPr marL="0" lvl="0" indent="0">
              <a:buNone/>
            </a:pPr>
            <a:endParaRPr lang="nl-NL" dirty="0"/>
          </a:p>
          <a:p>
            <a:endParaRPr lang="nl-NL"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Stoorzenders, zoals…</a:t>
            </a:r>
          </a:p>
        </p:txBody>
      </p:sp>
      <p:sp>
        <p:nvSpPr>
          <p:cNvPr id="3" name="Tijdelijke aanduiding voor inhoud 2"/>
          <p:cNvSpPr>
            <a:spLocks noGrp="1"/>
          </p:cNvSpPr>
          <p:nvPr>
            <p:ph idx="1"/>
          </p:nvPr>
        </p:nvSpPr>
        <p:spPr/>
        <p:txBody>
          <a:bodyPr>
            <a:normAutofit fontScale="92500" lnSpcReduction="10000"/>
          </a:bodyPr>
          <a:lstStyle/>
          <a:p>
            <a:r>
              <a:rPr lang="nl-NL" dirty="0"/>
              <a:t>Een ADHD zoon doet zijn best en toch doet hij dikwijls impulsief  het verkeerde. </a:t>
            </a:r>
          </a:p>
          <a:p>
            <a:r>
              <a:rPr lang="nl-NL" dirty="0"/>
              <a:t>Een puberdochter met een laag zelfbeeld doet alles om maar gewaardeerd te worden door knullen en gaat daarin veel te ver op seksueel gebied. </a:t>
            </a:r>
          </a:p>
          <a:p>
            <a:r>
              <a:rPr lang="nl-NL" dirty="0"/>
              <a:t>Een adoptiekind dat problemen heeft met hechting, zal hij regelmatig de relatie met ouders en anderen schade toebrengen. </a:t>
            </a:r>
          </a:p>
          <a:p>
            <a:r>
              <a:rPr lang="nl-NL" dirty="0"/>
              <a:t>Zoek als ouders dan opvoedingsondersteuning!</a:t>
            </a:r>
          </a:p>
          <a:p>
            <a:endParaRPr lang="nl-NL"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Wie gaat het winnen?</a:t>
            </a:r>
          </a:p>
        </p:txBody>
      </p:sp>
      <p:sp>
        <p:nvSpPr>
          <p:cNvPr id="3" name="Tijdelijke aanduiding voor inhoud 2"/>
          <p:cNvSpPr>
            <a:spLocks noGrp="1"/>
          </p:cNvSpPr>
          <p:nvPr>
            <p:ph idx="1"/>
          </p:nvPr>
        </p:nvSpPr>
        <p:spPr/>
        <p:txBody>
          <a:bodyPr>
            <a:normAutofit fontScale="85000" lnSpcReduction="20000"/>
          </a:bodyPr>
          <a:lstStyle/>
          <a:p>
            <a:pPr>
              <a:buNone/>
            </a:pPr>
            <a:r>
              <a:rPr lang="nl-NL" dirty="0"/>
              <a:t> </a:t>
            </a:r>
          </a:p>
          <a:p>
            <a:r>
              <a:rPr lang="nl-NL" dirty="0"/>
              <a:t>Elk kind is de inspanning waard om hem of haar op het rechte pad te houden. U kunt echter niet meer dan uw best doen en bidden dat God dat zegent. </a:t>
            </a:r>
          </a:p>
          <a:p>
            <a:r>
              <a:rPr lang="nl-NL" dirty="0"/>
              <a:t>Bij strijd wint meestal het kind. Ouders willen hun kind immers niet kwijtraken. </a:t>
            </a:r>
          </a:p>
          <a:p>
            <a:r>
              <a:rPr lang="nl-NL" dirty="0"/>
              <a:t>Geef echter niet te snel toe! Een kind wil de relatie met de ouders meestal gewoon goed hebben en daarvoor mag het ook zijn best doen. </a:t>
            </a:r>
          </a:p>
          <a:p>
            <a:r>
              <a:rPr lang="nl-NL" dirty="0"/>
              <a:t>Uiteindelijk moeten ouders hun kind loslaten en een eigen weg laten gaan.  </a:t>
            </a:r>
            <a:r>
              <a:rPr lang="nl-NL"/>
              <a:t>Zelfs </a:t>
            </a:r>
            <a:r>
              <a:rPr lang="nl-NL" dirty="0"/>
              <a:t>de meest lastige pubers kunnen evenwichtige volwassenen worden. </a:t>
            </a:r>
          </a:p>
          <a:p>
            <a:pPr>
              <a:buNone/>
            </a:pPr>
            <a:endParaRPr lang="nl-NL" dirty="0"/>
          </a:p>
          <a:p>
            <a:endParaRPr lang="nl-NL" dirty="0"/>
          </a:p>
        </p:txBody>
      </p:sp>
    </p:spTree>
  </p:cSld>
  <p:clrMapOvr>
    <a:masterClrMapping/>
  </p:clrMapOvr>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210</TotalTime>
  <Words>1725</Words>
  <Application>Microsoft Office PowerPoint</Application>
  <PresentationFormat>Diavoorstelling (4:3)</PresentationFormat>
  <Paragraphs>106</Paragraphs>
  <Slides>27</Slides>
  <Notes>0</Notes>
  <HiddenSlides>0</HiddenSlides>
  <MMClips>0</MMClips>
  <ScaleCrop>false</ScaleCrop>
  <HeadingPairs>
    <vt:vector size="6" baseType="variant">
      <vt:variant>
        <vt:lpstr>Gebruikte lettertypen</vt:lpstr>
      </vt:variant>
      <vt:variant>
        <vt:i4>2</vt:i4>
      </vt:variant>
      <vt:variant>
        <vt:lpstr>Thema</vt:lpstr>
      </vt:variant>
      <vt:variant>
        <vt:i4>1</vt:i4>
      </vt:variant>
      <vt:variant>
        <vt:lpstr>Diatitels</vt:lpstr>
      </vt:variant>
      <vt:variant>
        <vt:i4>27</vt:i4>
      </vt:variant>
    </vt:vector>
  </HeadingPairs>
  <TitlesOfParts>
    <vt:vector size="30" baseType="lpstr">
      <vt:lpstr>Arial</vt:lpstr>
      <vt:lpstr>Calibri</vt:lpstr>
      <vt:lpstr>Office-thema</vt:lpstr>
      <vt:lpstr>Morele opvoeding</vt:lpstr>
      <vt:lpstr>Enige citaten </vt:lpstr>
      <vt:lpstr>PowerPoint-presentatie</vt:lpstr>
      <vt:lpstr>Vragen</vt:lpstr>
      <vt:lpstr>Wat werkt het beste…??</vt:lpstr>
      <vt:lpstr>Het goede voorbeeld</vt:lpstr>
      <vt:lpstr>PowerPoint-presentatie</vt:lpstr>
      <vt:lpstr>U wilt uw kinderen opvoeden tot  </vt:lpstr>
      <vt:lpstr>WWJD</vt:lpstr>
      <vt:lpstr>PowerPoint-presentatie</vt:lpstr>
      <vt:lpstr>Bijbels uitgangspunt</vt:lpstr>
      <vt:lpstr>Invloed van de samenleving</vt:lpstr>
      <vt:lpstr>PowerPoint-presentatie</vt:lpstr>
      <vt:lpstr>Het normbesef van jongeren 1</vt:lpstr>
      <vt:lpstr>Normbesef bij jongeren 2</vt:lpstr>
      <vt:lpstr>Normbesef bij jongeren 3</vt:lpstr>
      <vt:lpstr>De morele fasen</vt:lpstr>
      <vt:lpstr>PowerPoint-presentatie</vt:lpstr>
      <vt:lpstr>Strijd </vt:lpstr>
      <vt:lpstr>Kinderwapens</vt:lpstr>
      <vt:lpstr>Communicatie</vt:lpstr>
      <vt:lpstr>Straffen </vt:lpstr>
      <vt:lpstr>PowerPoint-presentatie</vt:lpstr>
      <vt:lpstr>Te strenge opvoeding</vt:lpstr>
      <vt:lpstr>Gezag opbouwen doe je door</vt:lpstr>
      <vt:lpstr>Stoorzenders, zoals…</vt:lpstr>
      <vt:lpstr>Wie gaat het winnen?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Morele opvoeding</dc:title>
  <dc:creator>N.C. van der Voet</dc:creator>
  <cp:lastModifiedBy>Voet van der, Nico</cp:lastModifiedBy>
  <cp:revision>28</cp:revision>
  <dcterms:created xsi:type="dcterms:W3CDTF">2011-05-10T07:13:40Z</dcterms:created>
  <dcterms:modified xsi:type="dcterms:W3CDTF">2023-04-24T12:12:05Z</dcterms:modified>
</cp:coreProperties>
</file>