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5" r:id="rId3"/>
    <p:sldId id="267" r:id="rId4"/>
    <p:sldId id="257" r:id="rId5"/>
    <p:sldId id="258" r:id="rId6"/>
    <p:sldId id="268" r:id="rId7"/>
    <p:sldId id="259" r:id="rId8"/>
    <p:sldId id="273" r:id="rId9"/>
    <p:sldId id="274" r:id="rId10"/>
    <p:sldId id="260" r:id="rId11"/>
    <p:sldId id="269" r:id="rId12"/>
    <p:sldId id="261" r:id="rId13"/>
    <p:sldId id="262" r:id="rId14"/>
    <p:sldId id="270" r:id="rId15"/>
    <p:sldId id="271" r:id="rId16"/>
    <p:sldId id="263" r:id="rId17"/>
    <p:sldId id="277" r:id="rId18"/>
    <p:sldId id="264" r:id="rId19"/>
    <p:sldId id="272" r:id="rId20"/>
    <p:sldId id="265" r:id="rId21"/>
    <p:sldId id="278" r:id="rId22"/>
    <p:sldId id="276" r:id="rId23"/>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3" d="100"/>
          <a:sy n="83" d="100"/>
        </p:scale>
        <p:origin x="686"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 van der Voet" userId="9e6fc3e6dead0faa" providerId="LiveId" clId="{E27046A6-D6E3-4207-A8C3-459D454698B0}"/>
    <pc:docChg chg="custSel addSld modSld">
      <pc:chgData name="Nico van der Voet" userId="9e6fc3e6dead0faa" providerId="LiveId" clId="{E27046A6-D6E3-4207-A8C3-459D454698B0}" dt="2022-09-10T10:23:39.415" v="1139" actId="20577"/>
      <pc:docMkLst>
        <pc:docMk/>
      </pc:docMkLst>
      <pc:sldChg chg="modSp new mod">
        <pc:chgData name="Nico van der Voet" userId="9e6fc3e6dead0faa" providerId="LiveId" clId="{E27046A6-D6E3-4207-A8C3-459D454698B0}" dt="2022-09-10T10:11:51.786" v="738" actId="20577"/>
        <pc:sldMkLst>
          <pc:docMk/>
          <pc:sldMk cId="955608195" sldId="277"/>
        </pc:sldMkLst>
        <pc:spChg chg="mod">
          <ac:chgData name="Nico van der Voet" userId="9e6fc3e6dead0faa" providerId="LiveId" clId="{E27046A6-D6E3-4207-A8C3-459D454698B0}" dt="2022-09-10T10:11:51.786" v="738" actId="20577"/>
          <ac:spMkLst>
            <pc:docMk/>
            <pc:sldMk cId="955608195" sldId="277"/>
            <ac:spMk id="2" creationId="{100D55FD-4362-2734-ADDB-4B7996146B68}"/>
          </ac:spMkLst>
        </pc:spChg>
        <pc:spChg chg="mod">
          <ac:chgData name="Nico van der Voet" userId="9e6fc3e6dead0faa" providerId="LiveId" clId="{E27046A6-D6E3-4207-A8C3-459D454698B0}" dt="2022-09-10T10:11:04.761" v="703" actId="6549"/>
          <ac:spMkLst>
            <pc:docMk/>
            <pc:sldMk cId="955608195" sldId="277"/>
            <ac:spMk id="3" creationId="{BD2C1E04-EB11-8FA0-F312-E199CE835E50}"/>
          </ac:spMkLst>
        </pc:spChg>
      </pc:sldChg>
      <pc:sldChg chg="modSp new mod">
        <pc:chgData name="Nico van der Voet" userId="9e6fc3e6dead0faa" providerId="LiveId" clId="{E27046A6-D6E3-4207-A8C3-459D454698B0}" dt="2022-09-10T10:23:39.415" v="1139" actId="20577"/>
        <pc:sldMkLst>
          <pc:docMk/>
          <pc:sldMk cId="4239328952" sldId="278"/>
        </pc:sldMkLst>
        <pc:spChg chg="mod">
          <ac:chgData name="Nico van der Voet" userId="9e6fc3e6dead0faa" providerId="LiveId" clId="{E27046A6-D6E3-4207-A8C3-459D454698B0}" dt="2022-09-10T10:17:26.896" v="761" actId="20577"/>
          <ac:spMkLst>
            <pc:docMk/>
            <pc:sldMk cId="4239328952" sldId="278"/>
            <ac:spMk id="2" creationId="{97DCD737-D40A-8DED-6599-F7350CDD7DF7}"/>
          </ac:spMkLst>
        </pc:spChg>
        <pc:spChg chg="mod">
          <ac:chgData name="Nico van der Voet" userId="9e6fc3e6dead0faa" providerId="LiveId" clId="{E27046A6-D6E3-4207-A8C3-459D454698B0}" dt="2022-09-10T10:23:39.415" v="1139" actId="20577"/>
          <ac:spMkLst>
            <pc:docMk/>
            <pc:sldMk cId="4239328952" sldId="278"/>
            <ac:spMk id="3" creationId="{E9285AC8-9FED-52F4-1A5A-7A4D0A5BC186}"/>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1524000" y="1122363"/>
            <a:ext cx="9144000" cy="2387600"/>
          </a:xfrm>
        </p:spPr>
        <p:txBody>
          <a:bodyPr anchor="b"/>
          <a:lstStyle>
            <a:lvl1pPr algn="ctr">
              <a:defRPr sz="6000"/>
            </a:lvl1pPr>
          </a:lstStyle>
          <a:p>
            <a:r>
              <a:rPr lang="nl-NL"/>
              <a:t>Klik om de stijl te bewerken</a:t>
            </a:r>
          </a:p>
        </p:txBody>
      </p:sp>
      <p:sp>
        <p:nvSpPr>
          <p:cNvPr id="3" name="Ondertitel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 om de ondertitelstijl van het model te bewerken</a:t>
            </a:r>
          </a:p>
        </p:txBody>
      </p:sp>
      <p:sp>
        <p:nvSpPr>
          <p:cNvPr id="4" name="Tijdelijke aanduiding voor datum 3"/>
          <p:cNvSpPr>
            <a:spLocks noGrp="1"/>
          </p:cNvSpPr>
          <p:nvPr>
            <p:ph type="dt" sz="half" idx="10"/>
          </p:nvPr>
        </p:nvSpPr>
        <p:spPr/>
        <p:txBody>
          <a:bodyPr/>
          <a:lstStyle/>
          <a:p>
            <a:fld id="{A9EEF2A3-E359-4308-ACBA-0013F674B6F4}" type="datetimeFigureOut">
              <a:rPr lang="nl-NL" smtClean="0"/>
              <a:t>10-9-2022</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02BC4CD9-E95F-4C95-96FA-56BD2135A5DB}" type="slidenum">
              <a:rPr lang="nl-NL" smtClean="0"/>
              <a:t>‹nr.›</a:t>
            </a:fld>
            <a:endParaRPr lang="nl-NL"/>
          </a:p>
        </p:txBody>
      </p:sp>
    </p:spTree>
    <p:extLst>
      <p:ext uri="{BB962C8B-B14F-4D97-AF65-F5344CB8AC3E}">
        <p14:creationId xmlns:p14="http://schemas.microsoft.com/office/powerpoint/2010/main" val="11844578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idx="1"/>
          </p:nvPr>
        </p:nvSpPr>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A9EEF2A3-E359-4308-ACBA-0013F674B6F4}" type="datetimeFigureOut">
              <a:rPr lang="nl-NL" smtClean="0"/>
              <a:t>10-9-2022</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02BC4CD9-E95F-4C95-96FA-56BD2135A5DB}" type="slidenum">
              <a:rPr lang="nl-NL" smtClean="0"/>
              <a:t>‹nr.›</a:t>
            </a:fld>
            <a:endParaRPr lang="nl-NL"/>
          </a:p>
        </p:txBody>
      </p:sp>
    </p:spTree>
    <p:extLst>
      <p:ext uri="{BB962C8B-B14F-4D97-AF65-F5344CB8AC3E}">
        <p14:creationId xmlns:p14="http://schemas.microsoft.com/office/powerpoint/2010/main" val="29935507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831850" y="1709738"/>
            <a:ext cx="10515600" cy="2852737"/>
          </a:xfrm>
        </p:spPr>
        <p:txBody>
          <a:bodyPr anchor="b"/>
          <a:lstStyle>
            <a:lvl1pPr>
              <a:defRPr sz="6000"/>
            </a:lvl1pPr>
          </a:lstStyle>
          <a:p>
            <a:r>
              <a:rPr lang="nl-NL"/>
              <a:t>Klik om de stijl te bewerken</a:t>
            </a:r>
          </a:p>
        </p:txBody>
      </p:sp>
      <p:sp>
        <p:nvSpPr>
          <p:cNvPr id="3" name="Tijdelijke aanduiding voor teks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Tekststijl van het model bewerken</a:t>
            </a:r>
          </a:p>
        </p:txBody>
      </p:sp>
      <p:sp>
        <p:nvSpPr>
          <p:cNvPr id="4" name="Tijdelijke aanduiding voor datum 3"/>
          <p:cNvSpPr>
            <a:spLocks noGrp="1"/>
          </p:cNvSpPr>
          <p:nvPr>
            <p:ph type="dt" sz="half" idx="10"/>
          </p:nvPr>
        </p:nvSpPr>
        <p:spPr/>
        <p:txBody>
          <a:bodyPr/>
          <a:lstStyle/>
          <a:p>
            <a:fld id="{A9EEF2A3-E359-4308-ACBA-0013F674B6F4}" type="datetimeFigureOut">
              <a:rPr lang="nl-NL" smtClean="0"/>
              <a:t>10-9-2022</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02BC4CD9-E95F-4C95-96FA-56BD2135A5DB}" type="slidenum">
              <a:rPr lang="nl-NL" smtClean="0"/>
              <a:t>‹nr.›</a:t>
            </a:fld>
            <a:endParaRPr lang="nl-NL"/>
          </a:p>
        </p:txBody>
      </p:sp>
    </p:spTree>
    <p:extLst>
      <p:ext uri="{BB962C8B-B14F-4D97-AF65-F5344CB8AC3E}">
        <p14:creationId xmlns:p14="http://schemas.microsoft.com/office/powerpoint/2010/main" val="32280396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sz="half" idx="1"/>
          </p:nvPr>
        </p:nvSpPr>
        <p:spPr>
          <a:xfrm>
            <a:off x="838200" y="1825625"/>
            <a:ext cx="5181600" cy="4351338"/>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p:cNvSpPr>
            <a:spLocks noGrp="1"/>
          </p:cNvSpPr>
          <p:nvPr>
            <p:ph sz="half" idx="2"/>
          </p:nvPr>
        </p:nvSpPr>
        <p:spPr>
          <a:xfrm>
            <a:off x="6172200" y="1825625"/>
            <a:ext cx="5181600" cy="4351338"/>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p:cNvSpPr>
            <a:spLocks noGrp="1"/>
          </p:cNvSpPr>
          <p:nvPr>
            <p:ph type="dt" sz="half" idx="10"/>
          </p:nvPr>
        </p:nvSpPr>
        <p:spPr/>
        <p:txBody>
          <a:bodyPr/>
          <a:lstStyle/>
          <a:p>
            <a:fld id="{A9EEF2A3-E359-4308-ACBA-0013F674B6F4}" type="datetimeFigureOut">
              <a:rPr lang="nl-NL" smtClean="0"/>
              <a:t>10-9-2022</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02BC4CD9-E95F-4C95-96FA-56BD2135A5DB}" type="slidenum">
              <a:rPr lang="nl-NL" smtClean="0"/>
              <a:t>‹nr.›</a:t>
            </a:fld>
            <a:endParaRPr lang="nl-NL"/>
          </a:p>
        </p:txBody>
      </p:sp>
    </p:spTree>
    <p:extLst>
      <p:ext uri="{BB962C8B-B14F-4D97-AF65-F5344CB8AC3E}">
        <p14:creationId xmlns:p14="http://schemas.microsoft.com/office/powerpoint/2010/main" val="18946425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a:xfrm>
            <a:off x="839788" y="365125"/>
            <a:ext cx="10515600" cy="1325563"/>
          </a:xfrm>
        </p:spPr>
        <p:txBody>
          <a:bodyPr/>
          <a:lstStyle/>
          <a:p>
            <a:r>
              <a:rPr lang="nl-NL"/>
              <a:t>Klik om de stijl te bewerken</a:t>
            </a:r>
          </a:p>
        </p:txBody>
      </p:sp>
      <p:sp>
        <p:nvSpPr>
          <p:cNvPr id="3" name="Tijdelijke aanduiding voor teks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Tekststijl van het model bewerken</a:t>
            </a:r>
          </a:p>
        </p:txBody>
      </p:sp>
      <p:sp>
        <p:nvSpPr>
          <p:cNvPr id="4" name="Tijdelijke aanduiding voor inhoud 3"/>
          <p:cNvSpPr>
            <a:spLocks noGrp="1"/>
          </p:cNvSpPr>
          <p:nvPr>
            <p:ph sz="half" idx="2"/>
          </p:nvPr>
        </p:nvSpPr>
        <p:spPr>
          <a:xfrm>
            <a:off x="839788" y="2505075"/>
            <a:ext cx="5157787" cy="3684588"/>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Tekststijl van het model bewerken</a:t>
            </a:r>
          </a:p>
        </p:txBody>
      </p:sp>
      <p:sp>
        <p:nvSpPr>
          <p:cNvPr id="6" name="Tijdelijke aanduiding voor inhoud 5"/>
          <p:cNvSpPr>
            <a:spLocks noGrp="1"/>
          </p:cNvSpPr>
          <p:nvPr>
            <p:ph sz="quarter" idx="4"/>
          </p:nvPr>
        </p:nvSpPr>
        <p:spPr>
          <a:xfrm>
            <a:off x="6172200" y="2505075"/>
            <a:ext cx="5183188" cy="3684588"/>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p:cNvSpPr>
            <a:spLocks noGrp="1"/>
          </p:cNvSpPr>
          <p:nvPr>
            <p:ph type="dt" sz="half" idx="10"/>
          </p:nvPr>
        </p:nvSpPr>
        <p:spPr/>
        <p:txBody>
          <a:bodyPr/>
          <a:lstStyle/>
          <a:p>
            <a:fld id="{A9EEF2A3-E359-4308-ACBA-0013F674B6F4}" type="datetimeFigureOut">
              <a:rPr lang="nl-NL" smtClean="0"/>
              <a:t>10-9-2022</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02BC4CD9-E95F-4C95-96FA-56BD2135A5DB}" type="slidenum">
              <a:rPr lang="nl-NL" smtClean="0"/>
              <a:t>‹nr.›</a:t>
            </a:fld>
            <a:endParaRPr lang="nl-NL"/>
          </a:p>
        </p:txBody>
      </p:sp>
    </p:spTree>
    <p:extLst>
      <p:ext uri="{BB962C8B-B14F-4D97-AF65-F5344CB8AC3E}">
        <p14:creationId xmlns:p14="http://schemas.microsoft.com/office/powerpoint/2010/main" val="13601632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datum 2"/>
          <p:cNvSpPr>
            <a:spLocks noGrp="1"/>
          </p:cNvSpPr>
          <p:nvPr>
            <p:ph type="dt" sz="half" idx="10"/>
          </p:nvPr>
        </p:nvSpPr>
        <p:spPr/>
        <p:txBody>
          <a:bodyPr/>
          <a:lstStyle/>
          <a:p>
            <a:fld id="{A9EEF2A3-E359-4308-ACBA-0013F674B6F4}" type="datetimeFigureOut">
              <a:rPr lang="nl-NL" smtClean="0"/>
              <a:t>10-9-2022</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02BC4CD9-E95F-4C95-96FA-56BD2135A5DB}" type="slidenum">
              <a:rPr lang="nl-NL" smtClean="0"/>
              <a:t>‹nr.›</a:t>
            </a:fld>
            <a:endParaRPr lang="nl-NL"/>
          </a:p>
        </p:txBody>
      </p:sp>
    </p:spTree>
    <p:extLst>
      <p:ext uri="{BB962C8B-B14F-4D97-AF65-F5344CB8AC3E}">
        <p14:creationId xmlns:p14="http://schemas.microsoft.com/office/powerpoint/2010/main" val="28280978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A9EEF2A3-E359-4308-ACBA-0013F674B6F4}" type="datetimeFigureOut">
              <a:rPr lang="nl-NL" smtClean="0"/>
              <a:t>10-9-2022</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02BC4CD9-E95F-4C95-96FA-56BD2135A5DB}" type="slidenum">
              <a:rPr lang="nl-NL" smtClean="0"/>
              <a:t>‹nr.›</a:t>
            </a:fld>
            <a:endParaRPr lang="nl-NL"/>
          </a:p>
        </p:txBody>
      </p:sp>
    </p:spTree>
    <p:extLst>
      <p:ext uri="{BB962C8B-B14F-4D97-AF65-F5344CB8AC3E}">
        <p14:creationId xmlns:p14="http://schemas.microsoft.com/office/powerpoint/2010/main" val="34943427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nl-NL"/>
              <a:t>Klik om de stijl te bewerken</a:t>
            </a:r>
          </a:p>
        </p:txBody>
      </p:sp>
      <p:sp>
        <p:nvSpPr>
          <p:cNvPr id="3" name="Tijdelijke aanduiding voor inhoud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Tekststijl van het model bewerken</a:t>
            </a:r>
          </a:p>
        </p:txBody>
      </p:sp>
      <p:sp>
        <p:nvSpPr>
          <p:cNvPr id="5" name="Tijdelijke aanduiding voor datum 4"/>
          <p:cNvSpPr>
            <a:spLocks noGrp="1"/>
          </p:cNvSpPr>
          <p:nvPr>
            <p:ph type="dt" sz="half" idx="10"/>
          </p:nvPr>
        </p:nvSpPr>
        <p:spPr/>
        <p:txBody>
          <a:bodyPr/>
          <a:lstStyle/>
          <a:p>
            <a:fld id="{A9EEF2A3-E359-4308-ACBA-0013F674B6F4}" type="datetimeFigureOut">
              <a:rPr lang="nl-NL" smtClean="0"/>
              <a:t>10-9-2022</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02BC4CD9-E95F-4C95-96FA-56BD2135A5DB}" type="slidenum">
              <a:rPr lang="nl-NL" smtClean="0"/>
              <a:t>‹nr.›</a:t>
            </a:fld>
            <a:endParaRPr lang="nl-NL"/>
          </a:p>
        </p:txBody>
      </p:sp>
    </p:spTree>
    <p:extLst>
      <p:ext uri="{BB962C8B-B14F-4D97-AF65-F5344CB8AC3E}">
        <p14:creationId xmlns:p14="http://schemas.microsoft.com/office/powerpoint/2010/main" val="29683070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nl-NL"/>
              <a:t>Klik om de stijl te bewerken</a:t>
            </a:r>
          </a:p>
        </p:txBody>
      </p:sp>
      <p:sp>
        <p:nvSpPr>
          <p:cNvPr id="3" name="Tijdelijke aanduiding voor afbeelding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Tekststijl van het model bewerken</a:t>
            </a:r>
          </a:p>
        </p:txBody>
      </p:sp>
      <p:sp>
        <p:nvSpPr>
          <p:cNvPr id="5" name="Tijdelijke aanduiding voor datum 4"/>
          <p:cNvSpPr>
            <a:spLocks noGrp="1"/>
          </p:cNvSpPr>
          <p:nvPr>
            <p:ph type="dt" sz="half" idx="10"/>
          </p:nvPr>
        </p:nvSpPr>
        <p:spPr/>
        <p:txBody>
          <a:bodyPr/>
          <a:lstStyle/>
          <a:p>
            <a:fld id="{A9EEF2A3-E359-4308-ACBA-0013F674B6F4}" type="datetimeFigureOut">
              <a:rPr lang="nl-NL" smtClean="0"/>
              <a:t>10-9-2022</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02BC4CD9-E95F-4C95-96FA-56BD2135A5DB}" type="slidenum">
              <a:rPr lang="nl-NL" smtClean="0"/>
              <a:t>‹nr.›</a:t>
            </a:fld>
            <a:endParaRPr lang="nl-NL"/>
          </a:p>
        </p:txBody>
      </p:sp>
    </p:spTree>
    <p:extLst>
      <p:ext uri="{BB962C8B-B14F-4D97-AF65-F5344CB8AC3E}">
        <p14:creationId xmlns:p14="http://schemas.microsoft.com/office/powerpoint/2010/main" val="2048921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verticale tekst 2"/>
          <p:cNvSpPr>
            <a:spLocks noGrp="1"/>
          </p:cNvSpPr>
          <p:nvPr>
            <p:ph type="body" orient="vert" idx="1"/>
          </p:nvPr>
        </p:nvSpPr>
        <p:spPr/>
        <p:txBody>
          <a:bodyPr vert="eaVert"/>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A9EEF2A3-E359-4308-ACBA-0013F674B6F4}" type="datetimeFigureOut">
              <a:rPr lang="nl-NL" smtClean="0"/>
              <a:t>10-9-2022</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02BC4CD9-E95F-4C95-96FA-56BD2135A5DB}" type="slidenum">
              <a:rPr lang="nl-NL" smtClean="0"/>
              <a:t>‹nr.›</a:t>
            </a:fld>
            <a:endParaRPr lang="nl-NL"/>
          </a:p>
        </p:txBody>
      </p:sp>
    </p:spTree>
    <p:extLst>
      <p:ext uri="{BB962C8B-B14F-4D97-AF65-F5344CB8AC3E}">
        <p14:creationId xmlns:p14="http://schemas.microsoft.com/office/powerpoint/2010/main" val="15957138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8724900" y="365125"/>
            <a:ext cx="2628900" cy="5811838"/>
          </a:xfrm>
        </p:spPr>
        <p:txBody>
          <a:bodyPr vert="eaVert"/>
          <a:lstStyle/>
          <a:p>
            <a:r>
              <a:rPr lang="nl-NL"/>
              <a:t>Klik om de stijl te bewerken</a:t>
            </a:r>
          </a:p>
        </p:txBody>
      </p:sp>
      <p:sp>
        <p:nvSpPr>
          <p:cNvPr id="3" name="Tijdelijke aanduiding voor verticale tekst 2"/>
          <p:cNvSpPr>
            <a:spLocks noGrp="1"/>
          </p:cNvSpPr>
          <p:nvPr>
            <p:ph type="body" orient="vert" idx="1"/>
          </p:nvPr>
        </p:nvSpPr>
        <p:spPr>
          <a:xfrm>
            <a:off x="838200" y="365125"/>
            <a:ext cx="7734300" cy="5811838"/>
          </a:xfrm>
        </p:spPr>
        <p:txBody>
          <a:bodyPr vert="eaVert"/>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A9EEF2A3-E359-4308-ACBA-0013F674B6F4}" type="datetimeFigureOut">
              <a:rPr lang="nl-NL" smtClean="0"/>
              <a:t>10-9-2022</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02BC4CD9-E95F-4C95-96FA-56BD2135A5DB}" type="slidenum">
              <a:rPr lang="nl-NL" smtClean="0"/>
              <a:t>‹nr.›</a:t>
            </a:fld>
            <a:endParaRPr lang="nl-NL"/>
          </a:p>
        </p:txBody>
      </p:sp>
    </p:spTree>
    <p:extLst>
      <p:ext uri="{BB962C8B-B14F-4D97-AF65-F5344CB8AC3E}">
        <p14:creationId xmlns:p14="http://schemas.microsoft.com/office/powerpoint/2010/main" val="2833934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de stijl te bewerken</a:t>
            </a:r>
          </a:p>
        </p:txBody>
      </p:sp>
      <p:sp>
        <p:nvSpPr>
          <p:cNvPr id="3" name="Tijdelijke aanduiding voor teks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EEF2A3-E359-4308-ACBA-0013F674B6F4}" type="datetimeFigureOut">
              <a:rPr lang="nl-NL" smtClean="0"/>
              <a:t>10-9-2022</a:t>
            </a:fld>
            <a:endParaRPr lang="nl-NL"/>
          </a:p>
        </p:txBody>
      </p:sp>
      <p:sp>
        <p:nvSpPr>
          <p:cNvPr id="5" name="Tijdelijke aanduiding voor voettekst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BC4CD9-E95F-4C95-96FA-56BD2135A5DB}" type="slidenum">
              <a:rPr lang="nl-NL" smtClean="0"/>
              <a:t>‹nr.›</a:t>
            </a:fld>
            <a:endParaRPr lang="nl-NL"/>
          </a:p>
        </p:txBody>
      </p:sp>
    </p:spTree>
    <p:extLst>
      <p:ext uri="{BB962C8B-B14F-4D97-AF65-F5344CB8AC3E}">
        <p14:creationId xmlns:p14="http://schemas.microsoft.com/office/powerpoint/2010/main" val="22447929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nl-NL" dirty="0"/>
              <a:t>Rituelen en symbolen in het pastoraat</a:t>
            </a:r>
          </a:p>
        </p:txBody>
      </p:sp>
      <p:sp>
        <p:nvSpPr>
          <p:cNvPr id="3" name="Ondertitel 2"/>
          <p:cNvSpPr>
            <a:spLocks noGrp="1"/>
          </p:cNvSpPr>
          <p:nvPr>
            <p:ph type="subTitle" idx="1"/>
          </p:nvPr>
        </p:nvSpPr>
        <p:spPr/>
        <p:txBody>
          <a:bodyPr/>
          <a:lstStyle/>
          <a:p>
            <a:endParaRPr lang="nl-NL"/>
          </a:p>
        </p:txBody>
      </p:sp>
    </p:spTree>
    <p:extLst>
      <p:ext uri="{BB962C8B-B14F-4D97-AF65-F5344CB8AC3E}">
        <p14:creationId xmlns:p14="http://schemas.microsoft.com/office/powerpoint/2010/main" val="25441935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Vooraf</a:t>
            </a:r>
          </a:p>
        </p:txBody>
      </p:sp>
      <p:sp>
        <p:nvSpPr>
          <p:cNvPr id="3" name="Tijdelijke aanduiding voor inhoud 2"/>
          <p:cNvSpPr>
            <a:spLocks noGrp="1"/>
          </p:cNvSpPr>
          <p:nvPr>
            <p:ph idx="1"/>
          </p:nvPr>
        </p:nvSpPr>
        <p:spPr/>
        <p:txBody>
          <a:bodyPr/>
          <a:lstStyle/>
          <a:p>
            <a:r>
              <a:rPr lang="nl-NL" dirty="0"/>
              <a:t>Bedenk waar jij al wel eens rituelen en symbolen  tegen gekomen bent in het pastoraat.</a:t>
            </a:r>
          </a:p>
          <a:p>
            <a:r>
              <a:rPr lang="nl-NL" dirty="0"/>
              <a:t>Heb je ze in of na een pastoraal gesprek ook zelf al gebruikt?</a:t>
            </a:r>
          </a:p>
        </p:txBody>
      </p:sp>
    </p:spTree>
    <p:extLst>
      <p:ext uri="{BB962C8B-B14F-4D97-AF65-F5344CB8AC3E}">
        <p14:creationId xmlns:p14="http://schemas.microsoft.com/office/powerpoint/2010/main" val="6497467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5" name="Tijdelijke aanduiding voor afbeelding 4"/>
          <p:cNvPicPr>
            <a:picLocks noGrp="1" noChangeAspect="1"/>
          </p:cNvPicPr>
          <p:nvPr>
            <p:ph type="pic" idx="1"/>
          </p:nvPr>
        </p:nvPicPr>
        <p:blipFill>
          <a:blip r:embed="rId2"/>
          <a:srcRect l="6837" r="6837"/>
          <a:stretch>
            <a:fillRect/>
          </a:stretch>
        </p:blipFill>
        <p:spPr>
          <a:prstGeom prst="rect">
            <a:avLst/>
          </a:prstGeom>
        </p:spPr>
      </p:pic>
      <p:sp>
        <p:nvSpPr>
          <p:cNvPr id="4" name="Tijdelijke aanduiding voor tekst 3"/>
          <p:cNvSpPr>
            <a:spLocks noGrp="1"/>
          </p:cNvSpPr>
          <p:nvPr>
            <p:ph type="body" sz="half" idx="2"/>
          </p:nvPr>
        </p:nvSpPr>
        <p:spPr/>
        <p:txBody>
          <a:bodyPr/>
          <a:lstStyle/>
          <a:p>
            <a:r>
              <a:rPr lang="nl-NL" dirty="0"/>
              <a:t>Bron: Christipedia.nl</a:t>
            </a:r>
          </a:p>
          <a:p>
            <a:endParaRPr lang="nl-NL" dirty="0"/>
          </a:p>
          <a:p>
            <a:r>
              <a:rPr lang="nl-NL" dirty="0"/>
              <a:t>De priester in het Oude Testament verrichtte veel rituelen.  Die hadden meestal te maken met het offeren. De tempeldienst kende veel symbolen. Bijna elk voorwerp had een betekenis, verwees naar Gods werkelijkheid. Je ziet hier ook symbolen op de kleding van de hogepriester.</a:t>
            </a:r>
          </a:p>
        </p:txBody>
      </p:sp>
    </p:spTree>
    <p:extLst>
      <p:ext uri="{BB962C8B-B14F-4D97-AF65-F5344CB8AC3E}">
        <p14:creationId xmlns:p14="http://schemas.microsoft.com/office/powerpoint/2010/main" val="3241247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De pastor als priester</a:t>
            </a:r>
          </a:p>
        </p:txBody>
      </p:sp>
      <p:sp>
        <p:nvSpPr>
          <p:cNvPr id="3" name="Tijdelijke aanduiding voor inhoud 2"/>
          <p:cNvSpPr>
            <a:spLocks noGrp="1"/>
          </p:cNvSpPr>
          <p:nvPr>
            <p:ph idx="1"/>
          </p:nvPr>
        </p:nvSpPr>
        <p:spPr/>
        <p:txBody>
          <a:bodyPr/>
          <a:lstStyle/>
          <a:p>
            <a:r>
              <a:rPr lang="nl-NL" dirty="0"/>
              <a:t>Wij zijn in de gemeente priester voor elkaar (1 Petr.2:9). We treden voor de </a:t>
            </a:r>
            <a:r>
              <a:rPr lang="nl-NL" dirty="0" err="1"/>
              <a:t>pastorant</a:t>
            </a:r>
            <a:r>
              <a:rPr lang="nl-NL" dirty="0"/>
              <a:t> in bij God (in gebed en voorbede) en we vertegenwoordigen God voor de </a:t>
            </a:r>
            <a:r>
              <a:rPr lang="nl-NL" dirty="0" err="1"/>
              <a:t>pastorant</a:t>
            </a:r>
            <a:r>
              <a:rPr lang="nl-NL" dirty="0"/>
              <a:t> (door onze houding en woorden, door de Schriftlezing) </a:t>
            </a:r>
          </a:p>
          <a:p>
            <a:r>
              <a:rPr lang="nl-NL" dirty="0"/>
              <a:t>Rituelen en symbolen passen bij de priesterlijke functie van het pastoraat. Denk maar aan wat de priesters in het OT deden. Dat was meer dan preken met woorden. Het was ook: offeren, toonbroden opheffen, met bloed verzoening doen op het verzoendeksel, wierook branden, de mensen zegenen etc.</a:t>
            </a:r>
          </a:p>
        </p:txBody>
      </p:sp>
      <p:pic>
        <p:nvPicPr>
          <p:cNvPr id="4"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09891946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93895"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Rituelen</a:t>
            </a:r>
          </a:p>
        </p:txBody>
      </p:sp>
      <p:sp>
        <p:nvSpPr>
          <p:cNvPr id="3" name="Tijdelijke aanduiding voor inhoud 2"/>
          <p:cNvSpPr>
            <a:spLocks noGrp="1"/>
          </p:cNvSpPr>
          <p:nvPr>
            <p:ph idx="1"/>
          </p:nvPr>
        </p:nvSpPr>
        <p:spPr/>
        <p:txBody>
          <a:bodyPr>
            <a:normAutofit/>
          </a:bodyPr>
          <a:lstStyle/>
          <a:p>
            <a:r>
              <a:rPr lang="nl-NL" dirty="0"/>
              <a:t>Dagelijkse rituelen in de omgang met elkaar geven structuur aan het leven. Juist bij de kruispunten van het leven kennen we veel rituelen (geboorte, huwelijk, overlijden/begraven)</a:t>
            </a:r>
          </a:p>
          <a:p>
            <a:r>
              <a:rPr lang="nl-NL" dirty="0"/>
              <a:t>Kerken bieden ook rituelen aan die de verbinding met God leggen. Die zijn er wekelijks in kerkdiensten, maar ook op die genoemde kruispunten in mensenlevens. De sacramenten horen daar ook bij.</a:t>
            </a:r>
          </a:p>
          <a:p>
            <a:r>
              <a:rPr lang="nl-NL" dirty="0"/>
              <a:t>Groepen (scouting!), klassen, kerken kennen ook eigen rituelen</a:t>
            </a:r>
          </a:p>
          <a:p>
            <a:r>
              <a:rPr lang="nl-NL" dirty="0"/>
              <a:t>Ook ongelovige mensen zoeken naar rituelen op momenten waar vroeger de kerk hen hielp, bijvoorbeeld bij een begrafenis.</a:t>
            </a:r>
          </a:p>
        </p:txBody>
      </p:sp>
      <p:pic>
        <p:nvPicPr>
          <p:cNvPr id="6"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87718466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95492"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5" name="Tijdelijke aanduiding voor afbeelding 4"/>
          <p:cNvPicPr>
            <a:picLocks noGrp="1" noChangeAspect="1"/>
          </p:cNvPicPr>
          <p:nvPr>
            <p:ph type="pic" idx="1"/>
          </p:nvPr>
        </p:nvPicPr>
        <p:blipFill>
          <a:blip r:embed="rId2"/>
          <a:srcRect l="18339" r="18339"/>
          <a:stretch>
            <a:fillRect/>
          </a:stretch>
        </p:blipFill>
        <p:spPr>
          <a:prstGeom prst="rect">
            <a:avLst/>
          </a:prstGeom>
        </p:spPr>
      </p:pic>
      <p:sp>
        <p:nvSpPr>
          <p:cNvPr id="4" name="Tijdelijke aanduiding voor tekst 3"/>
          <p:cNvSpPr>
            <a:spLocks noGrp="1"/>
          </p:cNvSpPr>
          <p:nvPr>
            <p:ph type="body" sz="half" idx="2"/>
          </p:nvPr>
        </p:nvSpPr>
        <p:spPr/>
        <p:txBody>
          <a:bodyPr/>
          <a:lstStyle/>
          <a:p>
            <a:r>
              <a:rPr lang="nl-NL" dirty="0"/>
              <a:t>Bron: DVHN.nl</a:t>
            </a:r>
          </a:p>
          <a:p>
            <a:r>
              <a:rPr lang="nl-NL" dirty="0"/>
              <a:t>Stille tochten worden gehouden na misdrijven en aanslagen. Op de plek van het misdrijf worden bloemen gelegd. Dit seculiere gebruik gaat terug op de nog steeds bestaande ‘Stille Ommegang’ in Amsterdam. Dat is de herdenking van een hostiewonder uit 1345. De RKK mocht geen processie houden in de hoofdstad. Daarom deden/ doen de mensen het in stilte.</a:t>
            </a:r>
          </a:p>
        </p:txBody>
      </p:sp>
    </p:spTree>
    <p:extLst>
      <p:ext uri="{BB962C8B-B14F-4D97-AF65-F5344CB8AC3E}">
        <p14:creationId xmlns:p14="http://schemas.microsoft.com/office/powerpoint/2010/main" val="12445084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Symbolen</a:t>
            </a:r>
          </a:p>
        </p:txBody>
      </p:sp>
      <p:sp>
        <p:nvSpPr>
          <p:cNvPr id="3" name="Tijdelijke aanduiding voor inhoud 2"/>
          <p:cNvSpPr>
            <a:spLocks noGrp="1"/>
          </p:cNvSpPr>
          <p:nvPr>
            <p:ph idx="1"/>
          </p:nvPr>
        </p:nvSpPr>
        <p:spPr/>
        <p:txBody>
          <a:bodyPr>
            <a:normAutofit lnSpcReduction="10000"/>
          </a:bodyPr>
          <a:lstStyle/>
          <a:p>
            <a:r>
              <a:rPr lang="nl-NL" dirty="0"/>
              <a:t>Een symbool verwijst naar een andere (soms voorbije) werkelijkheid die het tegelijk present stelt. Een symbool heeft een betekenis. Een trouwring is van goud en is een cirkel maar verwijst daar niet naar. De ring verwijst naar de afgelegde trouwbelofte en laat  zien: ‘Ik ben gehuwd’. Ook al zijn man en  vrouw op dat moment ver van elkaar verwijderd. </a:t>
            </a:r>
          </a:p>
          <a:p>
            <a:r>
              <a:rPr lang="nl-NL" dirty="0"/>
              <a:t>Een brandende kaars verwijst naar het licht van God. Gevouwen handen en knielen zijn symbool van overgave aan God.</a:t>
            </a:r>
          </a:p>
          <a:p>
            <a:r>
              <a:rPr lang="nl-NL" dirty="0"/>
              <a:t>Mensen hebben persoonlijke symbolen die voor hen een verwijzing bevatten naar…. </a:t>
            </a:r>
          </a:p>
          <a:p>
            <a:r>
              <a:rPr lang="nl-NL" dirty="0"/>
              <a:t>Dat érvaren is belangrijk. Dat biedt een symbool namelijk.</a:t>
            </a:r>
          </a:p>
        </p:txBody>
      </p:sp>
      <p:pic>
        <p:nvPicPr>
          <p:cNvPr id="5"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64791483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58292"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5" name="Tijdelijke aanduiding voor afbeelding 4"/>
          <p:cNvPicPr>
            <a:picLocks noGrp="1" noChangeAspect="1"/>
          </p:cNvPicPr>
          <p:nvPr>
            <p:ph type="pic" idx="1"/>
          </p:nvPr>
        </p:nvPicPr>
        <p:blipFill>
          <a:blip r:embed="rId2"/>
          <a:srcRect t="10520" b="10520"/>
          <a:stretch>
            <a:fillRect/>
          </a:stretch>
        </p:blipFill>
        <p:spPr>
          <a:prstGeom prst="rect">
            <a:avLst/>
          </a:prstGeom>
        </p:spPr>
      </p:pic>
      <p:sp>
        <p:nvSpPr>
          <p:cNvPr id="4" name="Tijdelijke aanduiding voor tekst 3"/>
          <p:cNvSpPr>
            <a:spLocks noGrp="1"/>
          </p:cNvSpPr>
          <p:nvPr>
            <p:ph type="body" sz="half" idx="2"/>
          </p:nvPr>
        </p:nvSpPr>
        <p:spPr/>
        <p:txBody>
          <a:bodyPr/>
          <a:lstStyle/>
          <a:p>
            <a:r>
              <a:rPr lang="nl-NL" dirty="0"/>
              <a:t>Ik kreeg een pinkstergroet van collega Nelleke Bos van de PPT cursus. Daarbij toont ze iets van haar eigen kunst van chamotte klei. Die is symbolisch. Ik zie een combinatie van een boom, maar eigenlijk ook wel een kruis en een doopvont. Die witte duif is ongetwijfeld beeld van de Heilige Geest. Misschien heeft de maakster wel gedacht aan 1 </a:t>
            </a:r>
            <a:r>
              <a:rPr lang="nl-NL" dirty="0" err="1"/>
              <a:t>Corinthe</a:t>
            </a:r>
            <a:r>
              <a:rPr lang="nl-NL" dirty="0"/>
              <a:t> 12:13 of Romeinen 14:17. </a:t>
            </a:r>
          </a:p>
          <a:p>
            <a:endParaRPr lang="nl-NL" dirty="0"/>
          </a:p>
          <a:p>
            <a:r>
              <a:rPr lang="nl-NL" dirty="0"/>
              <a:t>Bij navraag zegt ze zelf: ieder mag zijn associaties hierbij hebben. ‘Ik zie er Pasen en Pinksteren in.’ Dat is dus Johannes 20:19 en 22!</a:t>
            </a:r>
          </a:p>
          <a:p>
            <a:endParaRPr lang="nl-NL" dirty="0"/>
          </a:p>
        </p:txBody>
      </p:sp>
    </p:spTree>
    <p:extLst>
      <p:ext uri="{BB962C8B-B14F-4D97-AF65-F5344CB8AC3E}">
        <p14:creationId xmlns:p14="http://schemas.microsoft.com/office/powerpoint/2010/main" val="40469856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8" name="Tijdelijke aanduiding voor afbeelding 7"/>
          <p:cNvPicPr>
            <a:picLocks noGrp="1" noChangeAspect="1"/>
          </p:cNvPicPr>
          <p:nvPr>
            <p:ph type="pic" idx="1"/>
          </p:nvPr>
        </p:nvPicPr>
        <p:blipFill>
          <a:blip r:embed="rId2"/>
          <a:srcRect t="20428" b="20428"/>
          <a:stretch>
            <a:fillRect/>
          </a:stretch>
        </p:blipFill>
        <p:spPr>
          <a:prstGeom prst="rect">
            <a:avLst/>
          </a:prstGeom>
        </p:spPr>
      </p:pic>
      <p:sp>
        <p:nvSpPr>
          <p:cNvPr id="9" name="Tijdelijke aanduiding voor tekst 8"/>
          <p:cNvSpPr>
            <a:spLocks noGrp="1"/>
          </p:cNvSpPr>
          <p:nvPr>
            <p:ph type="body" sz="half" idx="2"/>
          </p:nvPr>
        </p:nvSpPr>
        <p:spPr/>
        <p:txBody>
          <a:bodyPr/>
          <a:lstStyle/>
          <a:p>
            <a:r>
              <a:rPr lang="nl-NL" dirty="0"/>
              <a:t>In herinneringssamenkomsten in zorgcentra wordt doorgaans veel symboliek gebruikt met licht, kleuren en bloemen. Christenen en niet-christenen moeten het begrijpen. Bijvoorbeeld voor elke overleden bewoner van het zorgcentrum mogen nabestaanden een roos in een vaas zetten.</a:t>
            </a:r>
          </a:p>
          <a:p>
            <a:r>
              <a:rPr lang="nl-NL" dirty="0"/>
              <a:t>Bloemen zijn symbool van leven een cirkel is beeld van de eeuwigheid. Dus een bloemenkrans bij een begrafenis vertelt eigenlijk: wat er ook gebeurd is, het leven gaat door. En daaraan geeft ieder weer een eigen interpretatie.</a:t>
            </a:r>
          </a:p>
        </p:txBody>
      </p:sp>
    </p:spTree>
    <p:extLst>
      <p:ext uri="{BB962C8B-B14F-4D97-AF65-F5344CB8AC3E}">
        <p14:creationId xmlns:p14="http://schemas.microsoft.com/office/powerpoint/2010/main" val="35798765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Rituelen</a:t>
            </a:r>
          </a:p>
        </p:txBody>
      </p:sp>
      <p:sp>
        <p:nvSpPr>
          <p:cNvPr id="3" name="Tijdelijke aanduiding voor inhoud 2"/>
          <p:cNvSpPr>
            <a:spLocks noGrp="1"/>
          </p:cNvSpPr>
          <p:nvPr>
            <p:ph idx="1"/>
          </p:nvPr>
        </p:nvSpPr>
        <p:spPr/>
        <p:txBody>
          <a:bodyPr>
            <a:normAutofit/>
          </a:bodyPr>
          <a:lstStyle/>
          <a:p>
            <a:r>
              <a:rPr lang="nl-NL" dirty="0"/>
              <a:t>Rituelen</a:t>
            </a:r>
          </a:p>
          <a:p>
            <a:pPr lvl="1"/>
            <a:r>
              <a:rPr lang="nl-NL" dirty="0"/>
              <a:t>zijn voor ingewijden vanzelfsprekend (en juist van de </a:t>
            </a:r>
            <a:r>
              <a:rPr lang="nl-NL"/>
              <a:t>soms levenslang </a:t>
            </a:r>
            <a:r>
              <a:rPr lang="nl-NL" dirty="0"/>
              <a:t>herhaalde vanzelfsprekende rituelen kunnen mensen zo genieten!)</a:t>
            </a:r>
          </a:p>
          <a:p>
            <a:pPr lvl="1"/>
            <a:r>
              <a:rPr lang="nl-NL" dirty="0"/>
              <a:t>kunnen ook wel eenmalig zijn, bedacht voor het bijzondere moment</a:t>
            </a:r>
          </a:p>
          <a:p>
            <a:pPr lvl="1"/>
            <a:r>
              <a:rPr lang="nl-NL" dirty="0"/>
              <a:t>zijn symbolische  handelingen die meestal vergezeld gaan met bijbehorende (vaste) formules en teksten</a:t>
            </a:r>
          </a:p>
          <a:p>
            <a:pPr lvl="1"/>
            <a:r>
              <a:rPr lang="nl-NL" dirty="0"/>
              <a:t>mensen doen erin mee, die zijn interactief betrokken</a:t>
            </a:r>
          </a:p>
          <a:p>
            <a:pPr lvl="1"/>
            <a:r>
              <a:rPr lang="nl-NL" dirty="0"/>
              <a:t>mensen krijgen zo ‘contact’ met de werkelijkheid die in het ritueel zelf voorgesteld wordt. </a:t>
            </a:r>
          </a:p>
          <a:p>
            <a:pPr lvl="1"/>
            <a:endParaRPr lang="nl-NL" dirty="0"/>
          </a:p>
          <a:p>
            <a:pPr marL="457200" lvl="1" indent="0">
              <a:buNone/>
            </a:pPr>
            <a:r>
              <a:rPr lang="nl-NL" sz="1400" dirty="0"/>
              <a:t>Zie het boek van </a:t>
            </a:r>
            <a:r>
              <a:rPr lang="nl-NL" sz="1400" dirty="0" err="1"/>
              <a:t>Corja</a:t>
            </a:r>
            <a:r>
              <a:rPr lang="nl-NL" sz="1400" dirty="0"/>
              <a:t> </a:t>
            </a:r>
            <a:r>
              <a:rPr lang="nl-NL" sz="1400" dirty="0" err="1"/>
              <a:t>Menken-Bekius</a:t>
            </a:r>
            <a:r>
              <a:rPr lang="nl-NL" sz="1400" dirty="0"/>
              <a:t> ‘Werken met rituelen in het pastoraat’ Kok, Kampen 2001</a:t>
            </a:r>
          </a:p>
        </p:txBody>
      </p:sp>
      <p:pic>
        <p:nvPicPr>
          <p:cNvPr id="4"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07461524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82883"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5" name="Tijdelijke aanduiding voor afbeelding 4"/>
          <p:cNvPicPr>
            <a:picLocks noGrp="1" noChangeAspect="1"/>
          </p:cNvPicPr>
          <p:nvPr>
            <p:ph type="pic" idx="1"/>
          </p:nvPr>
        </p:nvPicPr>
        <p:blipFill>
          <a:blip r:embed="rId2"/>
          <a:srcRect l="7785" r="7785"/>
          <a:stretch>
            <a:fillRect/>
          </a:stretch>
        </p:blipFill>
        <p:spPr>
          <a:prstGeom prst="rect">
            <a:avLst/>
          </a:prstGeom>
        </p:spPr>
      </p:pic>
      <p:sp>
        <p:nvSpPr>
          <p:cNvPr id="4" name="Tijdelijke aanduiding voor tekst 3"/>
          <p:cNvSpPr>
            <a:spLocks noGrp="1"/>
          </p:cNvSpPr>
          <p:nvPr>
            <p:ph type="body" sz="half" idx="2"/>
          </p:nvPr>
        </p:nvSpPr>
        <p:spPr/>
        <p:txBody>
          <a:bodyPr/>
          <a:lstStyle/>
          <a:p>
            <a:r>
              <a:rPr lang="nl-NL" dirty="0"/>
              <a:t>De Protestantse Gemeente Sint </a:t>
            </a:r>
            <a:r>
              <a:rPr lang="nl-NL" dirty="0" err="1"/>
              <a:t>Johannesga</a:t>
            </a:r>
            <a:r>
              <a:rPr lang="nl-NL" dirty="0"/>
              <a:t>- Delfstrahuizen viert het Heilig Avondmaal.</a:t>
            </a:r>
          </a:p>
        </p:txBody>
      </p:sp>
    </p:spTree>
    <p:extLst>
      <p:ext uri="{BB962C8B-B14F-4D97-AF65-F5344CB8AC3E}">
        <p14:creationId xmlns:p14="http://schemas.microsoft.com/office/powerpoint/2010/main" val="4211780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Functies van rituelen</a:t>
            </a:r>
          </a:p>
        </p:txBody>
      </p:sp>
      <p:sp>
        <p:nvSpPr>
          <p:cNvPr id="3" name="Tijdelijke aanduiding voor inhoud 2"/>
          <p:cNvSpPr>
            <a:spLocks noGrp="1"/>
          </p:cNvSpPr>
          <p:nvPr>
            <p:ph idx="1"/>
          </p:nvPr>
        </p:nvSpPr>
        <p:spPr/>
        <p:txBody>
          <a:bodyPr>
            <a:normAutofit/>
          </a:bodyPr>
          <a:lstStyle/>
          <a:p>
            <a:r>
              <a:rPr lang="nl-NL" i="1" dirty="0"/>
              <a:t>De </a:t>
            </a:r>
            <a:r>
              <a:rPr lang="nl-NL" i="1" dirty="0" err="1"/>
              <a:t>psycho</a:t>
            </a:r>
            <a:r>
              <a:rPr lang="nl-NL" i="1" dirty="0"/>
              <a:t>-hygiënische functie</a:t>
            </a:r>
            <a:r>
              <a:rPr lang="nl-NL" dirty="0"/>
              <a:t>, gericht op het individu. Rituelen bieden een kanaal voor gevoelens en gedachten. Ze helpen intense gebeurtenissen en levensfasen  te markeren en hanteerbaar te maken. Denk hierbij aan een ritueel van schuld belijden en verzoening maar ook aan rouwrituelen.</a:t>
            </a:r>
          </a:p>
          <a:p>
            <a:r>
              <a:rPr lang="nl-NL" i="1" dirty="0"/>
              <a:t>De sociale functie</a:t>
            </a:r>
            <a:r>
              <a:rPr lang="nl-NL" dirty="0"/>
              <a:t>. Rituelen zijn ook op de groep gericht. Zij hebben een samenbindend effect tussen alle deelnemers. Dat gebeurt bij de rituelen in de gewone kerkdienst, maar ook in bijv. een rouwdienst. Dat kan ook in de huiskamer, de ziekenkamer. Er ontstaat een verbinding tussen mensen dwars door omstandigheden heen.  </a:t>
            </a:r>
          </a:p>
          <a:p>
            <a:endParaRPr lang="nl-NL" dirty="0"/>
          </a:p>
        </p:txBody>
      </p:sp>
      <p:pic>
        <p:nvPicPr>
          <p:cNvPr id="5"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425496696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1441"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sp>
        <p:nvSpPr>
          <p:cNvPr id="3" name="Tijdelijke aanduiding voor inhoud 2"/>
          <p:cNvSpPr>
            <a:spLocks noGrp="1"/>
          </p:cNvSpPr>
          <p:nvPr>
            <p:ph idx="1"/>
          </p:nvPr>
        </p:nvSpPr>
        <p:spPr/>
        <p:txBody>
          <a:bodyPr>
            <a:normAutofit/>
          </a:bodyPr>
          <a:lstStyle/>
          <a:p>
            <a:pPr lvl="0"/>
            <a:r>
              <a:rPr lang="nl-NL" i="1" dirty="0"/>
              <a:t>De symbolische functie</a:t>
            </a:r>
            <a:r>
              <a:rPr lang="nl-NL" dirty="0"/>
              <a:t>. Rituelen verwijzen ook naar God. Er licht iets op van een Gods aanwezigheid. In de rituele handelingen en met </a:t>
            </a:r>
            <a:r>
              <a:rPr lang="nl-NL" dirty="0" err="1"/>
              <a:t>bijbelse</a:t>
            </a:r>
            <a:r>
              <a:rPr lang="nl-NL" dirty="0"/>
              <a:t> woorden raakt God mensen aan. Even is er een stukje hemel op aarde. Dat kan al gebeuren bij het gebruikelijke gebed of Bijbellezen. Dit gebeurt zeker bij de meer incidentele rituelen, zoals een ziekenzalving en bij het uitspreken van de zegen. </a:t>
            </a:r>
          </a:p>
          <a:p>
            <a:pPr lvl="0"/>
            <a:r>
              <a:rPr lang="nl-NL" dirty="0"/>
              <a:t>De christelijke rituelen zijn typisch voor kerkdiensten, voor liturgie. Maar in het pastoraat gebruiken we ze ook. Het gaat om dezelfde werkelijkheid van God.</a:t>
            </a:r>
          </a:p>
        </p:txBody>
      </p:sp>
      <p:pic>
        <p:nvPicPr>
          <p:cNvPr id="4"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74283539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00141"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5" name="Tijdelijke aanduiding voor afbeelding 4"/>
          <p:cNvPicPr>
            <a:picLocks noGrp="1" noChangeAspect="1"/>
          </p:cNvPicPr>
          <p:nvPr>
            <p:ph type="pic" idx="1"/>
          </p:nvPr>
        </p:nvPicPr>
        <p:blipFill>
          <a:blip r:embed="rId2"/>
          <a:srcRect l="2569" r="2569"/>
          <a:stretch>
            <a:fillRect/>
          </a:stretch>
        </p:blipFill>
        <p:spPr>
          <a:prstGeom prst="rect">
            <a:avLst/>
          </a:prstGeom>
        </p:spPr>
      </p:pic>
      <p:sp>
        <p:nvSpPr>
          <p:cNvPr id="4" name="Tijdelijke aanduiding voor tekst 3"/>
          <p:cNvSpPr>
            <a:spLocks noGrp="1"/>
          </p:cNvSpPr>
          <p:nvPr>
            <p:ph type="body" sz="half" idx="2"/>
          </p:nvPr>
        </p:nvSpPr>
        <p:spPr/>
        <p:txBody>
          <a:bodyPr/>
          <a:lstStyle/>
          <a:p>
            <a:r>
              <a:rPr lang="nl-NL" dirty="0"/>
              <a:t>Bron: </a:t>
            </a:r>
            <a:r>
              <a:rPr lang="nl-NL" dirty="0" err="1"/>
              <a:t>wikipedia</a:t>
            </a:r>
            <a:endParaRPr lang="nl-NL" dirty="0"/>
          </a:p>
          <a:p>
            <a:r>
              <a:rPr lang="nl-NL" dirty="0"/>
              <a:t>De doop van een kind (een christelijk geboorteritueel) of van een jongere (een christelijk initiatieritueel in de volwassenheid) is niet alleen een individueel gebeuren. Het ritueel schept ook heilige Aanwezigheid in de hele gemeente. De mensen voelen zich ook verbonden door de geslachten heen. Het is ook een hoogtepunt in de familie. </a:t>
            </a:r>
          </a:p>
        </p:txBody>
      </p:sp>
    </p:spTree>
    <p:extLst>
      <p:ext uri="{BB962C8B-B14F-4D97-AF65-F5344CB8AC3E}">
        <p14:creationId xmlns:p14="http://schemas.microsoft.com/office/powerpoint/2010/main" val="28746781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6" name="Tijdelijke aanduiding voor afbeelding 5"/>
          <p:cNvPicPr>
            <a:picLocks noGrp="1" noChangeAspect="1"/>
          </p:cNvPicPr>
          <p:nvPr>
            <p:ph type="pic" idx="1"/>
          </p:nvPr>
        </p:nvPicPr>
        <p:blipFill>
          <a:blip r:embed="rId2"/>
          <a:srcRect l="7862" r="7862"/>
          <a:stretch>
            <a:fillRect/>
          </a:stretch>
        </p:blipFill>
        <p:spPr>
          <a:prstGeom prst="rect">
            <a:avLst/>
          </a:prstGeom>
        </p:spPr>
      </p:pic>
      <p:sp>
        <p:nvSpPr>
          <p:cNvPr id="4" name="Tijdelijke aanduiding voor tekst 3"/>
          <p:cNvSpPr>
            <a:spLocks noGrp="1"/>
          </p:cNvSpPr>
          <p:nvPr>
            <p:ph type="body" sz="half" idx="2"/>
          </p:nvPr>
        </p:nvSpPr>
        <p:spPr/>
        <p:txBody>
          <a:bodyPr/>
          <a:lstStyle/>
          <a:p>
            <a:r>
              <a:rPr lang="nl-NL" dirty="0"/>
              <a:t>Bron: Wikipedia.org</a:t>
            </a:r>
          </a:p>
          <a:p>
            <a:r>
              <a:rPr lang="nl-NL" dirty="0"/>
              <a:t>Zegenen is een ritueel in de kerk, maar het kan ook thuis gedaan worden, bijvoorbeeld bij een stervende. De tekening hier laat ook nog een symbool zien: de vingers gespreid zoals de joodse priester dat deed. De </a:t>
            </a:r>
            <a:r>
              <a:rPr lang="nl-NL" dirty="0" err="1"/>
              <a:t>preciese</a:t>
            </a:r>
            <a:r>
              <a:rPr lang="nl-NL" dirty="0"/>
              <a:t> betekenis daarvan is mij onbekend. </a:t>
            </a:r>
          </a:p>
        </p:txBody>
      </p:sp>
    </p:spTree>
    <p:extLst>
      <p:ext uri="{BB962C8B-B14F-4D97-AF65-F5344CB8AC3E}">
        <p14:creationId xmlns:p14="http://schemas.microsoft.com/office/powerpoint/2010/main" val="9053796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Rituelen in het pastoraat</a:t>
            </a:r>
          </a:p>
        </p:txBody>
      </p:sp>
      <p:sp>
        <p:nvSpPr>
          <p:cNvPr id="3" name="Tijdelijke aanduiding voor inhoud 2"/>
          <p:cNvSpPr>
            <a:spLocks noGrp="1"/>
          </p:cNvSpPr>
          <p:nvPr>
            <p:ph idx="1"/>
          </p:nvPr>
        </p:nvSpPr>
        <p:spPr/>
        <p:txBody>
          <a:bodyPr/>
          <a:lstStyle/>
          <a:p>
            <a:r>
              <a:rPr lang="nl-NL" dirty="0"/>
              <a:t>Een kaars aansteken  (bijvoorbeeld bij gehandicapten) en dan een vaste begroeting uitspreken.</a:t>
            </a:r>
          </a:p>
          <a:p>
            <a:r>
              <a:rPr lang="nl-NL" dirty="0"/>
              <a:t>Ziekenzalving, handoplegging (Jac. 5).</a:t>
            </a:r>
          </a:p>
          <a:p>
            <a:r>
              <a:rPr lang="nl-NL" dirty="0"/>
              <a:t>Uit de bijbel lezen, bidden, zingen (liturgische rituelen!)</a:t>
            </a:r>
          </a:p>
          <a:p>
            <a:r>
              <a:rPr lang="nl-NL" dirty="0"/>
              <a:t>Iemand zegenen.</a:t>
            </a:r>
          </a:p>
          <a:p>
            <a:r>
              <a:rPr lang="nl-NL" dirty="0"/>
              <a:t>Creatieve eenmalige rituelen: zonden belijden en opschrijven en dan het papier in zee gooien of bij een houten kruis leggen. Een boze brief aan een overleden vader-dader schrijven en voorlezen op het graf. Een echtpaar dat, na een crisis de trouwbeloften vernieuwt. </a:t>
            </a:r>
          </a:p>
        </p:txBody>
      </p:sp>
      <p:pic>
        <p:nvPicPr>
          <p:cNvPr id="5"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51710822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01511"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00D55FD-4362-2734-ADDB-4B7996146B68}"/>
              </a:ext>
            </a:extLst>
          </p:cNvPr>
          <p:cNvSpPr>
            <a:spLocks noGrp="1"/>
          </p:cNvSpPr>
          <p:nvPr>
            <p:ph type="title"/>
          </p:nvPr>
        </p:nvSpPr>
        <p:spPr/>
        <p:txBody>
          <a:bodyPr/>
          <a:lstStyle/>
          <a:p>
            <a:r>
              <a:rPr lang="nl-NL" dirty="0"/>
              <a:t>Zonden kruis vuur bloem</a:t>
            </a:r>
          </a:p>
        </p:txBody>
      </p:sp>
      <p:sp>
        <p:nvSpPr>
          <p:cNvPr id="3" name="Tijdelijke aanduiding voor inhoud 2">
            <a:extLst>
              <a:ext uri="{FF2B5EF4-FFF2-40B4-BE49-F238E27FC236}">
                <a16:creationId xmlns:a16="http://schemas.microsoft.com/office/drawing/2014/main" id="{BD2C1E04-EB11-8FA0-F312-E199CE835E50}"/>
              </a:ext>
            </a:extLst>
          </p:cNvPr>
          <p:cNvSpPr>
            <a:spLocks noGrp="1"/>
          </p:cNvSpPr>
          <p:nvPr>
            <p:ph idx="1"/>
          </p:nvPr>
        </p:nvSpPr>
        <p:spPr/>
        <p:txBody>
          <a:bodyPr/>
          <a:lstStyle/>
          <a:p>
            <a:r>
              <a:rPr lang="nl-NL" dirty="0"/>
              <a:t>Een groepje zendingsmedewerkers had </a:t>
            </a:r>
            <a:r>
              <a:rPr lang="nl-NL" dirty="0" err="1"/>
              <a:t>olv</a:t>
            </a:r>
            <a:r>
              <a:rPr lang="nl-NL" dirty="0"/>
              <a:t> van een pastor een ‘debriefing’. Ze kwamen voorgoed terug naar Nederland. Onderdeel was het benoemen van gemaakte fouten, van zonden en ook van pijn. Dit werd door sommigen uitgeschreven en op een houten kruis gelegd. Anderen gebruikten daarvoor een voorwerp (een symbool!). Na afloop werden die briefjes en voorwerpen in een vuurkorf gedeponeerd en verband. Vervolgens werd in de as een bloem gelegd. ‘Dit was heel krachtig’, zei één van de deelnemers.</a:t>
            </a:r>
          </a:p>
        </p:txBody>
      </p:sp>
    </p:spTree>
    <p:extLst>
      <p:ext uri="{BB962C8B-B14F-4D97-AF65-F5344CB8AC3E}">
        <p14:creationId xmlns:p14="http://schemas.microsoft.com/office/powerpoint/2010/main" val="9556081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Nieuwe rituelen</a:t>
            </a:r>
          </a:p>
        </p:txBody>
      </p:sp>
      <p:sp>
        <p:nvSpPr>
          <p:cNvPr id="3" name="Tijdelijke aanduiding voor inhoud 2"/>
          <p:cNvSpPr>
            <a:spLocks noGrp="1"/>
          </p:cNvSpPr>
          <p:nvPr>
            <p:ph idx="1"/>
          </p:nvPr>
        </p:nvSpPr>
        <p:spPr/>
        <p:txBody>
          <a:bodyPr/>
          <a:lstStyle/>
          <a:p>
            <a:r>
              <a:rPr lang="nl-NL" dirty="0"/>
              <a:t>Mensen bedenken tegenwoordig ook nieuwe rituelen, bijvoorbeeld bij begrafenissen (duiven oplaten e.d.) Wees kritisch! Een kerk voert geen boeddhistische rituelen uit en zegent geen dieren of nieuwe woningen. </a:t>
            </a:r>
          </a:p>
          <a:p>
            <a:r>
              <a:rPr lang="nl-NL" dirty="0"/>
              <a:t>Een ritueel is verantwoord als het  tot heil en zegen is van het individu, van individuen. Als het ingebed is in de gemeenschap die deelt in het ritueel. Dat is ook: als het past bij de orde van de kerk of plaatselijke gemeente. Als de betekenis van het ritueel geworteld is in het Woord van God.</a:t>
            </a:r>
          </a:p>
          <a:p>
            <a:endParaRPr lang="nl-NL" dirty="0"/>
          </a:p>
          <a:p>
            <a:endParaRPr lang="nl-NL" dirty="0"/>
          </a:p>
        </p:txBody>
      </p:sp>
      <p:pic>
        <p:nvPicPr>
          <p:cNvPr id="4"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12614186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68338"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5" name="Tijdelijke aanduiding voor afbeelding 4"/>
          <p:cNvPicPr>
            <a:picLocks noGrp="1" noChangeAspect="1"/>
          </p:cNvPicPr>
          <p:nvPr>
            <p:ph type="pic" idx="1"/>
          </p:nvPr>
        </p:nvPicPr>
        <p:blipFill>
          <a:blip r:embed="rId2"/>
          <a:srcRect l="21507" r="21507"/>
          <a:stretch>
            <a:fillRect/>
          </a:stretch>
        </p:blipFill>
        <p:spPr>
          <a:xfrm>
            <a:off x="5183187" y="987425"/>
            <a:ext cx="6194561" cy="4891281"/>
          </a:xfrm>
          <a:prstGeom prst="rect">
            <a:avLst/>
          </a:prstGeom>
        </p:spPr>
      </p:pic>
      <p:sp>
        <p:nvSpPr>
          <p:cNvPr id="4" name="Tijdelijke aanduiding voor tekst 3"/>
          <p:cNvSpPr>
            <a:spLocks noGrp="1"/>
          </p:cNvSpPr>
          <p:nvPr>
            <p:ph type="body" sz="half" idx="2"/>
          </p:nvPr>
        </p:nvSpPr>
        <p:spPr/>
        <p:txBody>
          <a:bodyPr/>
          <a:lstStyle/>
          <a:p>
            <a:r>
              <a:rPr lang="nl-NL" dirty="0"/>
              <a:t>Bron: witte-gelegenheidsduiven.nl</a:t>
            </a:r>
          </a:p>
          <a:p>
            <a:r>
              <a:rPr lang="nl-NL" dirty="0"/>
              <a:t>Daar is de duif alweer. De witte duif is symbool van Gods Geest, van vrede, van zachtheid en liefde, van de ziel die het lichaam verlaat. Je kunt witte duiven laten vliegen bij een bruiloft én bij een begrafenis. Aan de pastor (of een familielid) de taak om er mooie woorden bij te bedenken als er bij een begrafenis één of meerdere worden losgelaten.</a:t>
            </a:r>
          </a:p>
        </p:txBody>
      </p:sp>
    </p:spTree>
    <p:extLst>
      <p:ext uri="{BB962C8B-B14F-4D97-AF65-F5344CB8AC3E}">
        <p14:creationId xmlns:p14="http://schemas.microsoft.com/office/powerpoint/2010/main" val="15938270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Wie voert het ritueel uit?</a:t>
            </a:r>
          </a:p>
        </p:txBody>
      </p:sp>
      <p:sp>
        <p:nvSpPr>
          <p:cNvPr id="3" name="Tijdelijke aanduiding voor inhoud 2"/>
          <p:cNvSpPr>
            <a:spLocks noGrp="1"/>
          </p:cNvSpPr>
          <p:nvPr>
            <p:ph idx="1"/>
          </p:nvPr>
        </p:nvSpPr>
        <p:spPr/>
        <p:txBody>
          <a:bodyPr/>
          <a:lstStyle/>
          <a:p>
            <a:r>
              <a:rPr lang="nl-NL" dirty="0"/>
              <a:t>Protestanten zijn voorzichtig: ze laten meestal de ambtsdragers de rituelen uitvoeren. Dat hoeft niet altijd. Iedereen mag bidden, uit de bijbel lezen en zingen in het pastoraat. We zijn in de kerk immers priesters voor elkaar. Een gewone pastorale bezoeker zal echter niet snel bijvoorbeeld het Heilig Avondmaal vieren met een ziek gemeentelid. Of de ziekenzalving toepassen. Dan vraagt hij dat toch aan de predikant of ouderling, al wil hij/zij er dan ook graag bij zijn.</a:t>
            </a:r>
          </a:p>
        </p:txBody>
      </p:sp>
      <p:pic>
        <p:nvPicPr>
          <p:cNvPr id="4"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81578389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90783"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7DCD737-D40A-8DED-6599-F7350CDD7DF7}"/>
              </a:ext>
            </a:extLst>
          </p:cNvPr>
          <p:cNvSpPr>
            <a:spLocks noGrp="1"/>
          </p:cNvSpPr>
          <p:nvPr>
            <p:ph type="title"/>
          </p:nvPr>
        </p:nvSpPr>
        <p:spPr/>
        <p:txBody>
          <a:bodyPr/>
          <a:lstStyle/>
          <a:p>
            <a:r>
              <a:rPr lang="nl-NL" dirty="0"/>
              <a:t>Nog een kritische noot</a:t>
            </a:r>
          </a:p>
        </p:txBody>
      </p:sp>
      <p:sp>
        <p:nvSpPr>
          <p:cNvPr id="3" name="Tijdelijke aanduiding voor inhoud 2">
            <a:extLst>
              <a:ext uri="{FF2B5EF4-FFF2-40B4-BE49-F238E27FC236}">
                <a16:creationId xmlns:a16="http://schemas.microsoft.com/office/drawing/2014/main" id="{E9285AC8-9FED-52F4-1A5A-7A4D0A5BC186}"/>
              </a:ext>
            </a:extLst>
          </p:cNvPr>
          <p:cNvSpPr>
            <a:spLocks noGrp="1"/>
          </p:cNvSpPr>
          <p:nvPr>
            <p:ph idx="1"/>
          </p:nvPr>
        </p:nvSpPr>
        <p:spPr/>
        <p:txBody>
          <a:bodyPr/>
          <a:lstStyle/>
          <a:p>
            <a:r>
              <a:rPr lang="nl-NL" dirty="0"/>
              <a:t>Denk erom, hoe mooi rituelen zijn, het zijn voor protestanten nooit sacramenten in de rooms-katholieke betekenis. Ze bemiddelen dus geen heil. Het zijn  ‘bewegende beelden’ met een mooie symboliek die het geloof kunnen versterken. Dat gaat zelfs op voor doop en </a:t>
            </a:r>
            <a:r>
              <a:rPr lang="nl-NL"/>
              <a:t>avondmaal. Ze </a:t>
            </a:r>
            <a:r>
              <a:rPr lang="nl-NL" dirty="0"/>
              <a:t>kunnen in een kerkdienst dus ook nooit de preek vervangen!</a:t>
            </a:r>
          </a:p>
        </p:txBody>
      </p:sp>
    </p:spTree>
    <p:extLst>
      <p:ext uri="{BB962C8B-B14F-4D97-AF65-F5344CB8AC3E}">
        <p14:creationId xmlns:p14="http://schemas.microsoft.com/office/powerpoint/2010/main" val="42393289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Om even door te denken</a:t>
            </a:r>
          </a:p>
        </p:txBody>
      </p:sp>
      <p:sp>
        <p:nvSpPr>
          <p:cNvPr id="3" name="Tijdelijke aanduiding voor inhoud 2"/>
          <p:cNvSpPr>
            <a:spLocks noGrp="1"/>
          </p:cNvSpPr>
          <p:nvPr>
            <p:ph idx="1"/>
          </p:nvPr>
        </p:nvSpPr>
        <p:spPr/>
        <p:txBody>
          <a:bodyPr/>
          <a:lstStyle/>
          <a:p>
            <a:pPr marL="0" indent="0">
              <a:buNone/>
            </a:pPr>
            <a:r>
              <a:rPr lang="nl-NL" dirty="0"/>
              <a:t>Rituelen en symbolen hebben een belangrijke functie. Als jij na deze </a:t>
            </a:r>
            <a:r>
              <a:rPr lang="nl-NL" dirty="0" err="1"/>
              <a:t>ppp</a:t>
            </a:r>
            <a:r>
              <a:rPr lang="nl-NL" dirty="0"/>
              <a:t> weer pastoraal bezoekwerk gaat doen:</a:t>
            </a:r>
          </a:p>
          <a:p>
            <a:pPr lvl="1"/>
            <a:r>
              <a:rPr lang="nl-NL" dirty="0"/>
              <a:t>Welke rituelen doe je nu meer bewust?</a:t>
            </a:r>
          </a:p>
          <a:p>
            <a:pPr lvl="1"/>
            <a:r>
              <a:rPr lang="nl-NL" dirty="0"/>
              <a:t>Welk (ander dan voor jou gebruikelijk) ritueel of symbool zou jij durven inzetten?</a:t>
            </a:r>
          </a:p>
          <a:p>
            <a:pPr lvl="1"/>
            <a:endParaRPr lang="nl-NL" dirty="0"/>
          </a:p>
        </p:txBody>
      </p:sp>
      <p:pic>
        <p:nvPicPr>
          <p:cNvPr id="4"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88510336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17542"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337</TotalTime>
  <Words>1661</Words>
  <Application>Microsoft Office PowerPoint</Application>
  <PresentationFormat>Breedbeeld</PresentationFormat>
  <Paragraphs>67</Paragraphs>
  <Slides>22</Slides>
  <Notes>0</Notes>
  <HiddenSlides>0</HiddenSlides>
  <MMClips>10</MMClips>
  <ScaleCrop>false</ScaleCrop>
  <HeadingPairs>
    <vt:vector size="6" baseType="variant">
      <vt:variant>
        <vt:lpstr>Gebruikte lettertypen</vt:lpstr>
      </vt:variant>
      <vt:variant>
        <vt:i4>3</vt:i4>
      </vt:variant>
      <vt:variant>
        <vt:lpstr>Thema</vt:lpstr>
      </vt:variant>
      <vt:variant>
        <vt:i4>1</vt:i4>
      </vt:variant>
      <vt:variant>
        <vt:lpstr>Diatitels</vt:lpstr>
      </vt:variant>
      <vt:variant>
        <vt:i4>22</vt:i4>
      </vt:variant>
    </vt:vector>
  </HeadingPairs>
  <TitlesOfParts>
    <vt:vector size="26" baseType="lpstr">
      <vt:lpstr>Arial</vt:lpstr>
      <vt:lpstr>Calibri</vt:lpstr>
      <vt:lpstr>Calibri Light</vt:lpstr>
      <vt:lpstr>Kantoorthema</vt:lpstr>
      <vt:lpstr>Rituelen en symbolen in het pastoraat</vt:lpstr>
      <vt:lpstr>Vooraf</vt:lpstr>
      <vt:lpstr>PowerPoint-presentatie</vt:lpstr>
      <vt:lpstr>De pastor als priester</vt:lpstr>
      <vt:lpstr>Rituelen</vt:lpstr>
      <vt:lpstr>PowerPoint-presentatie</vt:lpstr>
      <vt:lpstr>Symbolen</vt:lpstr>
      <vt:lpstr>PowerPoint-presentatie</vt:lpstr>
      <vt:lpstr>PowerPoint-presentatie</vt:lpstr>
      <vt:lpstr>Rituelen</vt:lpstr>
      <vt:lpstr>PowerPoint-presentatie</vt:lpstr>
      <vt:lpstr>Functies van rituelen</vt:lpstr>
      <vt:lpstr>PowerPoint-presentatie</vt:lpstr>
      <vt:lpstr>PowerPoint-presentatie</vt:lpstr>
      <vt:lpstr>PowerPoint-presentatie</vt:lpstr>
      <vt:lpstr>Rituelen in het pastoraat</vt:lpstr>
      <vt:lpstr>Zonden kruis vuur bloem</vt:lpstr>
      <vt:lpstr>Nieuwe rituelen</vt:lpstr>
      <vt:lpstr>PowerPoint-presentatie</vt:lpstr>
      <vt:lpstr>Wie voert het ritueel uit?</vt:lpstr>
      <vt:lpstr>Nog een kritische noot</vt:lpstr>
      <vt:lpstr>Om even door te denken</vt:lpstr>
    </vt:vector>
  </TitlesOfParts>
  <Company>Christelijke Hogeschool Ede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Rituelen in het pastoraat</dc:title>
  <dc:creator>Voet van der, Nico</dc:creator>
  <cp:lastModifiedBy>Voet van der, Nico</cp:lastModifiedBy>
  <cp:revision>35</cp:revision>
  <dcterms:created xsi:type="dcterms:W3CDTF">2020-05-26T19:22:37Z</dcterms:created>
  <dcterms:modified xsi:type="dcterms:W3CDTF">2022-09-10T10:23:46Z</dcterms:modified>
</cp:coreProperties>
</file>