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7" r:id="rId3"/>
    <p:sldId id="263" r:id="rId4"/>
    <p:sldId id="258" r:id="rId5"/>
    <p:sldId id="265" r:id="rId6"/>
    <p:sldId id="260" r:id="rId7"/>
    <p:sldId id="264" r:id="rId8"/>
    <p:sldId id="261" r:id="rId9"/>
    <p:sldId id="266" r:id="rId10"/>
    <p:sldId id="267" r:id="rId11"/>
    <p:sldId id="268" r:id="rId12"/>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BC556E16-7730-41F0-B97E-5A09D013B384}" type="datetimeFigureOut">
              <a:rPr lang="nl-NL" smtClean="0"/>
              <a:pPr/>
              <a:t>26-5-2020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BC556E16-7730-41F0-B97E-5A09D013B384}" type="datetimeFigureOut">
              <a:rPr lang="nl-NL" smtClean="0"/>
              <a:pPr/>
              <a:t>26-5-2020</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BC556E16-7730-41F0-B97E-5A09D013B384}" type="datetimeFigureOut">
              <a:rPr lang="nl-NL" smtClean="0"/>
              <a:pPr/>
              <a:t>26-5-2020</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BC556E16-7730-41F0-B97E-5A09D013B384}" type="datetimeFigureOut">
              <a:rPr lang="nl-NL" smtClean="0"/>
              <a:pPr/>
              <a:t>26-5-2020</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BC556E16-7730-41F0-B97E-5A09D013B384}" type="datetimeFigureOut">
              <a:rPr lang="nl-NL" smtClean="0"/>
              <a:pPr/>
              <a:t>26-5-2020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BC556E16-7730-41F0-B97E-5A09D013B384}" type="datetimeFigureOut">
              <a:rPr lang="nl-NL" smtClean="0"/>
              <a:pPr/>
              <a:t>26-5-2020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CC565FD-3FCD-4784-87CA-F79502CF0A86}"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556E16-7730-41F0-B97E-5A09D013B384}" type="datetimeFigureOut">
              <a:rPr lang="nl-NL" smtClean="0"/>
              <a:pPr/>
              <a:t>26-5-2020</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C565FD-3FCD-4784-87CA-F79502CF0A86}"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Herkenbaar???</a:t>
            </a:r>
            <a:endParaRPr lang="nl-NL" dirty="0"/>
          </a:p>
        </p:txBody>
      </p:sp>
      <p:sp>
        <p:nvSpPr>
          <p:cNvPr id="3" name="Tijdelijke aanduiding voor inhoud 2"/>
          <p:cNvSpPr>
            <a:spLocks noGrp="1"/>
          </p:cNvSpPr>
          <p:nvPr>
            <p:ph idx="1"/>
          </p:nvPr>
        </p:nvSpPr>
        <p:spPr/>
        <p:txBody>
          <a:bodyPr>
            <a:normAutofit lnSpcReduction="10000"/>
          </a:bodyPr>
          <a:lstStyle/>
          <a:p>
            <a:pPr>
              <a:buNone/>
            </a:pPr>
            <a:r>
              <a:rPr lang="nl-NL" dirty="0" smtClean="0"/>
              <a:t>1. </a:t>
            </a:r>
            <a:r>
              <a:rPr lang="nl-NL" dirty="0" smtClean="0"/>
              <a:t>Mijn </a:t>
            </a:r>
            <a:r>
              <a:rPr lang="nl-NL" dirty="0" smtClean="0"/>
              <a:t>depressiviteit is aanstellerij. Daaraan moet ik niet te veel aandacht geven. Gewoon doorgaan!</a:t>
            </a:r>
          </a:p>
          <a:p>
            <a:pPr>
              <a:buNone/>
            </a:pPr>
            <a:r>
              <a:rPr lang="nl-NL" dirty="0"/>
              <a:t>2</a:t>
            </a:r>
            <a:r>
              <a:rPr lang="nl-NL" dirty="0" smtClean="0"/>
              <a:t>. </a:t>
            </a:r>
            <a:r>
              <a:rPr lang="nl-NL" dirty="0" smtClean="0"/>
              <a:t>Als ik maar dicht bij Christus leef, gaat de depressiviteit wel over.</a:t>
            </a:r>
          </a:p>
          <a:p>
            <a:pPr>
              <a:buNone/>
            </a:pPr>
            <a:r>
              <a:rPr lang="nl-NL" dirty="0"/>
              <a:t>3</a:t>
            </a:r>
            <a:r>
              <a:rPr lang="nl-NL" dirty="0" smtClean="0"/>
              <a:t>. </a:t>
            </a:r>
            <a:r>
              <a:rPr lang="nl-NL" dirty="0" smtClean="0"/>
              <a:t>Ik wordt depressief door alle druk die ik ervaar.</a:t>
            </a:r>
          </a:p>
          <a:p>
            <a:pPr>
              <a:buNone/>
            </a:pPr>
            <a:r>
              <a:rPr lang="nl-NL" dirty="0"/>
              <a:t>4</a:t>
            </a:r>
            <a:r>
              <a:rPr lang="nl-NL" dirty="0" smtClean="0"/>
              <a:t>. </a:t>
            </a:r>
            <a:r>
              <a:rPr lang="nl-NL" dirty="0" smtClean="0"/>
              <a:t>Ik wil nooit, nooit, nooit medicijnen tegen depressiviteit slikken.</a:t>
            </a:r>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052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Soorten depressiviteit</a:t>
            </a:r>
            <a:endParaRPr lang="nl-NL" dirty="0"/>
          </a:p>
        </p:txBody>
      </p:sp>
      <p:sp>
        <p:nvSpPr>
          <p:cNvPr id="3" name="Tijdelijke aanduiding voor inhoud 2"/>
          <p:cNvSpPr>
            <a:spLocks noGrp="1"/>
          </p:cNvSpPr>
          <p:nvPr>
            <p:ph idx="1"/>
          </p:nvPr>
        </p:nvSpPr>
        <p:spPr/>
        <p:txBody>
          <a:bodyPr>
            <a:normAutofit fontScale="92500" lnSpcReduction="20000"/>
          </a:bodyPr>
          <a:lstStyle/>
          <a:p>
            <a:pPr lvl="0"/>
            <a:r>
              <a:rPr lang="nl-NL" dirty="0"/>
              <a:t>D</a:t>
            </a:r>
            <a:r>
              <a:rPr lang="nl-NL" dirty="0" smtClean="0"/>
              <a:t>epressiviteit </a:t>
            </a:r>
            <a:r>
              <a:rPr lang="nl-NL" dirty="0"/>
              <a:t>als lichamelijke ziekte. </a:t>
            </a:r>
            <a:r>
              <a:rPr lang="nl-NL" dirty="0" smtClean="0"/>
              <a:t> Bipolaire stoornis. (Genetisch probleem)</a:t>
            </a:r>
            <a:endParaRPr lang="nl-NL" dirty="0"/>
          </a:p>
          <a:p>
            <a:pPr lvl="0"/>
            <a:r>
              <a:rPr lang="nl-NL" dirty="0"/>
              <a:t>D</a:t>
            </a:r>
            <a:r>
              <a:rPr lang="nl-NL" dirty="0" smtClean="0"/>
              <a:t>epressiviteit na </a:t>
            </a:r>
            <a:r>
              <a:rPr lang="nl-NL" dirty="0"/>
              <a:t>ingrijpende </a:t>
            </a:r>
            <a:r>
              <a:rPr lang="nl-NL" dirty="0" smtClean="0"/>
              <a:t>gebeurtenissen</a:t>
            </a:r>
            <a:r>
              <a:rPr lang="nl-NL" dirty="0"/>
              <a:t> </a:t>
            </a:r>
            <a:r>
              <a:rPr lang="nl-NL" dirty="0" smtClean="0"/>
              <a:t>(bijvoorbeeld: seksueel misbruik, rouw)</a:t>
            </a:r>
            <a:endParaRPr lang="nl-NL" dirty="0"/>
          </a:p>
          <a:p>
            <a:pPr lvl="0"/>
            <a:r>
              <a:rPr lang="nl-NL" dirty="0"/>
              <a:t>Of </a:t>
            </a:r>
            <a:r>
              <a:rPr lang="nl-NL" dirty="0" smtClean="0"/>
              <a:t>depressiviteit </a:t>
            </a:r>
            <a:r>
              <a:rPr lang="nl-NL" dirty="0"/>
              <a:t>is </a:t>
            </a:r>
            <a:r>
              <a:rPr lang="nl-NL" dirty="0" smtClean="0"/>
              <a:t>gevolg van te weinig emotionele steun of zelfs verwaarlozing (kan een kind, maar ook een partner ervaren). Lieve</a:t>
            </a:r>
            <a:r>
              <a:rPr lang="nl-NL" dirty="0"/>
              <a:t>, gevoelige </a:t>
            </a:r>
            <a:r>
              <a:rPr lang="nl-NL" dirty="0" smtClean="0"/>
              <a:t>mensen hebben er </a:t>
            </a:r>
            <a:r>
              <a:rPr lang="nl-NL" dirty="0"/>
              <a:t>eerder last </a:t>
            </a:r>
            <a:r>
              <a:rPr lang="nl-NL" dirty="0" smtClean="0"/>
              <a:t>van. </a:t>
            </a:r>
            <a:endParaRPr lang="nl-NL" dirty="0"/>
          </a:p>
          <a:p>
            <a:pPr lvl="0"/>
            <a:r>
              <a:rPr lang="nl-NL" dirty="0"/>
              <a:t>Depressiviteit </a:t>
            </a:r>
            <a:r>
              <a:rPr lang="nl-NL" dirty="0" smtClean="0"/>
              <a:t>als </a:t>
            </a:r>
            <a:r>
              <a:rPr lang="nl-NL" dirty="0"/>
              <a:t>bijverschijnsel </a:t>
            </a:r>
            <a:r>
              <a:rPr lang="nl-NL" dirty="0" smtClean="0"/>
              <a:t>van </a:t>
            </a:r>
            <a:r>
              <a:rPr lang="nl-NL" dirty="0"/>
              <a:t>een ziekte of van </a:t>
            </a:r>
            <a:r>
              <a:rPr lang="nl-NL" dirty="0" smtClean="0"/>
              <a:t>medicijnen </a:t>
            </a:r>
            <a:r>
              <a:rPr lang="nl-NL" dirty="0"/>
              <a:t>of van een andere psychische thematiek (zoals </a:t>
            </a:r>
            <a:r>
              <a:rPr lang="nl-NL" dirty="0" err="1"/>
              <a:t>borderline</a:t>
            </a:r>
            <a:r>
              <a:rPr lang="nl-NL" dirty="0" smtClean="0"/>
              <a:t>).</a:t>
            </a:r>
          </a:p>
          <a:p>
            <a:pPr lvl="0">
              <a:buNone/>
            </a:pPr>
            <a:endParaRPr lang="nl-NL" dirty="0"/>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94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Kenmerken van depressiviteit</a:t>
            </a:r>
            <a:endParaRPr lang="nl-NL" dirty="0"/>
          </a:p>
        </p:txBody>
      </p:sp>
      <p:sp>
        <p:nvSpPr>
          <p:cNvPr id="3" name="Tijdelijke aanduiding voor inhoud 2"/>
          <p:cNvSpPr>
            <a:spLocks noGrp="1"/>
          </p:cNvSpPr>
          <p:nvPr>
            <p:ph sz="half" idx="1"/>
          </p:nvPr>
        </p:nvSpPr>
        <p:spPr/>
        <p:txBody>
          <a:bodyPr>
            <a:normAutofit/>
          </a:bodyPr>
          <a:lstStyle/>
          <a:p>
            <a:pPr lvl="1"/>
            <a:r>
              <a:rPr lang="nl-NL" dirty="0" smtClean="0"/>
              <a:t>Slaapproblemen</a:t>
            </a:r>
          </a:p>
          <a:p>
            <a:pPr lvl="1"/>
            <a:r>
              <a:rPr lang="nl-NL" dirty="0" smtClean="0"/>
              <a:t>Verminderde eetlust</a:t>
            </a:r>
          </a:p>
          <a:p>
            <a:pPr lvl="1"/>
            <a:r>
              <a:rPr lang="nl-NL" dirty="0" smtClean="0"/>
              <a:t>Stemmingswisselingen</a:t>
            </a:r>
          </a:p>
          <a:p>
            <a:pPr lvl="1"/>
            <a:r>
              <a:rPr lang="nl-NL" dirty="0" smtClean="0"/>
              <a:t>Traagheid, lusteloosheid</a:t>
            </a:r>
          </a:p>
          <a:p>
            <a:pPr lvl="1"/>
            <a:r>
              <a:rPr lang="nl-NL" dirty="0" smtClean="0"/>
              <a:t>Lichamelijke onrust; gespannen gevoel</a:t>
            </a:r>
          </a:p>
          <a:p>
            <a:pPr lvl="1"/>
            <a:r>
              <a:rPr lang="nl-NL" dirty="0" smtClean="0"/>
              <a:t>Moeheid </a:t>
            </a:r>
          </a:p>
          <a:p>
            <a:pPr lvl="1"/>
            <a:r>
              <a:rPr lang="nl-NL" dirty="0" smtClean="0"/>
              <a:t>Moedeloosheid</a:t>
            </a:r>
            <a:endParaRPr lang="nl-NL" dirty="0"/>
          </a:p>
          <a:p>
            <a:pPr lvl="1"/>
            <a:r>
              <a:rPr lang="nl-NL" dirty="0" smtClean="0"/>
              <a:t>Niet meer genieten</a:t>
            </a:r>
          </a:p>
        </p:txBody>
      </p:sp>
      <p:sp>
        <p:nvSpPr>
          <p:cNvPr id="4" name="Tijdelijke aanduiding voor inhoud 3"/>
          <p:cNvSpPr>
            <a:spLocks noGrp="1"/>
          </p:cNvSpPr>
          <p:nvPr>
            <p:ph sz="half" idx="2"/>
          </p:nvPr>
        </p:nvSpPr>
        <p:spPr/>
        <p:txBody>
          <a:bodyPr>
            <a:normAutofit/>
          </a:bodyPr>
          <a:lstStyle/>
          <a:p>
            <a:pPr lvl="1"/>
            <a:r>
              <a:rPr lang="nl-NL" dirty="0" smtClean="0"/>
              <a:t>Concentratieproblemen</a:t>
            </a:r>
          </a:p>
          <a:p>
            <a:pPr lvl="1"/>
            <a:r>
              <a:rPr lang="nl-NL" dirty="0" smtClean="0"/>
              <a:t>Schuldgevoelens </a:t>
            </a:r>
          </a:p>
          <a:p>
            <a:pPr lvl="1"/>
            <a:r>
              <a:rPr lang="nl-NL" dirty="0" smtClean="0"/>
              <a:t>Dunne emotionele schil</a:t>
            </a:r>
          </a:p>
          <a:p>
            <a:pPr lvl="1"/>
            <a:r>
              <a:rPr lang="nl-NL" dirty="0" smtClean="0"/>
              <a:t>Angst</a:t>
            </a:r>
          </a:p>
          <a:p>
            <a:pPr lvl="1"/>
            <a:r>
              <a:rPr lang="nl-NL" dirty="0" smtClean="0"/>
              <a:t>Negatief zelfbeeld</a:t>
            </a:r>
          </a:p>
          <a:p>
            <a:pPr lvl="1"/>
            <a:r>
              <a:rPr lang="nl-NL" dirty="0" smtClean="0"/>
              <a:t>Minimaal enige weken ongewoon somber</a:t>
            </a:r>
          </a:p>
          <a:p>
            <a:pPr lvl="1"/>
            <a:r>
              <a:rPr lang="nl-NL" dirty="0" smtClean="0"/>
              <a:t>Gedachten over de dood</a:t>
            </a:r>
          </a:p>
          <a:p>
            <a:pPr lvl="1"/>
            <a:r>
              <a:rPr lang="nl-NL" dirty="0" smtClean="0"/>
              <a:t>Hersens zijn veranderd in ‘kots’</a:t>
            </a:r>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493"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Depressief gedrag</a:t>
            </a:r>
            <a:endParaRPr lang="nl-NL" dirty="0"/>
          </a:p>
        </p:txBody>
      </p:sp>
      <p:sp>
        <p:nvSpPr>
          <p:cNvPr id="3" name="Tijdelijke aanduiding voor inhoud 2"/>
          <p:cNvSpPr>
            <a:spLocks noGrp="1"/>
          </p:cNvSpPr>
          <p:nvPr>
            <p:ph idx="1"/>
          </p:nvPr>
        </p:nvSpPr>
        <p:spPr/>
        <p:txBody>
          <a:bodyPr>
            <a:normAutofit lnSpcReduction="10000"/>
          </a:bodyPr>
          <a:lstStyle/>
          <a:p>
            <a:pPr lvl="1"/>
            <a:r>
              <a:rPr lang="nl-NL" dirty="0" smtClean="0"/>
              <a:t>Ik </a:t>
            </a:r>
            <a:r>
              <a:rPr lang="nl-NL" dirty="0"/>
              <a:t>doe erg onaardig tegen iedereen</a:t>
            </a:r>
          </a:p>
          <a:p>
            <a:pPr lvl="1"/>
            <a:r>
              <a:rPr lang="nl-NL" dirty="0"/>
              <a:t>Ik sluit me op mijn kamer</a:t>
            </a:r>
          </a:p>
          <a:p>
            <a:pPr lvl="1"/>
            <a:r>
              <a:rPr lang="nl-NL" dirty="0"/>
              <a:t>Ik kan juist niet alleen zijn.</a:t>
            </a:r>
          </a:p>
          <a:p>
            <a:pPr lvl="1"/>
            <a:r>
              <a:rPr lang="nl-NL" dirty="0"/>
              <a:t>Ik vertoon </a:t>
            </a:r>
            <a:r>
              <a:rPr lang="nl-NL" dirty="0" smtClean="0"/>
              <a:t>verslavings- (of ander) vluchtgedrag </a:t>
            </a:r>
            <a:endParaRPr lang="nl-NL" dirty="0"/>
          </a:p>
          <a:p>
            <a:pPr lvl="1"/>
            <a:r>
              <a:rPr lang="nl-NL" dirty="0"/>
              <a:t>Ik doe niks meer.</a:t>
            </a:r>
          </a:p>
          <a:p>
            <a:pPr lvl="1"/>
            <a:r>
              <a:rPr lang="nl-NL" dirty="0"/>
              <a:t>Ik verwond mijzelf</a:t>
            </a:r>
          </a:p>
          <a:p>
            <a:pPr lvl="1"/>
            <a:r>
              <a:rPr lang="nl-NL" dirty="0"/>
              <a:t>Ik stort mij op de pijn of hulpeloosheid van anderen</a:t>
            </a:r>
          </a:p>
          <a:p>
            <a:pPr lvl="1"/>
            <a:r>
              <a:rPr lang="nl-NL" dirty="0"/>
              <a:t>Ik werk keihard en leg de lat hoog</a:t>
            </a:r>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02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 samenleving</a:t>
            </a:r>
            <a:endParaRPr lang="nl-NL" dirty="0"/>
          </a:p>
        </p:txBody>
      </p:sp>
      <p:sp>
        <p:nvSpPr>
          <p:cNvPr id="3" name="Tijdelijke aanduiding voor inhoud 2"/>
          <p:cNvSpPr>
            <a:spLocks noGrp="1"/>
          </p:cNvSpPr>
          <p:nvPr>
            <p:ph idx="1"/>
          </p:nvPr>
        </p:nvSpPr>
        <p:spPr/>
        <p:txBody>
          <a:bodyPr>
            <a:normAutofit/>
          </a:bodyPr>
          <a:lstStyle/>
          <a:p>
            <a:r>
              <a:rPr lang="nl-NL" dirty="0" smtClean="0"/>
              <a:t>Veel mensen worden depressief door het gevoel dat ze falen. Dat heeft te maken met de hoge eisen in de samenleving.</a:t>
            </a:r>
          </a:p>
          <a:p>
            <a:r>
              <a:rPr lang="nl-NL" dirty="0" smtClean="0"/>
              <a:t>Ze hebben het druk, ze ervaren druk in hun hoofd en ze hebben last van verwachtingen waaraan ze willen beantwoorden.</a:t>
            </a:r>
          </a:p>
          <a:p>
            <a:r>
              <a:rPr lang="nl-NL" dirty="0" err="1" smtClean="0"/>
              <a:t>Burnout</a:t>
            </a:r>
            <a:r>
              <a:rPr lang="nl-NL" dirty="0" smtClean="0"/>
              <a:t>-klachten zijn niet voor niets een variant van depressieve klachten.</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430992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59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Volgorde  proces</a:t>
            </a:r>
            <a:endParaRPr lang="nl-NL" dirty="0"/>
          </a:p>
        </p:txBody>
      </p:sp>
      <p:sp>
        <p:nvSpPr>
          <p:cNvPr id="3" name="Tijdelijke aanduiding voor inhoud 2"/>
          <p:cNvSpPr>
            <a:spLocks noGrp="1"/>
          </p:cNvSpPr>
          <p:nvPr>
            <p:ph idx="1"/>
          </p:nvPr>
        </p:nvSpPr>
        <p:spPr/>
        <p:txBody>
          <a:bodyPr>
            <a:normAutofit fontScale="85000" lnSpcReduction="20000"/>
          </a:bodyPr>
          <a:lstStyle/>
          <a:p>
            <a:pPr lvl="0"/>
            <a:r>
              <a:rPr lang="nl-NL" dirty="0"/>
              <a:t>ingrijpende gebeurtenis / vervelende ontwikkeling </a:t>
            </a:r>
            <a:r>
              <a:rPr lang="nl-NL" dirty="0">
                <a:sym typeface="Wingdings"/>
              </a:rPr>
              <a:t></a:t>
            </a:r>
            <a:endParaRPr lang="nl-NL" dirty="0"/>
          </a:p>
          <a:p>
            <a:pPr lvl="0"/>
            <a:r>
              <a:rPr lang="nl-NL" dirty="0"/>
              <a:t>slaapproblemen </a:t>
            </a:r>
            <a:r>
              <a:rPr lang="nl-NL" dirty="0">
                <a:sym typeface="Wingdings"/>
              </a:rPr>
              <a:t></a:t>
            </a:r>
            <a:endParaRPr lang="nl-NL" dirty="0"/>
          </a:p>
          <a:p>
            <a:pPr lvl="0"/>
            <a:r>
              <a:rPr lang="nl-NL" dirty="0"/>
              <a:t>moe en lusteloos </a:t>
            </a:r>
            <a:r>
              <a:rPr lang="nl-NL" dirty="0">
                <a:sym typeface="Wingdings"/>
              </a:rPr>
              <a:t></a:t>
            </a:r>
            <a:endParaRPr lang="nl-NL" dirty="0"/>
          </a:p>
          <a:p>
            <a:pPr lvl="0"/>
            <a:r>
              <a:rPr lang="nl-NL" dirty="0"/>
              <a:t>somber </a:t>
            </a:r>
            <a:r>
              <a:rPr lang="nl-NL" dirty="0">
                <a:sym typeface="Wingdings"/>
              </a:rPr>
              <a:t></a:t>
            </a:r>
            <a:endParaRPr lang="nl-NL" dirty="0"/>
          </a:p>
          <a:p>
            <a:pPr lvl="0"/>
            <a:r>
              <a:rPr lang="nl-NL" dirty="0"/>
              <a:t>depressief </a:t>
            </a:r>
            <a:r>
              <a:rPr lang="nl-NL" dirty="0">
                <a:sym typeface="Wingdings"/>
              </a:rPr>
              <a:t></a:t>
            </a:r>
            <a:endParaRPr lang="nl-NL" dirty="0"/>
          </a:p>
          <a:p>
            <a:pPr lvl="0"/>
            <a:r>
              <a:rPr lang="nl-NL" dirty="0"/>
              <a:t>medicijnen (</a:t>
            </a:r>
            <a:r>
              <a:rPr lang="nl-NL" dirty="0" err="1"/>
              <a:t>anti-depressiva</a:t>
            </a:r>
            <a:r>
              <a:rPr lang="nl-NL" dirty="0"/>
              <a:t>) </a:t>
            </a:r>
            <a:r>
              <a:rPr lang="nl-NL" dirty="0">
                <a:sym typeface="Wingdings"/>
              </a:rPr>
              <a:t></a:t>
            </a:r>
            <a:endParaRPr lang="nl-NL" dirty="0"/>
          </a:p>
          <a:p>
            <a:pPr lvl="0"/>
            <a:r>
              <a:rPr lang="nl-NL" dirty="0"/>
              <a:t>in eerste instantie bijwerkingen, waaronder slaapproblemen (!) </a:t>
            </a:r>
            <a:r>
              <a:rPr lang="nl-NL" dirty="0">
                <a:sym typeface="Wingdings"/>
              </a:rPr>
              <a:t></a:t>
            </a:r>
            <a:endParaRPr lang="nl-NL" dirty="0"/>
          </a:p>
          <a:p>
            <a:pPr lvl="0"/>
            <a:r>
              <a:rPr lang="nl-NL" dirty="0"/>
              <a:t>na enige weken, ook door eventuele therapie, </a:t>
            </a:r>
            <a:r>
              <a:rPr lang="nl-NL" dirty="0" smtClean="0"/>
              <a:t>vooruitgang (eerst wordt de angst minder en dan de somberheid)</a:t>
            </a:r>
            <a:endParaRPr lang="nl-NL" dirty="0"/>
          </a:p>
          <a:p>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39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Medicijnen</a:t>
            </a:r>
            <a:endParaRPr lang="nl-NL" dirty="0"/>
          </a:p>
        </p:txBody>
      </p:sp>
      <p:sp>
        <p:nvSpPr>
          <p:cNvPr id="3" name="Tijdelijke aanduiding voor inhoud 2"/>
          <p:cNvSpPr>
            <a:spLocks noGrp="1"/>
          </p:cNvSpPr>
          <p:nvPr>
            <p:ph idx="1"/>
          </p:nvPr>
        </p:nvSpPr>
        <p:spPr/>
        <p:txBody>
          <a:bodyPr/>
          <a:lstStyle/>
          <a:p>
            <a:r>
              <a:rPr lang="nl-NL" dirty="0" smtClean="0"/>
              <a:t>Mensen met de bipolaire stoornis moeten medicijnen slikken én krijgen therapie.</a:t>
            </a:r>
          </a:p>
          <a:p>
            <a:r>
              <a:rPr lang="nl-NL" dirty="0" smtClean="0"/>
              <a:t>Bij alle andere vormen van depressiviteit is ondersteuning (pastoraal) of therapie nodig en sóms medicijnen</a:t>
            </a:r>
          </a:p>
          <a:p>
            <a:pPr marL="0" indent="0">
              <a:buNone/>
            </a:pPr>
            <a:r>
              <a:rPr lang="nl-NL" dirty="0" smtClean="0">
                <a:sym typeface="Wingdings" panose="05000000000000000000" pitchFamily="2" charset="2"/>
              </a:rPr>
              <a:t> De meeste mensen lopen te lang rond zonder dat ze hulp vragen.</a:t>
            </a:r>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8455061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6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kun je er zelf aan doen</a:t>
            </a:r>
            <a:endParaRPr lang="nl-NL" dirty="0"/>
          </a:p>
        </p:txBody>
      </p:sp>
      <p:sp>
        <p:nvSpPr>
          <p:cNvPr id="3" name="Tijdelijke aanduiding voor inhoud 2"/>
          <p:cNvSpPr>
            <a:spLocks noGrp="1"/>
          </p:cNvSpPr>
          <p:nvPr>
            <p:ph idx="1"/>
          </p:nvPr>
        </p:nvSpPr>
        <p:spPr/>
        <p:txBody>
          <a:bodyPr>
            <a:normAutofit fontScale="92500" lnSpcReduction="20000"/>
          </a:bodyPr>
          <a:lstStyle/>
          <a:p>
            <a:pPr lvl="0"/>
            <a:r>
              <a:rPr lang="nl-NL" dirty="0" smtClean="0"/>
              <a:t>Goede zelfzorg: acht </a:t>
            </a:r>
            <a:r>
              <a:rPr lang="nl-NL" dirty="0"/>
              <a:t>uur (proberen te) slapen, zestien uur opblijven. </a:t>
            </a:r>
            <a:r>
              <a:rPr lang="nl-NL" dirty="0" smtClean="0"/>
              <a:t>Drie </a:t>
            </a:r>
            <a:r>
              <a:rPr lang="nl-NL" dirty="0"/>
              <a:t>keer per dag, op tijd en gezond </a:t>
            </a:r>
            <a:r>
              <a:rPr lang="nl-NL" dirty="0" smtClean="0"/>
              <a:t>eten. Hygiëne: huis netjes houden, douchen, schone kleren. Naar buiten gaan, veel wandelen, een sport beoefenen</a:t>
            </a:r>
            <a:endParaRPr lang="nl-NL" dirty="0"/>
          </a:p>
          <a:p>
            <a:pPr lvl="0"/>
            <a:r>
              <a:rPr lang="nl-NL" dirty="0" smtClean="0"/>
              <a:t>Agenda </a:t>
            </a:r>
            <a:r>
              <a:rPr lang="nl-NL" dirty="0" smtClean="0"/>
              <a:t>niet </a:t>
            </a:r>
            <a:r>
              <a:rPr lang="nl-NL" dirty="0" smtClean="0"/>
              <a:t>vol proppen </a:t>
            </a:r>
            <a:endParaRPr lang="nl-NL" dirty="0"/>
          </a:p>
          <a:p>
            <a:pPr lvl="0"/>
            <a:r>
              <a:rPr lang="nl-NL" dirty="0"/>
              <a:t>Communiceren over de depressieve gevoelens met </a:t>
            </a:r>
            <a:r>
              <a:rPr lang="nl-NL" dirty="0" smtClean="0"/>
              <a:t>andere mensen </a:t>
            </a:r>
            <a:endParaRPr lang="nl-NL" dirty="0" smtClean="0"/>
          </a:p>
          <a:p>
            <a:pPr lvl="0"/>
            <a:r>
              <a:rPr lang="nl-NL" dirty="0" smtClean="0"/>
              <a:t>Letten </a:t>
            </a:r>
            <a:r>
              <a:rPr lang="nl-NL" dirty="0"/>
              <a:t>op de ademhaling en de gespannen spieren </a:t>
            </a:r>
            <a:endParaRPr lang="nl-NL" dirty="0" smtClean="0"/>
          </a:p>
          <a:p>
            <a:pPr lvl="0"/>
            <a:r>
              <a:rPr lang="nl-NL" smtClean="0"/>
              <a:t>Anders leren denken (RET)</a:t>
            </a:r>
            <a:endParaRPr lang="nl-NL" dirty="0"/>
          </a:p>
          <a:p>
            <a:pPr lvl="0"/>
            <a:endParaRPr lang="nl-NL" dirty="0"/>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008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Helpt geloof?</a:t>
            </a:r>
            <a:endParaRPr lang="nl-NL" dirty="0"/>
          </a:p>
        </p:txBody>
      </p:sp>
      <p:sp>
        <p:nvSpPr>
          <p:cNvPr id="3" name="Tijdelijke aanduiding voor inhoud 2"/>
          <p:cNvSpPr>
            <a:spLocks noGrp="1"/>
          </p:cNvSpPr>
          <p:nvPr>
            <p:ph idx="1"/>
          </p:nvPr>
        </p:nvSpPr>
        <p:spPr/>
        <p:txBody>
          <a:bodyPr>
            <a:normAutofit lnSpcReduction="10000"/>
          </a:bodyPr>
          <a:lstStyle/>
          <a:p>
            <a:r>
              <a:rPr lang="nl-NL" dirty="0"/>
              <a:t>Al vanaf de vroege morgen je bewust zijn van de Vader, de Zoon en de Heilige </a:t>
            </a:r>
            <a:r>
              <a:rPr lang="nl-NL" dirty="0" smtClean="0"/>
              <a:t>Geest, helpt.</a:t>
            </a:r>
          </a:p>
          <a:p>
            <a:r>
              <a:rPr lang="nl-NL" dirty="0" smtClean="0"/>
              <a:t>Maar als je depressief bent zakt dat juist weg of voel je je juist schuldig voor God.</a:t>
            </a:r>
          </a:p>
          <a:p>
            <a:r>
              <a:rPr lang="nl-NL" dirty="0" smtClean="0"/>
              <a:t>In een depressieve periode mag je weten: ‘God is er, al ervaar ik dat niet. Op </a:t>
            </a:r>
            <a:r>
              <a:rPr lang="nl-NL" dirty="0" err="1" smtClean="0"/>
              <a:t>Golgotha</a:t>
            </a:r>
            <a:r>
              <a:rPr lang="nl-NL" dirty="0" smtClean="0"/>
              <a:t> stónd een kruis voor mij, al doet het me nu niets.’</a:t>
            </a:r>
          </a:p>
          <a:p>
            <a:r>
              <a:rPr lang="nl-NL" dirty="0" smtClean="0"/>
              <a:t>Vergeet nooit de naam van God: ‘Ik ben erbij!’</a:t>
            </a:r>
          </a:p>
          <a:p>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42645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06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Helpen gelovigen?</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Ja, mits ze niet tegen de depressiviteit in praten (‘wees toch blij, je hebt nog zoveel om voor te danken!’)</a:t>
            </a:r>
          </a:p>
          <a:p>
            <a:r>
              <a:rPr lang="nl-NL" dirty="0" smtClean="0"/>
              <a:t>Als ze maar geduldig zijn en je ruimte geven om jezelf (dus somber) te zijn. Rom. 12:15</a:t>
            </a:r>
          </a:p>
          <a:p>
            <a:r>
              <a:rPr lang="nl-NL" dirty="0" smtClean="0"/>
              <a:t>Als ze de bijbel gebruiken om de brug te slaan naar de sombere gevoelens (Elia, David, Job) en niet om te vermanen of te troosten.</a:t>
            </a:r>
          </a:p>
          <a:p>
            <a:pPr marL="0" indent="0">
              <a:buNone/>
            </a:pPr>
            <a:r>
              <a:rPr lang="nl-NL" dirty="0" smtClean="0">
                <a:sym typeface="Wingdings" panose="05000000000000000000" pitchFamily="2" charset="2"/>
              </a:rPr>
              <a:t> dat heft eenzaamheid op</a:t>
            </a:r>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2029240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374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Het belangrijkste</a:t>
            </a:r>
            <a:endParaRPr lang="nl-NL" dirty="0"/>
          </a:p>
        </p:txBody>
      </p:sp>
      <p:sp>
        <p:nvSpPr>
          <p:cNvPr id="3" name="Tijdelijke aanduiding voor inhoud 2"/>
          <p:cNvSpPr>
            <a:spLocks noGrp="1"/>
          </p:cNvSpPr>
          <p:nvPr>
            <p:ph idx="1"/>
          </p:nvPr>
        </p:nvSpPr>
        <p:spPr/>
        <p:txBody>
          <a:bodyPr/>
          <a:lstStyle/>
          <a:p>
            <a:r>
              <a:rPr lang="nl-NL" dirty="0" smtClean="0"/>
              <a:t>Depressieve mensen hebben trouw nodig. Ze zitten niet op uw adviezen te wachten, wel op trouw meeleven. Al wordt uw trouw wel op de proef gesteld, want het contact met hen is niet altijd leuk en daarom haken velen af.</a:t>
            </a:r>
          </a:p>
          <a:p>
            <a:r>
              <a:rPr lang="nl-NL" dirty="0" smtClean="0"/>
              <a:t>Ook hun mantelzorgers hebben trouw medeleven nodig.</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40632154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259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TotalTime>
  <Words>701</Words>
  <Application>Microsoft Office PowerPoint</Application>
  <PresentationFormat>Diavoorstelling (4:3)</PresentationFormat>
  <Paragraphs>72</Paragraphs>
  <Slides>11</Slides>
  <Notes>0</Notes>
  <HiddenSlides>0</HiddenSlides>
  <MMClips>11</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11</vt:i4>
      </vt:variant>
    </vt:vector>
  </HeadingPairs>
  <TitlesOfParts>
    <vt:vector size="15" baseType="lpstr">
      <vt:lpstr>Arial</vt:lpstr>
      <vt:lpstr>Calibri</vt:lpstr>
      <vt:lpstr>Wingdings</vt:lpstr>
      <vt:lpstr>Office-thema</vt:lpstr>
      <vt:lpstr>Herkenbaar???</vt:lpstr>
      <vt:lpstr>Soorten depressiviteit</vt:lpstr>
      <vt:lpstr>Kenmerken van depressiviteit</vt:lpstr>
      <vt:lpstr>Depressief gedrag</vt:lpstr>
      <vt:lpstr>De samenleving</vt:lpstr>
      <vt:lpstr>Volgorde  proces</vt:lpstr>
      <vt:lpstr>Medicijnen</vt:lpstr>
      <vt:lpstr>Wat kun je er zelf aan doen</vt:lpstr>
      <vt:lpstr>Helpt geloof?</vt:lpstr>
      <vt:lpstr>Helpen gelovigen?</vt:lpstr>
      <vt:lpstr>Het belangrijkste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Soorten depressiviteit</dc:title>
  <dc:creator>N.C. van der Voet</dc:creator>
  <cp:lastModifiedBy>Nico van der Voet</cp:lastModifiedBy>
  <cp:revision>23</cp:revision>
  <dcterms:created xsi:type="dcterms:W3CDTF">2010-06-04T07:50:24Z</dcterms:created>
  <dcterms:modified xsi:type="dcterms:W3CDTF">2020-05-26T14:52:28Z</dcterms:modified>
</cp:coreProperties>
</file>