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9" r:id="rId3"/>
    <p:sldId id="257" r:id="rId4"/>
    <p:sldId id="292" r:id="rId5"/>
    <p:sldId id="262" r:id="rId6"/>
    <p:sldId id="270" r:id="rId7"/>
    <p:sldId id="267" r:id="rId8"/>
    <p:sldId id="258" r:id="rId9"/>
    <p:sldId id="268" r:id="rId10"/>
    <p:sldId id="259" r:id="rId11"/>
    <p:sldId id="260" r:id="rId12"/>
    <p:sldId id="261" r:id="rId13"/>
    <p:sldId id="263" r:id="rId14"/>
    <p:sldId id="265" r:id="rId15"/>
    <p:sldId id="276" r:id="rId16"/>
    <p:sldId id="264" r:id="rId17"/>
    <p:sldId id="266" r:id="rId18"/>
    <p:sldId id="271" r:id="rId19"/>
    <p:sldId id="272" r:id="rId20"/>
    <p:sldId id="273" r:id="rId21"/>
    <p:sldId id="274" r:id="rId22"/>
    <p:sldId id="291" r:id="rId23"/>
    <p:sldId id="275" r:id="rId24"/>
  </p:sldIdLst>
  <p:sldSz cx="12192000" cy="6858000"/>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20C98E1-AB37-41BF-949A-874861ACAD29}" v="1" dt="2023-08-29T09:41:33.6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42" autoAdjust="0"/>
    <p:restoredTop sz="94660"/>
  </p:normalViewPr>
  <p:slideViewPr>
    <p:cSldViewPr snapToGrid="0">
      <p:cViewPr varScale="1">
        <p:scale>
          <a:sx n="83" d="100"/>
          <a:sy n="83" d="100"/>
        </p:scale>
        <p:origin x="845" y="1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B20C98E1-AB37-41BF-949A-874861ACAD29}"/>
    <pc:docChg chg="delSld modSld sldOrd delMainMaster">
      <pc:chgData name="Nico van der Voet" userId="9e6fc3e6dead0faa" providerId="LiveId" clId="{B20C98E1-AB37-41BF-949A-874861ACAD29}" dt="2023-08-29T09:42:52.544" v="225" actId="6549"/>
      <pc:docMkLst>
        <pc:docMk/>
      </pc:docMkLst>
      <pc:sldChg chg="modSp mod">
        <pc:chgData name="Nico van der Voet" userId="9e6fc3e6dead0faa" providerId="LiveId" clId="{B20C98E1-AB37-41BF-949A-874861ACAD29}" dt="2023-08-29T09:40:17.745" v="122" actId="20577"/>
        <pc:sldMkLst>
          <pc:docMk/>
          <pc:sldMk cId="2626969545" sldId="269"/>
        </pc:sldMkLst>
        <pc:spChg chg="mod">
          <ac:chgData name="Nico van der Voet" userId="9e6fc3e6dead0faa" providerId="LiveId" clId="{B20C98E1-AB37-41BF-949A-874861ACAD29}" dt="2023-08-29T09:40:17.745" v="122" actId="20577"/>
          <ac:spMkLst>
            <pc:docMk/>
            <pc:sldMk cId="2626969545" sldId="269"/>
            <ac:spMk id="3" creationId="{C4950A32-7FA9-B18C-266D-746E70E55065}"/>
          </ac:spMkLst>
        </pc:spChg>
      </pc:sldChg>
      <pc:sldChg chg="ord">
        <pc:chgData name="Nico van der Voet" userId="9e6fc3e6dead0faa" providerId="LiveId" clId="{B20C98E1-AB37-41BF-949A-874861ACAD29}" dt="2023-08-29T09:39:25.633" v="110"/>
        <pc:sldMkLst>
          <pc:docMk/>
          <pc:sldMk cId="857521233" sldId="275"/>
        </pc:sldMkLst>
      </pc:sldChg>
      <pc:sldChg chg="del">
        <pc:chgData name="Nico van der Voet" userId="9e6fc3e6dead0faa" providerId="LiveId" clId="{B20C98E1-AB37-41BF-949A-874861ACAD29}" dt="2023-08-29T09:35:05.912" v="0" actId="2696"/>
        <pc:sldMkLst>
          <pc:docMk/>
          <pc:sldMk cId="3718256989" sldId="277"/>
        </pc:sldMkLst>
      </pc:sldChg>
      <pc:sldChg chg="del">
        <pc:chgData name="Nico van der Voet" userId="9e6fc3e6dead0faa" providerId="LiveId" clId="{B20C98E1-AB37-41BF-949A-874861ACAD29}" dt="2023-08-29T09:35:05.912" v="0" actId="2696"/>
        <pc:sldMkLst>
          <pc:docMk/>
          <pc:sldMk cId="3426150221" sldId="278"/>
        </pc:sldMkLst>
      </pc:sldChg>
      <pc:sldChg chg="del">
        <pc:chgData name="Nico van der Voet" userId="9e6fc3e6dead0faa" providerId="LiveId" clId="{B20C98E1-AB37-41BF-949A-874861ACAD29}" dt="2023-08-29T09:35:05.912" v="0" actId="2696"/>
        <pc:sldMkLst>
          <pc:docMk/>
          <pc:sldMk cId="4160507031" sldId="279"/>
        </pc:sldMkLst>
      </pc:sldChg>
      <pc:sldChg chg="del">
        <pc:chgData name="Nico van der Voet" userId="9e6fc3e6dead0faa" providerId="LiveId" clId="{B20C98E1-AB37-41BF-949A-874861ACAD29}" dt="2023-08-29T09:35:05.912" v="0" actId="2696"/>
        <pc:sldMkLst>
          <pc:docMk/>
          <pc:sldMk cId="562893982" sldId="281"/>
        </pc:sldMkLst>
      </pc:sldChg>
      <pc:sldChg chg="del">
        <pc:chgData name="Nico van der Voet" userId="9e6fc3e6dead0faa" providerId="LiveId" clId="{B20C98E1-AB37-41BF-949A-874861ACAD29}" dt="2023-08-29T09:35:05.912" v="0" actId="2696"/>
        <pc:sldMkLst>
          <pc:docMk/>
          <pc:sldMk cId="3001433836" sldId="282"/>
        </pc:sldMkLst>
      </pc:sldChg>
      <pc:sldChg chg="del">
        <pc:chgData name="Nico van der Voet" userId="9e6fc3e6dead0faa" providerId="LiveId" clId="{B20C98E1-AB37-41BF-949A-874861ACAD29}" dt="2023-08-29T09:35:05.912" v="0" actId="2696"/>
        <pc:sldMkLst>
          <pc:docMk/>
          <pc:sldMk cId="1533187484" sldId="283"/>
        </pc:sldMkLst>
      </pc:sldChg>
      <pc:sldChg chg="del">
        <pc:chgData name="Nico van der Voet" userId="9e6fc3e6dead0faa" providerId="LiveId" clId="{B20C98E1-AB37-41BF-949A-874861ACAD29}" dt="2023-08-29T09:35:05.912" v="0" actId="2696"/>
        <pc:sldMkLst>
          <pc:docMk/>
          <pc:sldMk cId="2519253692" sldId="284"/>
        </pc:sldMkLst>
      </pc:sldChg>
      <pc:sldChg chg="del">
        <pc:chgData name="Nico van der Voet" userId="9e6fc3e6dead0faa" providerId="LiveId" clId="{B20C98E1-AB37-41BF-949A-874861ACAD29}" dt="2023-08-29T09:35:05.912" v="0" actId="2696"/>
        <pc:sldMkLst>
          <pc:docMk/>
          <pc:sldMk cId="3569167196" sldId="285"/>
        </pc:sldMkLst>
      </pc:sldChg>
      <pc:sldChg chg="del">
        <pc:chgData name="Nico van der Voet" userId="9e6fc3e6dead0faa" providerId="LiveId" clId="{B20C98E1-AB37-41BF-949A-874861ACAD29}" dt="2023-08-29T09:35:05.912" v="0" actId="2696"/>
        <pc:sldMkLst>
          <pc:docMk/>
          <pc:sldMk cId="2478096431" sldId="286"/>
        </pc:sldMkLst>
      </pc:sldChg>
      <pc:sldChg chg="del">
        <pc:chgData name="Nico van der Voet" userId="9e6fc3e6dead0faa" providerId="LiveId" clId="{B20C98E1-AB37-41BF-949A-874861ACAD29}" dt="2023-08-29T09:35:05.912" v="0" actId="2696"/>
        <pc:sldMkLst>
          <pc:docMk/>
          <pc:sldMk cId="2827094467" sldId="288"/>
        </pc:sldMkLst>
      </pc:sldChg>
      <pc:sldChg chg="del">
        <pc:chgData name="Nico van der Voet" userId="9e6fc3e6dead0faa" providerId="LiveId" clId="{B20C98E1-AB37-41BF-949A-874861ACAD29}" dt="2023-08-29T09:35:05.912" v="0" actId="2696"/>
        <pc:sldMkLst>
          <pc:docMk/>
          <pc:sldMk cId="4147522682" sldId="289"/>
        </pc:sldMkLst>
      </pc:sldChg>
      <pc:sldChg chg="del">
        <pc:chgData name="Nico van der Voet" userId="9e6fc3e6dead0faa" providerId="LiveId" clId="{B20C98E1-AB37-41BF-949A-874861ACAD29}" dt="2023-08-29T09:35:05.912" v="0" actId="2696"/>
        <pc:sldMkLst>
          <pc:docMk/>
          <pc:sldMk cId="1012088863" sldId="290"/>
        </pc:sldMkLst>
      </pc:sldChg>
      <pc:sldChg chg="modSp mod">
        <pc:chgData name="Nico van der Voet" userId="9e6fc3e6dead0faa" providerId="LiveId" clId="{B20C98E1-AB37-41BF-949A-874861ACAD29}" dt="2023-08-29T09:42:52.544" v="225" actId="6549"/>
        <pc:sldMkLst>
          <pc:docMk/>
          <pc:sldMk cId="1492267691" sldId="292"/>
        </pc:sldMkLst>
        <pc:spChg chg="mod">
          <ac:chgData name="Nico van der Voet" userId="9e6fc3e6dead0faa" providerId="LiveId" clId="{B20C98E1-AB37-41BF-949A-874861ACAD29}" dt="2023-08-29T09:42:52.544" v="225" actId="6549"/>
          <ac:spMkLst>
            <pc:docMk/>
            <pc:sldMk cId="1492267691" sldId="292"/>
            <ac:spMk id="2" creationId="{44FB7208-4DE7-1EDA-83A8-31EBA4224EB3}"/>
          </ac:spMkLst>
        </pc:spChg>
      </pc:sldChg>
      <pc:sldChg chg="modSp del mod">
        <pc:chgData name="Nico van der Voet" userId="9e6fc3e6dead0faa" providerId="LiveId" clId="{B20C98E1-AB37-41BF-949A-874861ACAD29}" dt="2023-08-29T09:41:21.852" v="123" actId="2696"/>
        <pc:sldMkLst>
          <pc:docMk/>
          <pc:sldMk cId="2753899170" sldId="292"/>
        </pc:sldMkLst>
        <pc:spChg chg="mod">
          <ac:chgData name="Nico van der Voet" userId="9e6fc3e6dead0faa" providerId="LiveId" clId="{B20C98E1-AB37-41BF-949A-874861ACAD29}" dt="2023-08-29T09:38:39.747" v="26" actId="20577"/>
          <ac:spMkLst>
            <pc:docMk/>
            <pc:sldMk cId="2753899170" sldId="292"/>
            <ac:spMk id="2" creationId="{44FB7208-4DE7-1EDA-83A8-31EBA4224EB3}"/>
          </ac:spMkLst>
        </pc:spChg>
        <pc:spChg chg="mod">
          <ac:chgData name="Nico van der Voet" userId="9e6fc3e6dead0faa" providerId="LiveId" clId="{B20C98E1-AB37-41BF-949A-874861ACAD29}" dt="2023-08-29T09:39:13.065" v="108" actId="20577"/>
          <ac:spMkLst>
            <pc:docMk/>
            <pc:sldMk cId="2753899170" sldId="292"/>
            <ac:spMk id="3" creationId="{94930C95-A6B2-F0BC-D0D1-68663D718FD5}"/>
          </ac:spMkLst>
        </pc:spChg>
      </pc:sldChg>
      <pc:sldMasterChg chg="del delSldLayout">
        <pc:chgData name="Nico van der Voet" userId="9e6fc3e6dead0faa" providerId="LiveId" clId="{B20C98E1-AB37-41BF-949A-874861ACAD29}" dt="2023-08-29T09:35:05.912" v="0" actId="2696"/>
        <pc:sldMasterMkLst>
          <pc:docMk/>
          <pc:sldMasterMk cId="1462970864" sldId="2147483660"/>
        </pc:sldMasterMkLst>
        <pc:sldLayoutChg chg="del">
          <pc:chgData name="Nico van der Voet" userId="9e6fc3e6dead0faa" providerId="LiveId" clId="{B20C98E1-AB37-41BF-949A-874861ACAD29}" dt="2023-08-29T09:35:05.912" v="0" actId="2696"/>
          <pc:sldLayoutMkLst>
            <pc:docMk/>
            <pc:sldMasterMk cId="1462970864" sldId="2147483660"/>
            <pc:sldLayoutMk cId="3271278211" sldId="2147483661"/>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98458358" sldId="2147483662"/>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305423734" sldId="2147483663"/>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3667589595" sldId="2147483664"/>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4083196946" sldId="2147483665"/>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689223297" sldId="2147483666"/>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2002350154" sldId="2147483667"/>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1137518565" sldId="2147483668"/>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90517953" sldId="2147483669"/>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3707512099" sldId="2147483670"/>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2564057706" sldId="2147483671"/>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862002168" sldId="2147483672"/>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3643763655" sldId="2147483673"/>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1419378683" sldId="2147483674"/>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1290528719" sldId="2147483675"/>
          </pc:sldLayoutMkLst>
        </pc:sldLayoutChg>
        <pc:sldLayoutChg chg="del">
          <pc:chgData name="Nico van der Voet" userId="9e6fc3e6dead0faa" providerId="LiveId" clId="{B20C98E1-AB37-41BF-949A-874861ACAD29}" dt="2023-08-29T09:35:05.912" v="0" actId="2696"/>
          <pc:sldLayoutMkLst>
            <pc:docMk/>
            <pc:sldMasterMk cId="1462970864" sldId="2147483660"/>
            <pc:sldLayoutMk cId="4124494236" sldId="2147483676"/>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5BF029-9FC2-EC6C-8C9A-8B17F609F177}"/>
              </a:ext>
            </a:extLst>
          </p:cNvPr>
          <p:cNvSpPr>
            <a:spLocks noGrp="1"/>
          </p:cNvSpPr>
          <p:nvPr>
            <p:ph type="ctrTitle"/>
          </p:nvPr>
        </p:nvSpPr>
        <p:spPr>
          <a:xfrm>
            <a:off x="1524000" y="1122363"/>
            <a:ext cx="9144000" cy="2387600"/>
          </a:xfrm>
        </p:spPr>
        <p:txBody>
          <a:bodyPr anchor="b"/>
          <a:lstStyle>
            <a:lvl1pPr algn="ctr">
              <a:defRPr sz="6000"/>
            </a:lvl1pPr>
          </a:lstStyle>
          <a:p>
            <a:r>
              <a:rPr lang="nl-NL"/>
              <a:t>Klik om stijl te bewerken</a:t>
            </a:r>
          </a:p>
        </p:txBody>
      </p:sp>
      <p:sp>
        <p:nvSpPr>
          <p:cNvPr id="3" name="Ondertitel 2">
            <a:extLst>
              <a:ext uri="{FF2B5EF4-FFF2-40B4-BE49-F238E27FC236}">
                <a16:creationId xmlns:a16="http://schemas.microsoft.com/office/drawing/2014/main" id="{CF49AF17-71AA-CD5B-BB27-EAAC12A778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a:t>Klikken om de ondertitelstijl van het model te bewerken</a:t>
            </a:r>
          </a:p>
        </p:txBody>
      </p:sp>
      <p:sp>
        <p:nvSpPr>
          <p:cNvPr id="4" name="Tijdelijke aanduiding voor datum 3">
            <a:extLst>
              <a:ext uri="{FF2B5EF4-FFF2-40B4-BE49-F238E27FC236}">
                <a16:creationId xmlns:a16="http://schemas.microsoft.com/office/drawing/2014/main" id="{1EC85A30-393C-EB2C-FDBB-C2860B31A19E}"/>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D39E83B4-7001-24A3-29D7-668875FBA421}"/>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5FC1C936-C8BA-98CE-1D1E-701FF8A0A07D}"/>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19654123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A8DB1A-5E6B-60BF-1A86-BBFB46D26083}"/>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2517E7E7-D7B8-F92D-6DA7-598FC73AD155}"/>
              </a:ext>
            </a:extLst>
          </p:cNvPr>
          <p:cNvSpPr>
            <a:spLocks noGrp="1"/>
          </p:cNvSpPr>
          <p:nvPr>
            <p:ph idx="1"/>
          </p:nvPr>
        </p:nvSpPr>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3DC9EA8F-6A23-01CB-0391-395E4B76A733}"/>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E5AACFE6-175B-5FC4-EF31-66E7A474FC0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21F41E22-20BE-D099-419A-C77335573649}"/>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12105099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B41FA42-C415-4CBC-E738-FBD83D3AA084}"/>
              </a:ext>
            </a:extLst>
          </p:cNvPr>
          <p:cNvSpPr>
            <a:spLocks noGrp="1"/>
          </p:cNvSpPr>
          <p:nvPr>
            <p:ph type="title"/>
          </p:nvPr>
        </p:nvSpPr>
        <p:spPr>
          <a:xfrm>
            <a:off x="831850" y="1709738"/>
            <a:ext cx="10515600" cy="2852737"/>
          </a:xfrm>
        </p:spPr>
        <p:txBody>
          <a:bodyPr anchor="b"/>
          <a:lstStyle>
            <a:lvl1pPr>
              <a:defRPr sz="6000"/>
            </a:lvl1pPr>
          </a:lstStyle>
          <a:p>
            <a:r>
              <a:rPr lang="nl-NL"/>
              <a:t>Klik om stijl te bewerken</a:t>
            </a:r>
          </a:p>
        </p:txBody>
      </p:sp>
      <p:sp>
        <p:nvSpPr>
          <p:cNvPr id="3" name="Tijdelijke aanduiding voor tekst 2">
            <a:extLst>
              <a:ext uri="{FF2B5EF4-FFF2-40B4-BE49-F238E27FC236}">
                <a16:creationId xmlns:a16="http://schemas.microsoft.com/office/drawing/2014/main" id="{66D97338-E870-8C42-7AE4-38E06E7A843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nl-NL"/>
              <a:t>Klikken om de tekststijl van het model te bewerken</a:t>
            </a:r>
          </a:p>
        </p:txBody>
      </p:sp>
      <p:sp>
        <p:nvSpPr>
          <p:cNvPr id="4" name="Tijdelijke aanduiding voor datum 3">
            <a:extLst>
              <a:ext uri="{FF2B5EF4-FFF2-40B4-BE49-F238E27FC236}">
                <a16:creationId xmlns:a16="http://schemas.microsoft.com/office/drawing/2014/main" id="{0DC84111-72BE-FE50-095F-C036B0199AC0}"/>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26741B6A-92C8-8DE6-E39E-46E9CAC9C52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9FDED857-2078-415F-E761-AEB7BDC30D30}"/>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17076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5D454E-EDE3-BE27-07A0-FE55CBEF2554}"/>
              </a:ext>
            </a:extLst>
          </p:cNvPr>
          <p:cNvSpPr>
            <a:spLocks noGrp="1"/>
          </p:cNvSpPr>
          <p:nvPr>
            <p:ph type="title"/>
          </p:nvPr>
        </p:nvSpPr>
        <p:spPr/>
        <p:txBody>
          <a:bodyPr/>
          <a:lstStyle/>
          <a:p>
            <a:r>
              <a:rPr lang="nl-NL"/>
              <a:t>Klik om stijl te bewerken</a:t>
            </a:r>
          </a:p>
        </p:txBody>
      </p:sp>
      <p:sp>
        <p:nvSpPr>
          <p:cNvPr id="3" name="Tijdelijke aanduiding voor inhoud 2">
            <a:extLst>
              <a:ext uri="{FF2B5EF4-FFF2-40B4-BE49-F238E27FC236}">
                <a16:creationId xmlns:a16="http://schemas.microsoft.com/office/drawing/2014/main" id="{8DB53F41-AFB4-8A59-A104-D252F035F6BA}"/>
              </a:ext>
            </a:extLst>
          </p:cNvPr>
          <p:cNvSpPr>
            <a:spLocks noGrp="1"/>
          </p:cNvSpPr>
          <p:nvPr>
            <p:ph sz="half" idx="1"/>
          </p:nvPr>
        </p:nvSpPr>
        <p:spPr>
          <a:xfrm>
            <a:off x="838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a:extLst>
              <a:ext uri="{FF2B5EF4-FFF2-40B4-BE49-F238E27FC236}">
                <a16:creationId xmlns:a16="http://schemas.microsoft.com/office/drawing/2014/main" id="{31795BE4-6914-23D8-A6BB-8743390D35D7}"/>
              </a:ext>
            </a:extLst>
          </p:cNvPr>
          <p:cNvSpPr>
            <a:spLocks noGrp="1"/>
          </p:cNvSpPr>
          <p:nvPr>
            <p:ph sz="half" idx="2"/>
          </p:nvPr>
        </p:nvSpPr>
        <p:spPr>
          <a:xfrm>
            <a:off x="6172200" y="1825625"/>
            <a:ext cx="5181600" cy="435133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a:extLst>
              <a:ext uri="{FF2B5EF4-FFF2-40B4-BE49-F238E27FC236}">
                <a16:creationId xmlns:a16="http://schemas.microsoft.com/office/drawing/2014/main" id="{AA20BDA7-CE4C-12D0-C96D-5FE351A9ABB1}"/>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FFDD1FDF-5961-115D-8F59-98EDA8F89E1B}"/>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DBB683AA-966C-FB26-8CA3-A92E06B16431}"/>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3755372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C9D10B6-D098-0D8E-162C-53A17203ED8E}"/>
              </a:ext>
            </a:extLst>
          </p:cNvPr>
          <p:cNvSpPr>
            <a:spLocks noGrp="1"/>
          </p:cNvSpPr>
          <p:nvPr>
            <p:ph type="title"/>
          </p:nvPr>
        </p:nvSpPr>
        <p:spPr>
          <a:xfrm>
            <a:off x="839788" y="365125"/>
            <a:ext cx="10515600" cy="1325563"/>
          </a:xfrm>
        </p:spPr>
        <p:txBody>
          <a:bodyPr/>
          <a:lstStyle/>
          <a:p>
            <a:r>
              <a:rPr lang="nl-NL"/>
              <a:t>Klik om stijl te bewerken</a:t>
            </a:r>
          </a:p>
        </p:txBody>
      </p:sp>
      <p:sp>
        <p:nvSpPr>
          <p:cNvPr id="3" name="Tijdelijke aanduiding voor tekst 2">
            <a:extLst>
              <a:ext uri="{FF2B5EF4-FFF2-40B4-BE49-F238E27FC236}">
                <a16:creationId xmlns:a16="http://schemas.microsoft.com/office/drawing/2014/main" id="{F3B6F14D-16EA-E256-291E-A23D4775B5D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4" name="Tijdelijke aanduiding voor inhoud 3">
            <a:extLst>
              <a:ext uri="{FF2B5EF4-FFF2-40B4-BE49-F238E27FC236}">
                <a16:creationId xmlns:a16="http://schemas.microsoft.com/office/drawing/2014/main" id="{7104C7FB-86EE-845A-BB77-13649FD8667B}"/>
              </a:ext>
            </a:extLst>
          </p:cNvPr>
          <p:cNvSpPr>
            <a:spLocks noGrp="1"/>
          </p:cNvSpPr>
          <p:nvPr>
            <p:ph sz="half" idx="2"/>
          </p:nvPr>
        </p:nvSpPr>
        <p:spPr>
          <a:xfrm>
            <a:off x="839788" y="2505075"/>
            <a:ext cx="5157787"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a:extLst>
              <a:ext uri="{FF2B5EF4-FFF2-40B4-BE49-F238E27FC236}">
                <a16:creationId xmlns:a16="http://schemas.microsoft.com/office/drawing/2014/main" id="{0465824F-6D03-07F7-53FA-84F0BB7EEBE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Klikken om de tekststijl van het model te bewerken</a:t>
            </a:r>
          </a:p>
        </p:txBody>
      </p:sp>
      <p:sp>
        <p:nvSpPr>
          <p:cNvPr id="6" name="Tijdelijke aanduiding voor inhoud 5">
            <a:extLst>
              <a:ext uri="{FF2B5EF4-FFF2-40B4-BE49-F238E27FC236}">
                <a16:creationId xmlns:a16="http://schemas.microsoft.com/office/drawing/2014/main" id="{12F41265-BCF3-B2D8-0E06-3877550CF118}"/>
              </a:ext>
            </a:extLst>
          </p:cNvPr>
          <p:cNvSpPr>
            <a:spLocks noGrp="1"/>
          </p:cNvSpPr>
          <p:nvPr>
            <p:ph sz="quarter" idx="4"/>
          </p:nvPr>
        </p:nvSpPr>
        <p:spPr>
          <a:xfrm>
            <a:off x="6172200" y="2505075"/>
            <a:ext cx="5183188" cy="3684588"/>
          </a:xfrm>
        </p:spPr>
        <p:txBody>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a:extLst>
              <a:ext uri="{FF2B5EF4-FFF2-40B4-BE49-F238E27FC236}">
                <a16:creationId xmlns:a16="http://schemas.microsoft.com/office/drawing/2014/main" id="{45F13615-090C-CB39-1D49-FB884E22969F}"/>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8" name="Tijdelijke aanduiding voor voettekst 7">
            <a:extLst>
              <a:ext uri="{FF2B5EF4-FFF2-40B4-BE49-F238E27FC236}">
                <a16:creationId xmlns:a16="http://schemas.microsoft.com/office/drawing/2014/main" id="{4CA01F9D-607E-1B4E-CABB-DC28FA2BDA7E}"/>
              </a:ext>
            </a:extLst>
          </p:cNvPr>
          <p:cNvSpPr>
            <a:spLocks noGrp="1"/>
          </p:cNvSpPr>
          <p:nvPr>
            <p:ph type="ftr" sz="quarter" idx="11"/>
          </p:nvPr>
        </p:nvSpPr>
        <p:spPr/>
        <p:txBody>
          <a:bodyPr/>
          <a:lstStyle/>
          <a:p>
            <a:endParaRPr lang="nl-NL"/>
          </a:p>
        </p:txBody>
      </p:sp>
      <p:sp>
        <p:nvSpPr>
          <p:cNvPr id="9" name="Tijdelijke aanduiding voor dianummer 8">
            <a:extLst>
              <a:ext uri="{FF2B5EF4-FFF2-40B4-BE49-F238E27FC236}">
                <a16:creationId xmlns:a16="http://schemas.microsoft.com/office/drawing/2014/main" id="{0CC1DF0A-23C3-0F0F-F715-0FAB38E22E7B}"/>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4201551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F0AFC2-6AD3-6A3D-4001-C2C4CAF1354B}"/>
              </a:ext>
            </a:extLst>
          </p:cNvPr>
          <p:cNvSpPr>
            <a:spLocks noGrp="1"/>
          </p:cNvSpPr>
          <p:nvPr>
            <p:ph type="title"/>
          </p:nvPr>
        </p:nvSpPr>
        <p:spPr/>
        <p:txBody>
          <a:bodyPr/>
          <a:lstStyle/>
          <a:p>
            <a:r>
              <a:rPr lang="nl-NL"/>
              <a:t>Klik om stijl te bewerken</a:t>
            </a:r>
          </a:p>
        </p:txBody>
      </p:sp>
      <p:sp>
        <p:nvSpPr>
          <p:cNvPr id="3" name="Tijdelijke aanduiding voor datum 2">
            <a:extLst>
              <a:ext uri="{FF2B5EF4-FFF2-40B4-BE49-F238E27FC236}">
                <a16:creationId xmlns:a16="http://schemas.microsoft.com/office/drawing/2014/main" id="{8F851E88-E31F-65D4-BBAF-7288D7EB8B2D}"/>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4" name="Tijdelijke aanduiding voor voettekst 3">
            <a:extLst>
              <a:ext uri="{FF2B5EF4-FFF2-40B4-BE49-F238E27FC236}">
                <a16:creationId xmlns:a16="http://schemas.microsoft.com/office/drawing/2014/main" id="{121E1A63-BA09-09E0-3E37-D88A1F0F3940}"/>
              </a:ext>
            </a:extLst>
          </p:cNvPr>
          <p:cNvSpPr>
            <a:spLocks noGrp="1"/>
          </p:cNvSpPr>
          <p:nvPr>
            <p:ph type="ftr" sz="quarter" idx="11"/>
          </p:nvPr>
        </p:nvSpPr>
        <p:spPr/>
        <p:txBody>
          <a:bodyPr/>
          <a:lstStyle/>
          <a:p>
            <a:endParaRPr lang="nl-NL"/>
          </a:p>
        </p:txBody>
      </p:sp>
      <p:sp>
        <p:nvSpPr>
          <p:cNvPr id="5" name="Tijdelijke aanduiding voor dianummer 4">
            <a:extLst>
              <a:ext uri="{FF2B5EF4-FFF2-40B4-BE49-F238E27FC236}">
                <a16:creationId xmlns:a16="http://schemas.microsoft.com/office/drawing/2014/main" id="{A5DE2224-4622-89F1-A3B1-D894C555ECEC}"/>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36768516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a:extLst>
              <a:ext uri="{FF2B5EF4-FFF2-40B4-BE49-F238E27FC236}">
                <a16:creationId xmlns:a16="http://schemas.microsoft.com/office/drawing/2014/main" id="{D64EC677-E007-E0E2-515E-B996B46A985F}"/>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3" name="Tijdelijke aanduiding voor voettekst 2">
            <a:extLst>
              <a:ext uri="{FF2B5EF4-FFF2-40B4-BE49-F238E27FC236}">
                <a16:creationId xmlns:a16="http://schemas.microsoft.com/office/drawing/2014/main" id="{FFFDF2A4-E383-7084-9454-5245D3B28878}"/>
              </a:ext>
            </a:extLst>
          </p:cNvPr>
          <p:cNvSpPr>
            <a:spLocks noGrp="1"/>
          </p:cNvSpPr>
          <p:nvPr>
            <p:ph type="ftr" sz="quarter" idx="11"/>
          </p:nvPr>
        </p:nvSpPr>
        <p:spPr/>
        <p:txBody>
          <a:bodyPr/>
          <a:lstStyle/>
          <a:p>
            <a:endParaRPr lang="nl-NL"/>
          </a:p>
        </p:txBody>
      </p:sp>
      <p:sp>
        <p:nvSpPr>
          <p:cNvPr id="4" name="Tijdelijke aanduiding voor dianummer 3">
            <a:extLst>
              <a:ext uri="{FF2B5EF4-FFF2-40B4-BE49-F238E27FC236}">
                <a16:creationId xmlns:a16="http://schemas.microsoft.com/office/drawing/2014/main" id="{BCF3F020-C6FE-38A7-B002-958B8D3F95BA}"/>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2036460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6E62E7-492D-72CC-8662-EAA63A70D2F3}"/>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inhoud 2">
            <a:extLst>
              <a:ext uri="{FF2B5EF4-FFF2-40B4-BE49-F238E27FC236}">
                <a16:creationId xmlns:a16="http://schemas.microsoft.com/office/drawing/2014/main" id="{0DB7F061-6793-0BFA-886E-2E1DD1FE14A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a:extLst>
              <a:ext uri="{FF2B5EF4-FFF2-40B4-BE49-F238E27FC236}">
                <a16:creationId xmlns:a16="http://schemas.microsoft.com/office/drawing/2014/main" id="{4E8FAB30-FFB7-5C0A-B1B2-B6183DE3AD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682CDB56-6793-D50C-37D1-66FEEAB130C3}"/>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42DB7CD8-3CF6-65AE-82EF-004C05B969FC}"/>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B1EDD3B8-6E86-C2F3-FD14-2B1EF54B7B83}"/>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16867332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44EBE06-09A2-D083-7C64-7CF54C9975C6}"/>
              </a:ext>
            </a:extLst>
          </p:cNvPr>
          <p:cNvSpPr>
            <a:spLocks noGrp="1"/>
          </p:cNvSpPr>
          <p:nvPr>
            <p:ph type="title"/>
          </p:nvPr>
        </p:nvSpPr>
        <p:spPr>
          <a:xfrm>
            <a:off x="839788" y="457200"/>
            <a:ext cx="3932237" cy="1600200"/>
          </a:xfrm>
        </p:spPr>
        <p:txBody>
          <a:bodyPr anchor="b"/>
          <a:lstStyle>
            <a:lvl1pPr>
              <a:defRPr sz="3200"/>
            </a:lvl1pPr>
          </a:lstStyle>
          <a:p>
            <a:r>
              <a:rPr lang="nl-NL"/>
              <a:t>Klik om stijl te bewerken</a:t>
            </a:r>
          </a:p>
        </p:txBody>
      </p:sp>
      <p:sp>
        <p:nvSpPr>
          <p:cNvPr id="3" name="Tijdelijke aanduiding voor afbeelding 2">
            <a:extLst>
              <a:ext uri="{FF2B5EF4-FFF2-40B4-BE49-F238E27FC236}">
                <a16:creationId xmlns:a16="http://schemas.microsoft.com/office/drawing/2014/main" id="{A8DEF479-7C1E-B30F-A1B7-2FF2A8B450A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a:extLst>
              <a:ext uri="{FF2B5EF4-FFF2-40B4-BE49-F238E27FC236}">
                <a16:creationId xmlns:a16="http://schemas.microsoft.com/office/drawing/2014/main" id="{A81D0D15-92BE-4B11-DDA7-E167E833F5E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nl-NL"/>
              <a:t>Klikken om de tekststijl van het model te bewerken</a:t>
            </a:r>
          </a:p>
        </p:txBody>
      </p:sp>
      <p:sp>
        <p:nvSpPr>
          <p:cNvPr id="5" name="Tijdelijke aanduiding voor datum 4">
            <a:extLst>
              <a:ext uri="{FF2B5EF4-FFF2-40B4-BE49-F238E27FC236}">
                <a16:creationId xmlns:a16="http://schemas.microsoft.com/office/drawing/2014/main" id="{7B9B4BA7-A7D3-7C1F-C8A0-1A9454E59888}"/>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6" name="Tijdelijke aanduiding voor voettekst 5">
            <a:extLst>
              <a:ext uri="{FF2B5EF4-FFF2-40B4-BE49-F238E27FC236}">
                <a16:creationId xmlns:a16="http://schemas.microsoft.com/office/drawing/2014/main" id="{5C29992D-E2FC-9192-9511-1BC3F5D061BD}"/>
              </a:ext>
            </a:extLst>
          </p:cNvPr>
          <p:cNvSpPr>
            <a:spLocks noGrp="1"/>
          </p:cNvSpPr>
          <p:nvPr>
            <p:ph type="ftr" sz="quarter" idx="11"/>
          </p:nvPr>
        </p:nvSpPr>
        <p:spPr/>
        <p:txBody>
          <a:bodyPr/>
          <a:lstStyle/>
          <a:p>
            <a:endParaRPr lang="nl-NL"/>
          </a:p>
        </p:txBody>
      </p:sp>
      <p:sp>
        <p:nvSpPr>
          <p:cNvPr id="7" name="Tijdelijke aanduiding voor dianummer 6">
            <a:extLst>
              <a:ext uri="{FF2B5EF4-FFF2-40B4-BE49-F238E27FC236}">
                <a16:creationId xmlns:a16="http://schemas.microsoft.com/office/drawing/2014/main" id="{5D1ACCAC-5C20-D450-7500-D18C7FCED003}"/>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14000315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C998E1-2F3B-8233-CF49-65F79B2207B9}"/>
              </a:ext>
            </a:extLst>
          </p:cNvPr>
          <p:cNvSpPr>
            <a:spLocks noGrp="1"/>
          </p:cNvSpPr>
          <p:nvPr>
            <p:ph type="title"/>
          </p:nvPr>
        </p:nvSpPr>
        <p:spPr/>
        <p:txBody>
          <a:bodyPr/>
          <a:lstStyle/>
          <a:p>
            <a:r>
              <a:rPr lang="nl-NL"/>
              <a:t>Klik om stijl te bewerken</a:t>
            </a:r>
          </a:p>
        </p:txBody>
      </p:sp>
      <p:sp>
        <p:nvSpPr>
          <p:cNvPr id="3" name="Tijdelijke aanduiding voor verticale tekst 2">
            <a:extLst>
              <a:ext uri="{FF2B5EF4-FFF2-40B4-BE49-F238E27FC236}">
                <a16:creationId xmlns:a16="http://schemas.microsoft.com/office/drawing/2014/main" id="{4C4F1B26-50F1-145C-4CCC-0888A9CB754C}"/>
              </a:ext>
            </a:extLst>
          </p:cNvPr>
          <p:cNvSpPr>
            <a:spLocks noGrp="1"/>
          </p:cNvSpPr>
          <p:nvPr>
            <p:ph type="body" orient="vert" idx="1"/>
          </p:nvPr>
        </p:nvSpPr>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266E01BE-857B-3CF1-4E9F-A085C29CEC93}"/>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FBCBA318-C9A8-E52B-E9DF-E5DC746DB3B8}"/>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A485DB54-1814-6D76-6E50-C799E6910A72}"/>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22643320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a:extLst>
              <a:ext uri="{FF2B5EF4-FFF2-40B4-BE49-F238E27FC236}">
                <a16:creationId xmlns:a16="http://schemas.microsoft.com/office/drawing/2014/main" id="{F3F2EFF4-EB36-8C13-B11B-3168C5E44600}"/>
              </a:ext>
            </a:extLst>
          </p:cNvPr>
          <p:cNvSpPr>
            <a:spLocks noGrp="1"/>
          </p:cNvSpPr>
          <p:nvPr>
            <p:ph type="title" orient="vert"/>
          </p:nvPr>
        </p:nvSpPr>
        <p:spPr>
          <a:xfrm>
            <a:off x="8724900" y="365125"/>
            <a:ext cx="2628900" cy="5811838"/>
          </a:xfrm>
        </p:spPr>
        <p:txBody>
          <a:bodyPr vert="eaVert"/>
          <a:lstStyle/>
          <a:p>
            <a:r>
              <a:rPr lang="nl-NL"/>
              <a:t>Klik om stijl te bewerken</a:t>
            </a:r>
          </a:p>
        </p:txBody>
      </p:sp>
      <p:sp>
        <p:nvSpPr>
          <p:cNvPr id="3" name="Tijdelijke aanduiding voor verticale tekst 2">
            <a:extLst>
              <a:ext uri="{FF2B5EF4-FFF2-40B4-BE49-F238E27FC236}">
                <a16:creationId xmlns:a16="http://schemas.microsoft.com/office/drawing/2014/main" id="{818C4890-578A-49C4-893C-276F63AD7AC7}"/>
              </a:ext>
            </a:extLst>
          </p:cNvPr>
          <p:cNvSpPr>
            <a:spLocks noGrp="1"/>
          </p:cNvSpPr>
          <p:nvPr>
            <p:ph type="body" orient="vert" idx="1"/>
          </p:nvPr>
        </p:nvSpPr>
        <p:spPr>
          <a:xfrm>
            <a:off x="838200" y="365125"/>
            <a:ext cx="7734300" cy="5811838"/>
          </a:xfrm>
        </p:spPr>
        <p:txBody>
          <a:bodyPr vert="eaVert"/>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58C95D88-8469-9698-7B7D-E21D8AC330BE}"/>
              </a:ext>
            </a:extLst>
          </p:cNvPr>
          <p:cNvSpPr>
            <a:spLocks noGrp="1"/>
          </p:cNvSpPr>
          <p:nvPr>
            <p:ph type="dt" sz="half" idx="10"/>
          </p:nvPr>
        </p:nvSpPr>
        <p:spPr/>
        <p:txBody>
          <a:body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81CF9CF7-3118-2F1A-C9FD-DEC06BE4EFD9}"/>
              </a:ext>
            </a:extLst>
          </p:cNvPr>
          <p:cNvSpPr>
            <a:spLocks noGrp="1"/>
          </p:cNvSpPr>
          <p:nvPr>
            <p:ph type="ftr" sz="quarter" idx="11"/>
          </p:nvPr>
        </p:nvSpPr>
        <p:spPr/>
        <p:txBody>
          <a:bodyPr/>
          <a:lstStyle/>
          <a:p>
            <a:endParaRPr lang="nl-NL"/>
          </a:p>
        </p:txBody>
      </p:sp>
      <p:sp>
        <p:nvSpPr>
          <p:cNvPr id="6" name="Tijdelijke aanduiding voor dianummer 5">
            <a:extLst>
              <a:ext uri="{FF2B5EF4-FFF2-40B4-BE49-F238E27FC236}">
                <a16:creationId xmlns:a16="http://schemas.microsoft.com/office/drawing/2014/main" id="{0B175B59-D51D-CBD4-CB4D-C0E017D7992D}"/>
              </a:ext>
            </a:extLst>
          </p:cNvPr>
          <p:cNvSpPr>
            <a:spLocks noGrp="1"/>
          </p:cNvSpPr>
          <p:nvPr>
            <p:ph type="sldNum" sz="quarter" idx="12"/>
          </p:nvPr>
        </p:nvSpPr>
        <p:spPr/>
        <p:txBody>
          <a:bodyPr/>
          <a:lstStyle/>
          <a:p>
            <a:fld id="{FB09B2DF-3FC6-469E-ACC5-6A89F284E4D1}" type="slidenum">
              <a:rPr lang="nl-NL" smtClean="0"/>
              <a:t>‹nr.›</a:t>
            </a:fld>
            <a:endParaRPr lang="nl-NL"/>
          </a:p>
        </p:txBody>
      </p:sp>
    </p:spTree>
    <p:extLst>
      <p:ext uri="{BB962C8B-B14F-4D97-AF65-F5344CB8AC3E}">
        <p14:creationId xmlns:p14="http://schemas.microsoft.com/office/powerpoint/2010/main" val="4253347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2023CCC7-721B-E329-E589-402D44CEA4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A76108F8-32B3-0F3F-DDBC-F727BBD037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a:extLst>
              <a:ext uri="{FF2B5EF4-FFF2-40B4-BE49-F238E27FC236}">
                <a16:creationId xmlns:a16="http://schemas.microsoft.com/office/drawing/2014/main" id="{AEF806DE-A762-469D-0A06-413F217AA1D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7CA041-D4E8-4120-81F1-D35DF4059D95}" type="datetimeFigureOut">
              <a:rPr lang="nl-NL" smtClean="0"/>
              <a:t>29-8-2023</a:t>
            </a:fld>
            <a:endParaRPr lang="nl-NL"/>
          </a:p>
        </p:txBody>
      </p:sp>
      <p:sp>
        <p:nvSpPr>
          <p:cNvPr id="5" name="Tijdelijke aanduiding voor voettekst 4">
            <a:extLst>
              <a:ext uri="{FF2B5EF4-FFF2-40B4-BE49-F238E27FC236}">
                <a16:creationId xmlns:a16="http://schemas.microsoft.com/office/drawing/2014/main" id="{2B0764E8-2292-D6E3-0950-F30FB5A956E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a:extLst>
              <a:ext uri="{FF2B5EF4-FFF2-40B4-BE49-F238E27FC236}">
                <a16:creationId xmlns:a16="http://schemas.microsoft.com/office/drawing/2014/main" id="{C27115E3-E5CA-4476-404F-1D3EC73C706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09B2DF-3FC6-469E-ACC5-6A89F284E4D1}" type="slidenum">
              <a:rPr lang="nl-NL" smtClean="0"/>
              <a:t>‹nr.›</a:t>
            </a:fld>
            <a:endParaRPr lang="nl-NL"/>
          </a:p>
        </p:txBody>
      </p:sp>
    </p:spTree>
    <p:extLst>
      <p:ext uri="{BB962C8B-B14F-4D97-AF65-F5344CB8AC3E}">
        <p14:creationId xmlns:p14="http://schemas.microsoft.com/office/powerpoint/2010/main" val="34466122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kerknet.be/kerknet-redactie/nieuws/tutu-hou-me-niet-leven-ten-koste-van-alles"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file:///C:\Users\VOT\Downloads\KNMG_Infographic_Euthanasie_2022_DEF.pdf"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overpalliatievezorg.nl/keuzes/palliatieve-sedatie#:~:text=Palliatieve%20sedatie%20verkort%20het%20leven,zelf%20om%20euthanasie%20hebt%20gevraagd" TargetMode="External"/><Relationship Id="rId2" Type="http://schemas.openxmlformats.org/officeDocument/2006/relationships/hyperlink" Target="https://www.nd.nl/cultuur/cultuur/586343/zuid-afrikaanse-schrijver-karel-schoeman-kiest-voor-de-dood"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C16AF3-4C2F-5872-A58F-A748013D27A3}"/>
              </a:ext>
            </a:extLst>
          </p:cNvPr>
          <p:cNvSpPr>
            <a:spLocks noGrp="1"/>
          </p:cNvSpPr>
          <p:nvPr>
            <p:ph type="ctrTitle"/>
          </p:nvPr>
        </p:nvSpPr>
        <p:spPr/>
        <p:txBody>
          <a:bodyPr/>
          <a:lstStyle/>
          <a:p>
            <a:r>
              <a:rPr lang="nl-NL" dirty="0"/>
              <a:t>Euthanasie in Nederland</a:t>
            </a:r>
          </a:p>
        </p:txBody>
      </p:sp>
      <p:sp>
        <p:nvSpPr>
          <p:cNvPr id="3" name="Ondertitel 2">
            <a:extLst>
              <a:ext uri="{FF2B5EF4-FFF2-40B4-BE49-F238E27FC236}">
                <a16:creationId xmlns:a16="http://schemas.microsoft.com/office/drawing/2014/main" id="{1B71EEC6-E00C-7099-4680-26B2F5BBED2F}"/>
              </a:ext>
            </a:extLst>
          </p:cNvPr>
          <p:cNvSpPr>
            <a:spLocks noGrp="1"/>
          </p:cNvSpPr>
          <p:nvPr>
            <p:ph type="subTitle" idx="1"/>
          </p:nvPr>
        </p:nvSpPr>
        <p:spPr/>
        <p:txBody>
          <a:bodyPr/>
          <a:lstStyle/>
          <a:p>
            <a:r>
              <a:rPr lang="nl-NL" dirty="0"/>
              <a:t>2023</a:t>
            </a:r>
          </a:p>
        </p:txBody>
      </p:sp>
    </p:spTree>
    <p:extLst>
      <p:ext uri="{BB962C8B-B14F-4D97-AF65-F5344CB8AC3E}">
        <p14:creationId xmlns:p14="http://schemas.microsoft.com/office/powerpoint/2010/main" val="3390851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5394482-9312-7ABD-640C-7C5B4CADB648}"/>
              </a:ext>
            </a:extLst>
          </p:cNvPr>
          <p:cNvSpPr>
            <a:spLocks noGrp="1"/>
          </p:cNvSpPr>
          <p:nvPr>
            <p:ph type="title"/>
          </p:nvPr>
        </p:nvSpPr>
        <p:spPr/>
        <p:txBody>
          <a:bodyPr/>
          <a:lstStyle/>
          <a:p>
            <a:r>
              <a:rPr lang="nl-NL" dirty="0"/>
              <a:t>Casus </a:t>
            </a:r>
          </a:p>
        </p:txBody>
      </p:sp>
      <p:sp>
        <p:nvSpPr>
          <p:cNvPr id="3" name="Tijdelijke aanduiding voor inhoud 2">
            <a:extLst>
              <a:ext uri="{FF2B5EF4-FFF2-40B4-BE49-F238E27FC236}">
                <a16:creationId xmlns:a16="http://schemas.microsoft.com/office/drawing/2014/main" id="{C4950A32-7FA9-B18C-266D-746E70E55065}"/>
              </a:ext>
            </a:extLst>
          </p:cNvPr>
          <p:cNvSpPr>
            <a:spLocks noGrp="1"/>
          </p:cNvSpPr>
          <p:nvPr>
            <p:ph idx="1"/>
          </p:nvPr>
        </p:nvSpPr>
        <p:spPr/>
        <p:txBody>
          <a:bodyPr/>
          <a:lstStyle/>
          <a:p>
            <a:r>
              <a:rPr lang="nl-NL" dirty="0"/>
              <a:t>Een vrouw is ernstig ziek, kanker, maar ze ligt nog niet op bed. </a:t>
            </a:r>
          </a:p>
          <a:p>
            <a:r>
              <a:rPr lang="nl-NL" dirty="0"/>
              <a:t>Ze wil euthanasie om ontluistering te voorkomen. Haar verzoek wordt ingewilligd door de arts van het Expertisecentrum Euthanasie.</a:t>
            </a:r>
          </a:p>
          <a:p>
            <a:r>
              <a:rPr lang="nl-NL" dirty="0"/>
              <a:t>De datum wordt vastgesteld.</a:t>
            </a:r>
          </a:p>
          <a:p>
            <a:r>
              <a:rPr lang="nl-NL" dirty="0"/>
              <a:t>Op zaterdagmiddag om 15.30 zit ze nog op een stoel in de tuin in het zonnetje.</a:t>
            </a:r>
          </a:p>
          <a:p>
            <a:r>
              <a:rPr lang="nl-NL" dirty="0"/>
              <a:t>Om 16.30 komt de euthanasie-arts en die geeft in het bijzijn van haar man, haar de dodende injectie.</a:t>
            </a:r>
          </a:p>
        </p:txBody>
      </p:sp>
    </p:spTree>
    <p:extLst>
      <p:ext uri="{BB962C8B-B14F-4D97-AF65-F5344CB8AC3E}">
        <p14:creationId xmlns:p14="http://schemas.microsoft.com/office/powerpoint/2010/main" val="26269695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90D62C6-C32F-C5C2-5396-4D04D1F44358}"/>
              </a:ext>
            </a:extLst>
          </p:cNvPr>
          <p:cNvSpPr>
            <a:spLocks noGrp="1"/>
          </p:cNvSpPr>
          <p:nvPr>
            <p:ph type="title"/>
          </p:nvPr>
        </p:nvSpPr>
        <p:spPr/>
        <p:txBody>
          <a:bodyPr/>
          <a:lstStyle/>
          <a:p>
            <a:r>
              <a:rPr lang="nl-NL" dirty="0"/>
              <a:t>Welke landen aanvaarden euthanasie?</a:t>
            </a:r>
          </a:p>
        </p:txBody>
      </p:sp>
      <p:sp>
        <p:nvSpPr>
          <p:cNvPr id="3" name="Tijdelijke aanduiding voor inhoud 2">
            <a:extLst>
              <a:ext uri="{FF2B5EF4-FFF2-40B4-BE49-F238E27FC236}">
                <a16:creationId xmlns:a16="http://schemas.microsoft.com/office/drawing/2014/main" id="{C109704C-6B55-7292-A9FE-A9BEA0B8C872}"/>
              </a:ext>
            </a:extLst>
          </p:cNvPr>
          <p:cNvSpPr>
            <a:spLocks noGrp="1"/>
          </p:cNvSpPr>
          <p:nvPr>
            <p:ph idx="1"/>
          </p:nvPr>
        </p:nvSpPr>
        <p:spPr/>
        <p:txBody>
          <a:bodyPr>
            <a:normAutofit/>
          </a:bodyPr>
          <a:lstStyle/>
          <a:p>
            <a:r>
              <a:rPr lang="nl-NL" dirty="0"/>
              <a:t>Nederland (al tientallen jaren). België, Luxemburg, Canada, Colombia, West-Australië, Nieuw Zeeland, Spanje, enige staten van de VS. </a:t>
            </a:r>
          </a:p>
          <a:p>
            <a:r>
              <a:rPr lang="nl-NL" dirty="0"/>
              <a:t>In Zwitserland is hulp bij zelfdoding toegestaan. In de meeste staten van de VS mogen artsen niemand doden, maar wel een recept voor zelfdoding uitschrijven.</a:t>
            </a:r>
          </a:p>
          <a:p>
            <a:r>
              <a:rPr lang="nl-NL" dirty="0"/>
              <a:t>Ongeveer 185 landen zijn nog tégen euthanasie, sommige daarvan zijn bezig met legalisatie. </a:t>
            </a:r>
          </a:p>
          <a:p>
            <a:r>
              <a:rPr lang="nl-NL" dirty="0"/>
              <a:t>In Nederland wordt euthanasie normaal gevonden en is het nauwelijks een discussiepunt. Nederland is trots op zijn voorbeeldfunctie voor de wereld.</a:t>
            </a:r>
          </a:p>
        </p:txBody>
      </p:sp>
    </p:spTree>
    <p:extLst>
      <p:ext uri="{BB962C8B-B14F-4D97-AF65-F5344CB8AC3E}">
        <p14:creationId xmlns:p14="http://schemas.microsoft.com/office/powerpoint/2010/main" val="25091054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4FB7208-4DE7-1EDA-83A8-31EBA4224EB3}"/>
              </a:ext>
            </a:extLst>
          </p:cNvPr>
          <p:cNvSpPr>
            <a:spLocks noGrp="1"/>
          </p:cNvSpPr>
          <p:nvPr>
            <p:ph type="title"/>
          </p:nvPr>
        </p:nvSpPr>
        <p:spPr/>
        <p:txBody>
          <a:bodyPr/>
          <a:lstStyle/>
          <a:p>
            <a:r>
              <a:rPr lang="nl-NL" dirty="0"/>
              <a:t>Een korte blik over </a:t>
            </a:r>
            <a:r>
              <a:rPr lang="nl-NL"/>
              <a:t>de grens</a:t>
            </a:r>
            <a:endParaRPr lang="nl-NL" dirty="0"/>
          </a:p>
        </p:txBody>
      </p:sp>
      <p:sp>
        <p:nvSpPr>
          <p:cNvPr id="3" name="Tijdelijke aanduiding voor inhoud 2">
            <a:extLst>
              <a:ext uri="{FF2B5EF4-FFF2-40B4-BE49-F238E27FC236}">
                <a16:creationId xmlns:a16="http://schemas.microsoft.com/office/drawing/2014/main" id="{94930C95-A6B2-F0BC-D0D1-68663D718FD5}"/>
              </a:ext>
            </a:extLst>
          </p:cNvPr>
          <p:cNvSpPr>
            <a:spLocks noGrp="1"/>
          </p:cNvSpPr>
          <p:nvPr>
            <p:ph idx="1"/>
          </p:nvPr>
        </p:nvSpPr>
        <p:spPr>
          <a:xfrm>
            <a:off x="838200" y="2023413"/>
            <a:ext cx="10515600" cy="3955762"/>
          </a:xfrm>
        </p:spPr>
        <p:txBody>
          <a:bodyPr>
            <a:normAutofit/>
          </a:bodyPr>
          <a:lstStyle/>
          <a:p>
            <a:r>
              <a:rPr lang="nl-NL" dirty="0"/>
              <a:t>In Zuid Afrika zal euthanasie (daar heet het: ‘genadedood’) niet snel wettelijk geregeld worden. De zwarte en kleurlingbevolking is niet westers-individualistisch en euthanasie en zelfdoding roepen in de beleving van velen de woede van de voorouders op. Des te opmerkelijker was de visie van aartsbisschop Tutu. </a:t>
            </a:r>
          </a:p>
          <a:p>
            <a:endParaRPr lang="nl-NL" dirty="0"/>
          </a:p>
          <a:p>
            <a:pPr marL="0" indent="0">
              <a:buNone/>
            </a:pPr>
            <a:r>
              <a:rPr lang="nl-NL" dirty="0">
                <a:hlinkClick r:id="rId2"/>
              </a:rPr>
              <a:t>https://www.kerknet.be/kerknet-redactie/nieuws/tutu-hou-me-niet-leven-ten-koste-van-alles</a:t>
            </a:r>
            <a:endParaRPr lang="nl-NL" dirty="0"/>
          </a:p>
          <a:p>
            <a:pPr marL="0" indent="0">
              <a:buNone/>
            </a:pPr>
            <a:endParaRPr lang="nl-NL" dirty="0"/>
          </a:p>
        </p:txBody>
      </p:sp>
    </p:spTree>
    <p:extLst>
      <p:ext uri="{BB962C8B-B14F-4D97-AF65-F5344CB8AC3E}">
        <p14:creationId xmlns:p14="http://schemas.microsoft.com/office/powerpoint/2010/main" val="14922676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2AED456-FC84-2BB0-072D-748A480E9A57}"/>
              </a:ext>
            </a:extLst>
          </p:cNvPr>
          <p:cNvSpPr>
            <a:spLocks noGrp="1"/>
          </p:cNvSpPr>
          <p:nvPr>
            <p:ph type="title"/>
          </p:nvPr>
        </p:nvSpPr>
        <p:spPr/>
        <p:txBody>
          <a:bodyPr/>
          <a:lstStyle/>
          <a:p>
            <a:r>
              <a:rPr lang="nl-NL" dirty="0"/>
              <a:t>Visie christenen</a:t>
            </a:r>
          </a:p>
        </p:txBody>
      </p:sp>
      <p:sp>
        <p:nvSpPr>
          <p:cNvPr id="3" name="Tijdelijke aanduiding voor inhoud 2">
            <a:extLst>
              <a:ext uri="{FF2B5EF4-FFF2-40B4-BE49-F238E27FC236}">
                <a16:creationId xmlns:a16="http://schemas.microsoft.com/office/drawing/2014/main" id="{8027461F-DD2E-0A94-87A0-91FC2A192192}"/>
              </a:ext>
            </a:extLst>
          </p:cNvPr>
          <p:cNvSpPr>
            <a:spLocks noGrp="1"/>
          </p:cNvSpPr>
          <p:nvPr>
            <p:ph idx="1"/>
          </p:nvPr>
        </p:nvSpPr>
        <p:spPr/>
        <p:txBody>
          <a:bodyPr>
            <a:normAutofit lnSpcReduction="10000"/>
          </a:bodyPr>
          <a:lstStyle/>
          <a:p>
            <a:r>
              <a:rPr lang="nl-NL" dirty="0"/>
              <a:t>Wereldwijd zijn de meeste gelovigen tegen actieve levensbeëindiging. Voor de RKK is euthanasie onbespreekbaar.</a:t>
            </a:r>
          </a:p>
          <a:p>
            <a:r>
              <a:rPr lang="nl-NL" dirty="0"/>
              <a:t>Protestanten in Nederland zijn de gangmakers geweest pro euthanasie. De argumenten waren:</a:t>
            </a:r>
          </a:p>
          <a:p>
            <a:pPr lvl="1"/>
            <a:r>
              <a:rPr lang="nl-NL" dirty="0"/>
              <a:t>Artsen moeten lijden wegnemen en niet </a:t>
            </a:r>
            <a:r>
              <a:rPr lang="nl-NL" dirty="0" err="1"/>
              <a:t>overbehandelen</a:t>
            </a:r>
            <a:r>
              <a:rPr lang="nl-NL" dirty="0"/>
              <a:t>.</a:t>
            </a:r>
          </a:p>
          <a:p>
            <a:pPr lvl="1"/>
            <a:r>
              <a:rPr lang="nl-NL" dirty="0"/>
              <a:t>Ouderenzorg moet betaalbaar blijven.</a:t>
            </a:r>
          </a:p>
          <a:p>
            <a:pPr lvl="1"/>
            <a:r>
              <a:rPr lang="nl-NL" dirty="0"/>
              <a:t>Mensen zijn vrij om het door God geschonken leven aan Hem terug te geven.</a:t>
            </a:r>
          </a:p>
          <a:p>
            <a:pPr lvl="1"/>
            <a:r>
              <a:rPr lang="nl-NL" dirty="0"/>
              <a:t>Leven hoeft niet onder alle omstandigheden beschermd te worden.</a:t>
            </a:r>
          </a:p>
          <a:p>
            <a:pPr lvl="1"/>
            <a:r>
              <a:rPr lang="nl-NL" dirty="0"/>
              <a:t>Gods gebod is niet bedoeld om onwaardige situaties in stand te houden; het zegt alleen dat we niet willekeurig mogen doden.</a:t>
            </a:r>
          </a:p>
          <a:p>
            <a:pPr lvl="1"/>
            <a:r>
              <a:rPr lang="nl-NL" dirty="0"/>
              <a:t>Een natuurlijke dood bestaat niet echt. Bovendien is de natuur God niet.</a:t>
            </a:r>
          </a:p>
          <a:p>
            <a:endParaRPr lang="nl-NL" dirty="0"/>
          </a:p>
          <a:p>
            <a:endParaRPr lang="nl-NL" dirty="0"/>
          </a:p>
        </p:txBody>
      </p:sp>
    </p:spTree>
    <p:extLst>
      <p:ext uri="{BB962C8B-B14F-4D97-AF65-F5344CB8AC3E}">
        <p14:creationId xmlns:p14="http://schemas.microsoft.com/office/powerpoint/2010/main" val="4141059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3E27349-A112-1F21-C5BF-36F0EF70538C}"/>
              </a:ext>
            </a:extLst>
          </p:cNvPr>
          <p:cNvSpPr>
            <a:spLocks noGrp="1"/>
          </p:cNvSpPr>
          <p:nvPr>
            <p:ph type="title"/>
          </p:nvPr>
        </p:nvSpPr>
        <p:spPr/>
        <p:txBody>
          <a:bodyPr/>
          <a:lstStyle/>
          <a:p>
            <a:r>
              <a:rPr lang="nl-NL" dirty="0"/>
              <a:t>Typisch voor veel protestanten:</a:t>
            </a:r>
          </a:p>
        </p:txBody>
      </p:sp>
      <p:sp>
        <p:nvSpPr>
          <p:cNvPr id="3" name="Tijdelijke aanduiding voor inhoud 2">
            <a:extLst>
              <a:ext uri="{FF2B5EF4-FFF2-40B4-BE49-F238E27FC236}">
                <a16:creationId xmlns:a16="http://schemas.microsoft.com/office/drawing/2014/main" id="{A4F15A15-59E5-654B-42EA-9AFF7D776187}"/>
              </a:ext>
            </a:extLst>
          </p:cNvPr>
          <p:cNvSpPr>
            <a:spLocks noGrp="1"/>
          </p:cNvSpPr>
          <p:nvPr>
            <p:ph idx="1"/>
          </p:nvPr>
        </p:nvSpPr>
        <p:spPr/>
        <p:txBody>
          <a:bodyPr>
            <a:normAutofit fontScale="92500" lnSpcReduction="10000"/>
          </a:bodyPr>
          <a:lstStyle/>
          <a:p>
            <a:r>
              <a:rPr lang="nl-NL" dirty="0"/>
              <a:t>Ze zijn individualisten. Ze zijn verantwoordelijk voor hun eigen leven. Er is geen gedeelde moraal meer.</a:t>
            </a:r>
          </a:p>
          <a:p>
            <a:r>
              <a:rPr lang="nl-NL" dirty="0"/>
              <a:t>Ze benadrukken de vrijheid van de wet. Het ‘Gebot der </a:t>
            </a:r>
            <a:r>
              <a:rPr lang="nl-NL" dirty="0" err="1"/>
              <a:t>Stunde</a:t>
            </a:r>
            <a:r>
              <a:rPr lang="nl-NL" dirty="0"/>
              <a:t>’ mag tegen wetsregels ingaan.</a:t>
            </a:r>
          </a:p>
          <a:p>
            <a:r>
              <a:rPr lang="nl-NL" dirty="0"/>
              <a:t>Ze wijzen natuurrecht (RKK) af.</a:t>
            </a:r>
          </a:p>
          <a:p>
            <a:r>
              <a:rPr lang="nl-NL" dirty="0"/>
              <a:t>Ze zien de troost van de hemel als reden om niet op te zien tegen een zelfgekozen dood.</a:t>
            </a:r>
          </a:p>
          <a:p>
            <a:r>
              <a:rPr lang="nl-NL" dirty="0"/>
              <a:t>Het leven was eerst een geschenk van GOD. Nu is het een GESCHENK van God. Dat mag je teruggeven.</a:t>
            </a:r>
          </a:p>
          <a:p>
            <a:r>
              <a:rPr lang="nl-NL" dirty="0"/>
              <a:t>Ze helpen graag mensen in nood.</a:t>
            </a:r>
          </a:p>
          <a:p>
            <a:r>
              <a:rPr lang="nl-NL" dirty="0"/>
              <a:t>Ze wijzen stiekeme praktijken af en regelen zaken in openheid.</a:t>
            </a:r>
          </a:p>
          <a:p>
            <a:endParaRPr lang="nl-NL" dirty="0"/>
          </a:p>
          <a:p>
            <a:endParaRPr lang="nl-NL" dirty="0"/>
          </a:p>
        </p:txBody>
      </p:sp>
    </p:spTree>
    <p:extLst>
      <p:ext uri="{BB962C8B-B14F-4D97-AF65-F5344CB8AC3E}">
        <p14:creationId xmlns:p14="http://schemas.microsoft.com/office/powerpoint/2010/main" val="31925632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CBC1C5A-4F21-8CE5-8B52-A01FC02CE5BC}"/>
              </a:ext>
            </a:extLst>
          </p:cNvPr>
          <p:cNvSpPr>
            <a:spLocks noGrp="1"/>
          </p:cNvSpPr>
          <p:nvPr>
            <p:ph type="title"/>
          </p:nvPr>
        </p:nvSpPr>
        <p:spPr/>
        <p:txBody>
          <a:bodyPr/>
          <a:lstStyle/>
          <a:p>
            <a:r>
              <a:rPr lang="nl-NL" dirty="0"/>
              <a:t>Officiële definitie</a:t>
            </a:r>
          </a:p>
        </p:txBody>
      </p:sp>
      <p:sp>
        <p:nvSpPr>
          <p:cNvPr id="3" name="Tijdelijke aanduiding voor inhoud 2">
            <a:extLst>
              <a:ext uri="{FF2B5EF4-FFF2-40B4-BE49-F238E27FC236}">
                <a16:creationId xmlns:a16="http://schemas.microsoft.com/office/drawing/2014/main" id="{16314271-9C2C-D288-0D96-A9835B6A9857}"/>
              </a:ext>
            </a:extLst>
          </p:cNvPr>
          <p:cNvSpPr>
            <a:spLocks noGrp="1"/>
          </p:cNvSpPr>
          <p:nvPr>
            <p:ph idx="1"/>
          </p:nvPr>
        </p:nvSpPr>
        <p:spPr/>
        <p:txBody>
          <a:bodyPr/>
          <a:lstStyle/>
          <a:p>
            <a:r>
              <a:rPr lang="nl-NL" dirty="0"/>
              <a:t>Euthanasie = Opzettelijk levensbeëindigend handelen door een ander dan de betrokkene op diens verzoek.</a:t>
            </a:r>
          </a:p>
          <a:p>
            <a:r>
              <a:rPr lang="nl-NL" dirty="0"/>
              <a:t>Euthanasie staat nóg in het wetboek van strafrecht. </a:t>
            </a:r>
            <a:r>
              <a:rPr lang="nl-NL" i="1" dirty="0"/>
              <a:t>Onder voorwaarden is het niet strafbaar. </a:t>
            </a:r>
            <a:r>
              <a:rPr lang="nl-NL" dirty="0"/>
              <a:t>Toetsingscommissies houden dat in de gaten. Juridische controle vindt plaats bij twijfelgevallen. Maar een arts die niet aan alle eisen voldaan heeft, wordt niet automatisch aangeklaagd voor moord.</a:t>
            </a:r>
          </a:p>
          <a:p>
            <a:endParaRPr lang="nl-NL" dirty="0"/>
          </a:p>
        </p:txBody>
      </p:sp>
    </p:spTree>
    <p:extLst>
      <p:ext uri="{BB962C8B-B14F-4D97-AF65-F5344CB8AC3E}">
        <p14:creationId xmlns:p14="http://schemas.microsoft.com/office/powerpoint/2010/main" val="646626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216E78-F990-666E-AA14-1ACF5803D3ED}"/>
              </a:ext>
            </a:extLst>
          </p:cNvPr>
          <p:cNvSpPr>
            <a:spLocks noGrp="1"/>
          </p:cNvSpPr>
          <p:nvPr>
            <p:ph type="title"/>
          </p:nvPr>
        </p:nvSpPr>
        <p:spPr/>
        <p:txBody>
          <a:bodyPr/>
          <a:lstStyle/>
          <a:p>
            <a:r>
              <a:rPr lang="nl-NL" dirty="0"/>
              <a:t>Voorwaarden</a:t>
            </a:r>
          </a:p>
        </p:txBody>
      </p:sp>
      <p:sp>
        <p:nvSpPr>
          <p:cNvPr id="3" name="Tijdelijke aanduiding voor inhoud 2">
            <a:extLst>
              <a:ext uri="{FF2B5EF4-FFF2-40B4-BE49-F238E27FC236}">
                <a16:creationId xmlns:a16="http://schemas.microsoft.com/office/drawing/2014/main" id="{4782BE7E-27F7-8060-D519-16C42E54F8A4}"/>
              </a:ext>
            </a:extLst>
          </p:cNvPr>
          <p:cNvSpPr>
            <a:spLocks noGrp="1"/>
          </p:cNvSpPr>
          <p:nvPr>
            <p:ph idx="1"/>
          </p:nvPr>
        </p:nvSpPr>
        <p:spPr/>
        <p:txBody>
          <a:bodyPr>
            <a:normAutofit/>
          </a:bodyPr>
          <a:lstStyle/>
          <a:p>
            <a:r>
              <a:rPr lang="nl-NL" dirty="0"/>
              <a:t>De 6 zorgvuldigheidseisen van de euthanasiewet:</a:t>
            </a:r>
          </a:p>
          <a:p>
            <a:pPr lvl="1"/>
            <a:r>
              <a:rPr lang="nl-NL" dirty="0"/>
              <a:t>Het euthanasieverzoek is vrijwillig en er is goed over nagedacht. </a:t>
            </a:r>
          </a:p>
          <a:p>
            <a:pPr lvl="1"/>
            <a:r>
              <a:rPr lang="nl-NL" dirty="0"/>
              <a:t>Er is sprake van uitzichtloos en ondraaglijk lijden. </a:t>
            </a:r>
          </a:p>
          <a:p>
            <a:pPr lvl="1"/>
            <a:r>
              <a:rPr lang="nl-NL" dirty="0"/>
              <a:t>De patiënt wordt goed geïnformeerd over de situatie en de vooruitzichten. </a:t>
            </a:r>
          </a:p>
          <a:p>
            <a:pPr lvl="1"/>
            <a:r>
              <a:rPr lang="nl-NL" dirty="0"/>
              <a:t>Er is geen redelijke andere oplossing. </a:t>
            </a:r>
          </a:p>
          <a:p>
            <a:pPr lvl="1"/>
            <a:r>
              <a:rPr lang="nl-NL" dirty="0"/>
              <a:t>Er wordt altijd een onafhankelijke arts geraadpleegd. </a:t>
            </a:r>
          </a:p>
          <a:p>
            <a:pPr lvl="1"/>
            <a:r>
              <a:rPr lang="nl-NL" dirty="0"/>
              <a:t>De uitvoering geschiedt medisch zorgvuldig.</a:t>
            </a:r>
          </a:p>
          <a:p>
            <a:pPr lvl="1"/>
            <a:endParaRPr lang="nl-NL" dirty="0"/>
          </a:p>
          <a:p>
            <a:pPr marL="457200" lvl="1" indent="0">
              <a:buNone/>
            </a:pPr>
            <a:r>
              <a:rPr lang="nl-NL" dirty="0"/>
              <a:t>De uitgevoerde euthanasie wordt onmiddellijk gemeld bij de gemeentelijke lijkschouwer en die geeft het door aan de Regionale toetsingscommissie Euthanasie.</a:t>
            </a:r>
          </a:p>
          <a:p>
            <a:endParaRPr lang="nl-NL" dirty="0"/>
          </a:p>
        </p:txBody>
      </p:sp>
    </p:spTree>
    <p:extLst>
      <p:ext uri="{BB962C8B-B14F-4D97-AF65-F5344CB8AC3E}">
        <p14:creationId xmlns:p14="http://schemas.microsoft.com/office/powerpoint/2010/main" val="13587465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8E5643-F6D3-EE5D-42FD-81A192A2BBE5}"/>
              </a:ext>
            </a:extLst>
          </p:cNvPr>
          <p:cNvSpPr>
            <a:spLocks noGrp="1"/>
          </p:cNvSpPr>
          <p:nvPr>
            <p:ph type="title"/>
          </p:nvPr>
        </p:nvSpPr>
        <p:spPr/>
        <p:txBody>
          <a:bodyPr/>
          <a:lstStyle/>
          <a:p>
            <a:r>
              <a:rPr lang="nl-NL" dirty="0"/>
              <a:t>De praktijk is ruimer</a:t>
            </a:r>
          </a:p>
        </p:txBody>
      </p:sp>
      <p:sp>
        <p:nvSpPr>
          <p:cNvPr id="3" name="Tijdelijke aanduiding voor inhoud 2">
            <a:extLst>
              <a:ext uri="{FF2B5EF4-FFF2-40B4-BE49-F238E27FC236}">
                <a16:creationId xmlns:a16="http://schemas.microsoft.com/office/drawing/2014/main" id="{3CDCEA45-24B5-6504-AC73-C666EE80879B}"/>
              </a:ext>
            </a:extLst>
          </p:cNvPr>
          <p:cNvSpPr>
            <a:spLocks noGrp="1"/>
          </p:cNvSpPr>
          <p:nvPr>
            <p:ph idx="1"/>
          </p:nvPr>
        </p:nvSpPr>
        <p:spPr/>
        <p:txBody>
          <a:bodyPr/>
          <a:lstStyle/>
          <a:p>
            <a:r>
              <a:rPr lang="nl-NL" dirty="0"/>
              <a:t>Nu al worden deze situaties ook goedgekeurd:</a:t>
            </a:r>
          </a:p>
          <a:p>
            <a:pPr lvl="1"/>
            <a:r>
              <a:rPr lang="nl-NL" dirty="0"/>
              <a:t>Er is geen sprake van een terminale fase.</a:t>
            </a:r>
          </a:p>
          <a:p>
            <a:pPr lvl="1"/>
            <a:r>
              <a:rPr lang="nl-NL" dirty="0"/>
              <a:t>Er is geen schriftelijk euthanasieverzoek.</a:t>
            </a:r>
          </a:p>
          <a:p>
            <a:pPr lvl="1"/>
            <a:r>
              <a:rPr lang="nl-NL" dirty="0"/>
              <a:t>De euthanasiewens hoeft niet duurzaam te zijn.</a:t>
            </a:r>
          </a:p>
          <a:p>
            <a:pPr lvl="1"/>
            <a:r>
              <a:rPr lang="nl-NL" dirty="0"/>
              <a:t>Euthanasie mag ook worden toegepast als de tweede arts negatief adviseert.</a:t>
            </a:r>
          </a:p>
          <a:p>
            <a:pPr lvl="1"/>
            <a:r>
              <a:rPr lang="nl-NL" dirty="0"/>
              <a:t>Er hoeft geen bestaande arts-patiënt relatie te zijn.</a:t>
            </a:r>
          </a:p>
          <a:p>
            <a:pPr lvl="1"/>
            <a:r>
              <a:rPr lang="nl-NL" dirty="0"/>
              <a:t>De familie hoeft niet bij het euthanasieverzoek betrokken te zijn.</a:t>
            </a:r>
          </a:p>
        </p:txBody>
      </p:sp>
    </p:spTree>
    <p:extLst>
      <p:ext uri="{BB962C8B-B14F-4D97-AF65-F5344CB8AC3E}">
        <p14:creationId xmlns:p14="http://schemas.microsoft.com/office/powerpoint/2010/main" val="20419320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1AC255-43F5-7A88-7276-36E44602ABB1}"/>
              </a:ext>
            </a:extLst>
          </p:cNvPr>
          <p:cNvSpPr>
            <a:spLocks noGrp="1"/>
          </p:cNvSpPr>
          <p:nvPr>
            <p:ph type="title"/>
          </p:nvPr>
        </p:nvSpPr>
        <p:spPr/>
        <p:txBody>
          <a:bodyPr/>
          <a:lstStyle/>
          <a:p>
            <a:r>
              <a:rPr lang="nl-NL" dirty="0"/>
              <a:t>Euthanasie is géén recht</a:t>
            </a:r>
          </a:p>
        </p:txBody>
      </p:sp>
      <p:sp>
        <p:nvSpPr>
          <p:cNvPr id="3" name="Tijdelijke aanduiding voor inhoud 2">
            <a:extLst>
              <a:ext uri="{FF2B5EF4-FFF2-40B4-BE49-F238E27FC236}">
                <a16:creationId xmlns:a16="http://schemas.microsoft.com/office/drawing/2014/main" id="{48AFDD3C-3734-994F-2A1B-91A699D0A11B}"/>
              </a:ext>
            </a:extLst>
          </p:cNvPr>
          <p:cNvSpPr>
            <a:spLocks noGrp="1"/>
          </p:cNvSpPr>
          <p:nvPr>
            <p:ph idx="1"/>
          </p:nvPr>
        </p:nvSpPr>
        <p:spPr/>
        <p:txBody>
          <a:bodyPr/>
          <a:lstStyle/>
          <a:p>
            <a:r>
              <a:rPr lang="nl-NL" dirty="0"/>
              <a:t>Euthanasie is géén recht (al denken de mensen dat wel). Dus is een medicus is ook niet verplicht om euthanasie toe te passen. (Dat maakt patiënten dan wel boos!)</a:t>
            </a:r>
          </a:p>
          <a:p>
            <a:r>
              <a:rPr lang="nl-NL" dirty="0"/>
              <a:t>Sommige artsen aarzelen bij euthanasie omdat het steeds vaker hulp bij zelfdoding is. Mensen zijn nog niet in de stervensfase en kiezen toch al voor de dood, soms vanwege psychische problemen. </a:t>
            </a:r>
          </a:p>
          <a:p>
            <a:r>
              <a:rPr lang="nl-NL" dirty="0"/>
              <a:t>De vrijwilligheid van euthanasie wordt niet altijd gehandhaafd en wordt bediscussieerd. Denk aan euthanasie bij kinderen, gehandicapten, dementerenden.</a:t>
            </a:r>
          </a:p>
        </p:txBody>
      </p:sp>
    </p:spTree>
    <p:extLst>
      <p:ext uri="{BB962C8B-B14F-4D97-AF65-F5344CB8AC3E}">
        <p14:creationId xmlns:p14="http://schemas.microsoft.com/office/powerpoint/2010/main" val="235156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4D2DF0-7991-B849-7201-9EEDC1969CA6}"/>
              </a:ext>
            </a:extLst>
          </p:cNvPr>
          <p:cNvSpPr>
            <a:spLocks noGrp="1"/>
          </p:cNvSpPr>
          <p:nvPr>
            <p:ph type="title"/>
          </p:nvPr>
        </p:nvSpPr>
        <p:spPr/>
        <p:txBody>
          <a:bodyPr/>
          <a:lstStyle/>
          <a:p>
            <a:r>
              <a:rPr lang="nl-NL" dirty="0"/>
              <a:t>Hoe veel keer euthanasie?</a:t>
            </a:r>
          </a:p>
        </p:txBody>
      </p:sp>
      <p:sp>
        <p:nvSpPr>
          <p:cNvPr id="3" name="Tijdelijke aanduiding voor inhoud 2">
            <a:extLst>
              <a:ext uri="{FF2B5EF4-FFF2-40B4-BE49-F238E27FC236}">
                <a16:creationId xmlns:a16="http://schemas.microsoft.com/office/drawing/2014/main" id="{77DA056A-8E4E-EC0F-BC7C-C524EB76B62D}"/>
              </a:ext>
            </a:extLst>
          </p:cNvPr>
          <p:cNvSpPr>
            <a:spLocks noGrp="1"/>
          </p:cNvSpPr>
          <p:nvPr>
            <p:ph idx="1"/>
          </p:nvPr>
        </p:nvSpPr>
        <p:spPr/>
        <p:txBody>
          <a:bodyPr/>
          <a:lstStyle/>
          <a:p>
            <a:r>
              <a:rPr lang="nl-NL" dirty="0"/>
              <a:t>Als voldaan is aan de wettelijke zorgvuldigheidseisen kunnen artsen euthanasie verrichten of hulp bij zelfdoding verlenen. Dit kwam in 2022 geregistreerd 8.720 keer voor. In de meeste gevallen wordt euthanasie uitgevoerd door huisartsen bij patiënten met kanker.</a:t>
            </a:r>
          </a:p>
          <a:p>
            <a:r>
              <a:rPr lang="nl-NL" dirty="0">
                <a:hlinkClick r:id="rId2" action="ppaction://hlinkfile"/>
              </a:rPr>
              <a:t>file:///C:/Users/VOT/Downloads/KNMG_Infographic_Euthanasie_2022_DEF.pdf</a:t>
            </a:r>
            <a:endParaRPr lang="nl-NL" dirty="0"/>
          </a:p>
          <a:p>
            <a:r>
              <a:rPr lang="nl-NL" dirty="0"/>
              <a:t>In sommige regio’s sterft 15% van de mensen door euthanasie. Elk jaar zijn in Nederland 10% meer euthanasiegevallen gemeld. En dan zijn er nog situaties die niet gemeld worden.</a:t>
            </a:r>
          </a:p>
        </p:txBody>
      </p:sp>
    </p:spTree>
    <p:extLst>
      <p:ext uri="{BB962C8B-B14F-4D97-AF65-F5344CB8AC3E}">
        <p14:creationId xmlns:p14="http://schemas.microsoft.com/office/powerpoint/2010/main" val="4287413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193654-14DD-EDE5-3B30-7270476C5BC7}"/>
              </a:ext>
            </a:extLst>
          </p:cNvPr>
          <p:cNvSpPr>
            <a:spLocks noGrp="1"/>
          </p:cNvSpPr>
          <p:nvPr>
            <p:ph type="title"/>
          </p:nvPr>
        </p:nvSpPr>
        <p:spPr/>
        <p:txBody>
          <a:bodyPr/>
          <a:lstStyle/>
          <a:p>
            <a:r>
              <a:rPr lang="nl-NL" dirty="0"/>
              <a:t>De grenzen blijven opschuiven…</a:t>
            </a:r>
          </a:p>
        </p:txBody>
      </p:sp>
      <p:sp>
        <p:nvSpPr>
          <p:cNvPr id="3" name="Tijdelijke aanduiding voor inhoud 2">
            <a:extLst>
              <a:ext uri="{FF2B5EF4-FFF2-40B4-BE49-F238E27FC236}">
                <a16:creationId xmlns:a16="http://schemas.microsoft.com/office/drawing/2014/main" id="{15AB1826-FB56-DD1A-CFDB-1BB803B0A6C9}"/>
              </a:ext>
            </a:extLst>
          </p:cNvPr>
          <p:cNvSpPr>
            <a:spLocks noGrp="1"/>
          </p:cNvSpPr>
          <p:nvPr>
            <p:ph idx="1"/>
          </p:nvPr>
        </p:nvSpPr>
        <p:spPr/>
        <p:txBody>
          <a:bodyPr>
            <a:normAutofit lnSpcReduction="10000"/>
          </a:bodyPr>
          <a:lstStyle/>
          <a:p>
            <a:r>
              <a:rPr lang="nl-NL" dirty="0"/>
              <a:t>Liberaal Nederland wil de wetgeving nog verder verruimen. Denk aan:</a:t>
            </a:r>
          </a:p>
          <a:p>
            <a:pPr lvl="1"/>
            <a:r>
              <a:rPr lang="nl-NL" dirty="0"/>
              <a:t>Euthanasie en hulp bij zelfdoding moeten uit het wetboek van strafrecht.</a:t>
            </a:r>
          </a:p>
          <a:p>
            <a:pPr lvl="1"/>
            <a:r>
              <a:rPr lang="nl-NL" dirty="0"/>
              <a:t>‘Voltooid leven’ is voldoende grond voor euthanasie. </a:t>
            </a:r>
          </a:p>
          <a:p>
            <a:pPr lvl="1"/>
            <a:r>
              <a:rPr lang="nl-NL" dirty="0"/>
              <a:t>Niet alleen euthanasie op verzoek maar ook in het belang van mensen, moet mogen. (Dus de wilsbekwaamheid van patiënten doet er dan niet toe.)</a:t>
            </a:r>
          </a:p>
          <a:p>
            <a:pPr lvl="1"/>
            <a:r>
              <a:rPr lang="nl-NL" dirty="0"/>
              <a:t>Artsen moeten verplicht worden om mee te werken.</a:t>
            </a:r>
          </a:p>
          <a:p>
            <a:pPr lvl="1"/>
            <a:r>
              <a:rPr lang="nl-NL" dirty="0"/>
              <a:t>Ook anderen dan artsen euthanasie mogen euthanasie verlenen.</a:t>
            </a:r>
          </a:p>
          <a:p>
            <a:pPr marL="457200" lvl="1" indent="0">
              <a:buNone/>
            </a:pPr>
            <a:r>
              <a:rPr lang="nl-NL" dirty="0">
                <a:sym typeface="Wingdings" panose="05000000000000000000" pitchFamily="2" charset="2"/>
              </a:rPr>
              <a:t>--&gt; euthanasie moet een volkomen individuele autonome beslissing worden.</a:t>
            </a:r>
            <a:endParaRPr lang="nl-NL" dirty="0"/>
          </a:p>
          <a:p>
            <a:pPr marL="457200" lvl="1" indent="0">
              <a:buNone/>
            </a:pPr>
            <a:endParaRPr lang="nl-NL" sz="2800" dirty="0"/>
          </a:p>
          <a:p>
            <a:pPr marL="457200" lvl="1" indent="0">
              <a:buNone/>
            </a:pPr>
            <a:r>
              <a:rPr lang="nl-NL" sz="2800" dirty="0"/>
              <a:t>Onderdelen hiervan zijn met enige regelmaat punt van gesprek en mogelijke wetgeving in de politiek.</a:t>
            </a:r>
          </a:p>
        </p:txBody>
      </p:sp>
    </p:spTree>
    <p:extLst>
      <p:ext uri="{BB962C8B-B14F-4D97-AF65-F5344CB8AC3E}">
        <p14:creationId xmlns:p14="http://schemas.microsoft.com/office/powerpoint/2010/main" val="3589140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E5EF7A-44C3-CD4E-1898-80B0C5D79EA1}"/>
              </a:ext>
            </a:extLst>
          </p:cNvPr>
          <p:cNvSpPr>
            <a:spLocks noGrp="1"/>
          </p:cNvSpPr>
          <p:nvPr>
            <p:ph type="title"/>
          </p:nvPr>
        </p:nvSpPr>
        <p:spPr/>
        <p:txBody>
          <a:bodyPr/>
          <a:lstStyle/>
          <a:p>
            <a:r>
              <a:rPr lang="nl-NL" dirty="0"/>
              <a:t>Stervenswens</a:t>
            </a:r>
          </a:p>
        </p:txBody>
      </p:sp>
      <p:sp>
        <p:nvSpPr>
          <p:cNvPr id="3" name="Tijdelijke aanduiding voor inhoud 2">
            <a:extLst>
              <a:ext uri="{FF2B5EF4-FFF2-40B4-BE49-F238E27FC236}">
                <a16:creationId xmlns:a16="http://schemas.microsoft.com/office/drawing/2014/main" id="{0C2FB535-7FB2-750D-EFBD-4FC8833BDA72}"/>
              </a:ext>
            </a:extLst>
          </p:cNvPr>
          <p:cNvSpPr>
            <a:spLocks noGrp="1"/>
          </p:cNvSpPr>
          <p:nvPr>
            <p:ph idx="1"/>
          </p:nvPr>
        </p:nvSpPr>
        <p:spPr/>
        <p:txBody>
          <a:bodyPr>
            <a:normAutofit/>
          </a:bodyPr>
          <a:lstStyle/>
          <a:p>
            <a:r>
              <a:rPr lang="nl-NL" dirty="0"/>
              <a:t>Wat is de stervenswens? Dood willen zijn? Waarschijnlijk niet, want niemand weet wat dat is. </a:t>
            </a:r>
          </a:p>
          <a:p>
            <a:r>
              <a:rPr lang="nl-NL" dirty="0"/>
              <a:t>De stervenswens is: ik wil DIT leven niet meer. Steeds vaker heeft dat niet te maken met de fysieke problemen maar met immateriële zaken: zinloosheid, zorgafhankelijkheid, eenzaamheid, angst, inactiviteit, de wens om naasten niet te belasten, geen verbinding meer ervaren met andere mensen, psychische problemen. ‘Waarom zal ik nog wachten op het levenseinde?’</a:t>
            </a:r>
          </a:p>
        </p:txBody>
      </p:sp>
    </p:spTree>
    <p:extLst>
      <p:ext uri="{BB962C8B-B14F-4D97-AF65-F5344CB8AC3E}">
        <p14:creationId xmlns:p14="http://schemas.microsoft.com/office/powerpoint/2010/main" val="1003364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2991498-06F4-ECDA-7D4A-DD6453F9A5DA}"/>
              </a:ext>
            </a:extLst>
          </p:cNvPr>
          <p:cNvSpPr>
            <a:spLocks noGrp="1"/>
          </p:cNvSpPr>
          <p:nvPr>
            <p:ph type="title"/>
          </p:nvPr>
        </p:nvSpPr>
        <p:spPr/>
        <p:txBody>
          <a:bodyPr/>
          <a:lstStyle/>
          <a:p>
            <a:r>
              <a:rPr lang="nl-NL" dirty="0"/>
              <a:t>Verschuiving</a:t>
            </a:r>
          </a:p>
        </p:txBody>
      </p:sp>
      <p:sp>
        <p:nvSpPr>
          <p:cNvPr id="3" name="Tijdelijke aanduiding voor inhoud 2">
            <a:extLst>
              <a:ext uri="{FF2B5EF4-FFF2-40B4-BE49-F238E27FC236}">
                <a16:creationId xmlns:a16="http://schemas.microsoft.com/office/drawing/2014/main" id="{8680D6B6-4174-E5DE-98C4-181578891755}"/>
              </a:ext>
            </a:extLst>
          </p:cNvPr>
          <p:cNvSpPr>
            <a:spLocks noGrp="1"/>
          </p:cNvSpPr>
          <p:nvPr>
            <p:ph idx="1"/>
          </p:nvPr>
        </p:nvSpPr>
        <p:spPr/>
        <p:txBody>
          <a:bodyPr>
            <a:normAutofit/>
          </a:bodyPr>
          <a:lstStyle/>
          <a:p>
            <a:r>
              <a:rPr lang="nl-NL" dirty="0"/>
              <a:t>De visie op lijden is veranderd. De mensen verdragen steeds minder lijden. Dat lijden iets positiefs kan zijn, wordt niet meer aanvaard.</a:t>
            </a:r>
          </a:p>
          <a:p>
            <a:r>
              <a:rPr lang="nl-NL" dirty="0"/>
              <a:t>Eerst vroeg men om euthanasie om een vreselijk sterven te voorkomen. Nu vraagt men om euthanasie om een zwaar leven te beëindigen.</a:t>
            </a:r>
          </a:p>
          <a:p>
            <a:r>
              <a:rPr lang="nl-NL" dirty="0"/>
              <a:t>Een mensenleven dat niet voldoende kwaliteit heeft, mag beëindigd worden. Dat is subjectief. Wat is ‘voldoende kwaliteit’?</a:t>
            </a:r>
          </a:p>
          <a:p>
            <a:r>
              <a:rPr lang="nl-NL" dirty="0"/>
              <a:t>Daarbij komt dat mensen euthanasie koppelen aan autonomie: de dood is een project van zelfbeschikking. ‘Ik wil mijn leven op mijn tijd beëindigen.’ </a:t>
            </a:r>
          </a:p>
        </p:txBody>
      </p:sp>
    </p:spTree>
    <p:extLst>
      <p:ext uri="{BB962C8B-B14F-4D97-AF65-F5344CB8AC3E}">
        <p14:creationId xmlns:p14="http://schemas.microsoft.com/office/powerpoint/2010/main" val="13755119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39F3866-A5C9-2EF2-AA7B-1CC22C2EDD1F}"/>
              </a:ext>
            </a:extLst>
          </p:cNvPr>
          <p:cNvSpPr>
            <a:spLocks noGrp="1"/>
          </p:cNvSpPr>
          <p:nvPr>
            <p:ph type="title"/>
          </p:nvPr>
        </p:nvSpPr>
        <p:spPr/>
        <p:txBody>
          <a:bodyPr/>
          <a:lstStyle/>
          <a:p>
            <a:r>
              <a:rPr lang="nl-NL" dirty="0"/>
              <a:t>De secularisatie</a:t>
            </a:r>
          </a:p>
        </p:txBody>
      </p:sp>
      <p:sp>
        <p:nvSpPr>
          <p:cNvPr id="3" name="Tijdelijke aanduiding voor inhoud 2">
            <a:extLst>
              <a:ext uri="{FF2B5EF4-FFF2-40B4-BE49-F238E27FC236}">
                <a16:creationId xmlns:a16="http://schemas.microsoft.com/office/drawing/2014/main" id="{313ECDA0-02D2-7823-D384-EDE832E35B03}"/>
              </a:ext>
            </a:extLst>
          </p:cNvPr>
          <p:cNvSpPr>
            <a:spLocks noGrp="1"/>
          </p:cNvSpPr>
          <p:nvPr>
            <p:ph idx="1"/>
          </p:nvPr>
        </p:nvSpPr>
        <p:spPr/>
        <p:txBody>
          <a:bodyPr/>
          <a:lstStyle/>
          <a:p>
            <a:r>
              <a:rPr lang="nl-NL" dirty="0"/>
              <a:t>De secularisatie speelt ook een rol. Als mensen niet meer weten waarvoor ze leven en voor Wie ze leven, is lijden al snel betekenisloos. Dan lijkt de dood een uitkomst. </a:t>
            </a:r>
          </a:p>
          <a:p>
            <a:r>
              <a:rPr lang="nl-NL" dirty="0"/>
              <a:t>Wie nog samen met andere mensen kan bidden en uit de bijbel lezen, zoals Psalm 23 of 143, voelt zich niet alleen. Zelfs niet in zware beproeving. Maar wie doet dat nog? Een kleine minderheid van de bevolking.</a:t>
            </a:r>
          </a:p>
          <a:p>
            <a:pPr marL="0" indent="0">
              <a:buNone/>
            </a:pPr>
            <a:endParaRPr lang="nl-NL" dirty="0"/>
          </a:p>
        </p:txBody>
      </p:sp>
    </p:spTree>
    <p:extLst>
      <p:ext uri="{BB962C8B-B14F-4D97-AF65-F5344CB8AC3E}">
        <p14:creationId xmlns:p14="http://schemas.microsoft.com/office/powerpoint/2010/main" val="2168065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C1E820C-2243-DE88-AEB7-C0C6936329AA}"/>
              </a:ext>
            </a:extLst>
          </p:cNvPr>
          <p:cNvSpPr>
            <a:spLocks noGrp="1"/>
          </p:cNvSpPr>
          <p:nvPr>
            <p:ph type="title"/>
          </p:nvPr>
        </p:nvSpPr>
        <p:spPr/>
        <p:txBody>
          <a:bodyPr/>
          <a:lstStyle/>
          <a:p>
            <a:r>
              <a:rPr lang="nl-NL" dirty="0"/>
              <a:t>Wat is barmhartig?</a:t>
            </a:r>
          </a:p>
        </p:txBody>
      </p:sp>
      <p:sp>
        <p:nvSpPr>
          <p:cNvPr id="3" name="Tijdelijke aanduiding voor inhoud 2">
            <a:extLst>
              <a:ext uri="{FF2B5EF4-FFF2-40B4-BE49-F238E27FC236}">
                <a16:creationId xmlns:a16="http://schemas.microsoft.com/office/drawing/2014/main" id="{0A22CEAA-7342-3C0A-781F-18A8AE115D50}"/>
              </a:ext>
            </a:extLst>
          </p:cNvPr>
          <p:cNvSpPr>
            <a:spLocks noGrp="1"/>
          </p:cNvSpPr>
          <p:nvPr>
            <p:ph idx="1"/>
          </p:nvPr>
        </p:nvSpPr>
        <p:spPr/>
        <p:txBody>
          <a:bodyPr>
            <a:normAutofit/>
          </a:bodyPr>
          <a:lstStyle/>
          <a:p>
            <a:r>
              <a:rPr lang="nl-NL" dirty="0"/>
              <a:t>Ernstig zieke mensen medisch te lang behandelen biedt valse hoop en is dus onbarmhartig (en dat gebeurt toch ook nog steeds). Daar is iedereen het over eens.</a:t>
            </a:r>
          </a:p>
          <a:p>
            <a:r>
              <a:rPr lang="nl-NL" dirty="0"/>
              <a:t>Maar men vindt het nu ook barmhartig om mensen te helpen uit het leven te stappen en onbarmhartig om niet in te gaan op de doodswens. </a:t>
            </a:r>
          </a:p>
          <a:p>
            <a:r>
              <a:rPr lang="nl-NL" dirty="0"/>
              <a:t>Als euthanasie een mogelijkheid is, schept dat voor lijdende mensen een verplichting om er over na te denken. Eigenlijk komt de euthanasiewens dan niet van de patiënt maar van de familie, de artsen, de samenleving. Is dat barmhartig?</a:t>
            </a:r>
          </a:p>
          <a:p>
            <a:endParaRPr lang="nl-NL" dirty="0"/>
          </a:p>
        </p:txBody>
      </p:sp>
    </p:spTree>
    <p:extLst>
      <p:ext uri="{BB962C8B-B14F-4D97-AF65-F5344CB8AC3E}">
        <p14:creationId xmlns:p14="http://schemas.microsoft.com/office/powerpoint/2010/main" val="11872330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FDE48-B183-5DC2-40C2-884D3B12B5FD}"/>
              </a:ext>
            </a:extLst>
          </p:cNvPr>
          <p:cNvSpPr>
            <a:spLocks noGrp="1"/>
          </p:cNvSpPr>
          <p:nvPr>
            <p:ph type="title"/>
          </p:nvPr>
        </p:nvSpPr>
        <p:spPr/>
        <p:txBody>
          <a:bodyPr/>
          <a:lstStyle/>
          <a:p>
            <a:r>
              <a:rPr lang="nl-NL" dirty="0"/>
              <a:t>Alternatieven</a:t>
            </a:r>
          </a:p>
        </p:txBody>
      </p:sp>
      <p:sp>
        <p:nvSpPr>
          <p:cNvPr id="3" name="Tijdelijke aanduiding voor inhoud 2">
            <a:extLst>
              <a:ext uri="{FF2B5EF4-FFF2-40B4-BE49-F238E27FC236}">
                <a16:creationId xmlns:a16="http://schemas.microsoft.com/office/drawing/2014/main" id="{0BC08D24-8732-F206-E83E-37BE5E3C9F29}"/>
              </a:ext>
            </a:extLst>
          </p:cNvPr>
          <p:cNvSpPr>
            <a:spLocks noGrp="1"/>
          </p:cNvSpPr>
          <p:nvPr>
            <p:ph idx="1"/>
          </p:nvPr>
        </p:nvSpPr>
        <p:spPr/>
        <p:txBody>
          <a:bodyPr>
            <a:normAutofit fontScale="92500" lnSpcReduction="10000"/>
          </a:bodyPr>
          <a:lstStyle/>
          <a:p>
            <a:r>
              <a:rPr lang="nl-NL" dirty="0"/>
              <a:t>Als artsen euthanasie aanbieden, geven ze de zorg voor patiënten op. Dat is niet nodig. Er zijn alternatieven.</a:t>
            </a:r>
          </a:p>
          <a:p>
            <a:pPr lvl="1"/>
            <a:r>
              <a:rPr lang="nl-NL" dirty="0"/>
              <a:t>We kunnen met de patiënt ook zoeken naar hoop om in DIT leven de moed niet te verliezen. Nabijheid moet soms wel georganiseerd worden.</a:t>
            </a:r>
          </a:p>
          <a:p>
            <a:pPr lvl="1"/>
            <a:r>
              <a:rPr lang="nl-NL" dirty="0"/>
              <a:t>Het lijden kan altijd verlicht worden. De palliatieve zorg (in hospices) is in dertig jaar zeer verbeterd. Niemand hoeft nog een vreselijk sterfbed te hebben. </a:t>
            </a:r>
          </a:p>
          <a:p>
            <a:pPr lvl="1"/>
            <a:r>
              <a:rPr lang="nl-NL" dirty="0"/>
              <a:t>Versterven (het stoppen van eten en drinken) kan een waardig alternatief zijn. </a:t>
            </a:r>
            <a:r>
              <a:rPr lang="nl-NL" dirty="0">
                <a:hlinkClick r:id="rId2"/>
              </a:rPr>
              <a:t>https://www.nd.nl/cultuur/cultuur/586343/zuid-afrikaanse-schrijver-karel-schoeman-kiest-voor-de-dood</a:t>
            </a:r>
            <a:endParaRPr lang="nl-NL" dirty="0"/>
          </a:p>
          <a:p>
            <a:pPr lvl="1"/>
            <a:r>
              <a:rPr lang="nl-NL" dirty="0"/>
              <a:t>Gecombineerd met terminale sedatie gebeurt versterven in Nederland in ongeveer 20% van de sterfgevallen. </a:t>
            </a:r>
            <a:r>
              <a:rPr lang="nl-NL" dirty="0">
                <a:hlinkClick r:id="rId3"/>
              </a:rPr>
              <a:t>https://overpalliatievezorg.nl/keuzes/palliatieve-sedatie#:~:text=Palliatieve%20sedatie%20verkort%20het%20leven,zelf%20om%20euthanasie%20hebt%20gevraagd</a:t>
            </a:r>
            <a:r>
              <a:rPr lang="nl-NL" dirty="0"/>
              <a:t>.</a:t>
            </a:r>
          </a:p>
          <a:p>
            <a:pPr lvl="1"/>
            <a:endParaRPr lang="nl-NL" dirty="0"/>
          </a:p>
          <a:p>
            <a:endParaRPr lang="nl-NL" dirty="0"/>
          </a:p>
        </p:txBody>
      </p:sp>
    </p:spTree>
    <p:extLst>
      <p:ext uri="{BB962C8B-B14F-4D97-AF65-F5344CB8AC3E}">
        <p14:creationId xmlns:p14="http://schemas.microsoft.com/office/powerpoint/2010/main" val="11846039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3459FBB-B4B0-8297-DFDD-5ED91AF7887F}"/>
              </a:ext>
            </a:extLst>
          </p:cNvPr>
          <p:cNvSpPr>
            <a:spLocks noGrp="1"/>
          </p:cNvSpPr>
          <p:nvPr>
            <p:ph type="title"/>
          </p:nvPr>
        </p:nvSpPr>
        <p:spPr/>
        <p:txBody>
          <a:bodyPr/>
          <a:lstStyle/>
          <a:p>
            <a:r>
              <a:rPr lang="nl-NL" dirty="0"/>
              <a:t>Geloof en euthanasie</a:t>
            </a:r>
          </a:p>
        </p:txBody>
      </p:sp>
      <p:sp>
        <p:nvSpPr>
          <p:cNvPr id="3" name="Tijdelijke aanduiding voor inhoud 2">
            <a:extLst>
              <a:ext uri="{FF2B5EF4-FFF2-40B4-BE49-F238E27FC236}">
                <a16:creationId xmlns:a16="http://schemas.microsoft.com/office/drawing/2014/main" id="{B2C8B7B4-AA44-67C1-99E6-DCAC830515FE}"/>
              </a:ext>
            </a:extLst>
          </p:cNvPr>
          <p:cNvSpPr>
            <a:spLocks noGrp="1"/>
          </p:cNvSpPr>
          <p:nvPr>
            <p:ph idx="1"/>
          </p:nvPr>
        </p:nvSpPr>
        <p:spPr/>
        <p:txBody>
          <a:bodyPr/>
          <a:lstStyle/>
          <a:p>
            <a:pPr marL="514350" indent="-514350">
              <a:buAutoNum type="arabicPeriod"/>
            </a:pPr>
            <a:r>
              <a:rPr lang="nl-NL" dirty="0"/>
              <a:t>Ook in kwetsbare levensfasen is innerlijke groei mogelijk. 2 Cor. 4:16. Levenskunst is óók het aanvaarden van sterfelijkheid en aftakeling.</a:t>
            </a:r>
          </a:p>
          <a:p>
            <a:pPr marL="514350" indent="-514350">
              <a:buAutoNum type="arabicPeriod"/>
            </a:pPr>
            <a:r>
              <a:rPr lang="nl-NL" dirty="0"/>
              <a:t>De toekomst met God (in de hemel, bij de opstanding) geeft hoop.</a:t>
            </a:r>
          </a:p>
          <a:p>
            <a:pPr marL="971550" lvl="1" indent="-514350">
              <a:buAutoNum type="arabicPeriod"/>
            </a:pPr>
            <a:r>
              <a:rPr lang="nl-NL" dirty="0"/>
              <a:t>Er is een eeuwige schuilplaats.</a:t>
            </a:r>
          </a:p>
          <a:p>
            <a:pPr marL="971550" lvl="1" indent="-514350">
              <a:buAutoNum type="arabicPeriod"/>
            </a:pPr>
            <a:r>
              <a:rPr lang="nl-NL" dirty="0"/>
              <a:t>We hoeven niet krampachtig ons leven te verlengen.</a:t>
            </a:r>
          </a:p>
          <a:p>
            <a:pPr marL="971550" lvl="1" indent="-514350">
              <a:buAutoNum type="arabicPeriod"/>
            </a:pPr>
            <a:r>
              <a:rPr lang="nl-NL" dirty="0"/>
              <a:t>Die hoop is echter nóóit een reden geweest om het leven actief te beëindigen</a:t>
            </a:r>
          </a:p>
        </p:txBody>
      </p:sp>
    </p:spTree>
    <p:extLst>
      <p:ext uri="{BB962C8B-B14F-4D97-AF65-F5344CB8AC3E}">
        <p14:creationId xmlns:p14="http://schemas.microsoft.com/office/powerpoint/2010/main" val="42306222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02377A7-320D-8465-520D-B6F9E0425600}"/>
              </a:ext>
            </a:extLst>
          </p:cNvPr>
          <p:cNvSpPr>
            <a:spLocks noGrp="1"/>
          </p:cNvSpPr>
          <p:nvPr>
            <p:ph type="title"/>
          </p:nvPr>
        </p:nvSpPr>
        <p:spPr/>
        <p:txBody>
          <a:bodyPr/>
          <a:lstStyle/>
          <a:p>
            <a:r>
              <a:rPr lang="nl-NL" dirty="0"/>
              <a:t>Geloof en euthanasie</a:t>
            </a:r>
          </a:p>
        </p:txBody>
      </p:sp>
      <p:sp>
        <p:nvSpPr>
          <p:cNvPr id="3" name="Tijdelijke aanduiding voor inhoud 2">
            <a:extLst>
              <a:ext uri="{FF2B5EF4-FFF2-40B4-BE49-F238E27FC236}">
                <a16:creationId xmlns:a16="http://schemas.microsoft.com/office/drawing/2014/main" id="{E58E09C2-491A-BD7D-361A-1343BF251DF0}"/>
              </a:ext>
            </a:extLst>
          </p:cNvPr>
          <p:cNvSpPr>
            <a:spLocks noGrp="1"/>
          </p:cNvSpPr>
          <p:nvPr>
            <p:ph idx="1"/>
          </p:nvPr>
        </p:nvSpPr>
        <p:spPr/>
        <p:txBody>
          <a:bodyPr/>
          <a:lstStyle/>
          <a:p>
            <a:pPr marL="0" indent="0">
              <a:buNone/>
            </a:pPr>
            <a:r>
              <a:rPr lang="nl-NL" dirty="0"/>
              <a:t>3. De gever-gave metafoor klopt bij mensen. De ontvanger mag autonoom beschikken over het geschenk. De metafoor gaat mank als het over God gaat. Wij zijn geen ontvanger van het leven. Wij zijn zelf het geschenk. We kunnen geen geschenk teruggeven aan God, want daarmee vernietigen we onszelf … en dat mag niet.</a:t>
            </a:r>
          </a:p>
          <a:p>
            <a:pPr marL="0" indent="0">
              <a:buNone/>
            </a:pPr>
            <a:r>
              <a:rPr lang="nl-NL" dirty="0"/>
              <a:t>4. Gods geboden zijn juist voor de crisissituaties in ons leven. Ook het zesde gebod. Jezus relativeert nooit de geboden – wel de strafmaat. Geboden zijn de beveiliging van het leven. Denk aan Job 2:9,10.</a:t>
            </a:r>
          </a:p>
        </p:txBody>
      </p:sp>
    </p:spTree>
    <p:extLst>
      <p:ext uri="{BB962C8B-B14F-4D97-AF65-F5344CB8AC3E}">
        <p14:creationId xmlns:p14="http://schemas.microsoft.com/office/powerpoint/2010/main" val="2867074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CFD5756-4019-F11F-7298-86DFA37246A6}"/>
              </a:ext>
            </a:extLst>
          </p:cNvPr>
          <p:cNvSpPr>
            <a:spLocks noGrp="1"/>
          </p:cNvSpPr>
          <p:nvPr>
            <p:ph type="title"/>
          </p:nvPr>
        </p:nvSpPr>
        <p:spPr/>
        <p:txBody>
          <a:bodyPr/>
          <a:lstStyle/>
          <a:p>
            <a:r>
              <a:rPr lang="nl-NL" dirty="0"/>
              <a:t>Geloof en euthanasie</a:t>
            </a:r>
          </a:p>
        </p:txBody>
      </p:sp>
      <p:sp>
        <p:nvSpPr>
          <p:cNvPr id="3" name="Tijdelijke aanduiding voor inhoud 2">
            <a:extLst>
              <a:ext uri="{FF2B5EF4-FFF2-40B4-BE49-F238E27FC236}">
                <a16:creationId xmlns:a16="http://schemas.microsoft.com/office/drawing/2014/main" id="{54DC43D7-B96E-C2F6-241F-706F0DC56BDA}"/>
              </a:ext>
            </a:extLst>
          </p:cNvPr>
          <p:cNvSpPr>
            <a:spLocks noGrp="1"/>
          </p:cNvSpPr>
          <p:nvPr>
            <p:ph idx="1"/>
          </p:nvPr>
        </p:nvSpPr>
        <p:spPr/>
        <p:txBody>
          <a:bodyPr/>
          <a:lstStyle/>
          <a:p>
            <a:pPr marL="0" indent="0">
              <a:buNone/>
            </a:pPr>
            <a:r>
              <a:rPr lang="nl-NL" dirty="0"/>
              <a:t>5. In de bijbel verlangen sommige mensen naar de dood (zoals Elia, Job, Paulus) maar laten het aan God over. Sommigen nemen wel een tragische beslissing tot zelfdoding. Die wordt niet expliciet veroordeeld, maar ook niet goedgepraat (zoals bij Saul, Judas).</a:t>
            </a:r>
          </a:p>
          <a:p>
            <a:pPr marL="0" indent="0">
              <a:buNone/>
            </a:pPr>
            <a:r>
              <a:rPr lang="nl-NL" dirty="0"/>
              <a:t>6. Wie gedoopt is, behoort Christus toe. Wij zijn met ziel en lichaam niet meer ons eigendom maar van Christus (Gal. 2:20). Dat geeft beperkingen aan wat we met ons lichaam doen, maar ook troost bij onvermijdelijk lijden.</a:t>
            </a:r>
          </a:p>
        </p:txBody>
      </p:sp>
    </p:spTree>
    <p:extLst>
      <p:ext uri="{BB962C8B-B14F-4D97-AF65-F5344CB8AC3E}">
        <p14:creationId xmlns:p14="http://schemas.microsoft.com/office/powerpoint/2010/main" val="2296332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1E668E7-5FE1-C908-BEC7-A996919428AE}"/>
              </a:ext>
            </a:extLst>
          </p:cNvPr>
          <p:cNvSpPr>
            <a:spLocks noGrp="1"/>
          </p:cNvSpPr>
          <p:nvPr>
            <p:ph type="title"/>
          </p:nvPr>
        </p:nvSpPr>
        <p:spPr/>
        <p:txBody>
          <a:bodyPr/>
          <a:lstStyle/>
          <a:p>
            <a:r>
              <a:rPr lang="nl-NL" dirty="0"/>
              <a:t>Geloof en euthanasie</a:t>
            </a:r>
          </a:p>
        </p:txBody>
      </p:sp>
      <p:sp>
        <p:nvSpPr>
          <p:cNvPr id="3" name="Tijdelijke aanduiding voor inhoud 2">
            <a:extLst>
              <a:ext uri="{FF2B5EF4-FFF2-40B4-BE49-F238E27FC236}">
                <a16:creationId xmlns:a16="http://schemas.microsoft.com/office/drawing/2014/main" id="{D6E4EBD1-1024-E430-DE23-D0CFC5455F15}"/>
              </a:ext>
            </a:extLst>
          </p:cNvPr>
          <p:cNvSpPr>
            <a:spLocks noGrp="1"/>
          </p:cNvSpPr>
          <p:nvPr>
            <p:ph idx="1"/>
          </p:nvPr>
        </p:nvSpPr>
        <p:spPr/>
        <p:txBody>
          <a:bodyPr/>
          <a:lstStyle/>
          <a:p>
            <a:pPr marL="0" indent="0">
              <a:buNone/>
            </a:pPr>
            <a:r>
              <a:rPr lang="nl-NL" dirty="0"/>
              <a:t>7. Vergeet de </a:t>
            </a:r>
            <a:r>
              <a:rPr lang="nl-NL" dirty="0" err="1"/>
              <a:t>oud-christelijke</a:t>
            </a:r>
            <a:r>
              <a:rPr lang="nl-NL" dirty="0"/>
              <a:t> deugd </a:t>
            </a:r>
            <a:r>
              <a:rPr lang="nl-NL" i="1" dirty="0" err="1"/>
              <a:t>patientia</a:t>
            </a:r>
            <a:r>
              <a:rPr lang="nl-NL" dirty="0"/>
              <a:t> niet! Dulden, het kwaad verdragen met berusting en vertrouwen. Dat kan alleen als we geloven dat God ons niet verplicht om te leven, maar ons de genade geeft om een moeilijk leven vol te houden. We moeten niet leven, maar mogen leven (Karl Barth).</a:t>
            </a:r>
          </a:p>
        </p:txBody>
      </p:sp>
    </p:spTree>
    <p:extLst>
      <p:ext uri="{BB962C8B-B14F-4D97-AF65-F5344CB8AC3E}">
        <p14:creationId xmlns:p14="http://schemas.microsoft.com/office/powerpoint/2010/main" val="9529107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CAF263-9538-D8BB-1545-95A49F3F6C81}"/>
              </a:ext>
            </a:extLst>
          </p:cNvPr>
          <p:cNvSpPr>
            <a:spLocks noGrp="1"/>
          </p:cNvSpPr>
          <p:nvPr>
            <p:ph type="title"/>
          </p:nvPr>
        </p:nvSpPr>
        <p:spPr/>
        <p:txBody>
          <a:bodyPr/>
          <a:lstStyle/>
          <a:p>
            <a:r>
              <a:rPr lang="nl-NL" dirty="0"/>
              <a:t>Nederlandse fout</a:t>
            </a:r>
          </a:p>
        </p:txBody>
      </p:sp>
      <p:sp>
        <p:nvSpPr>
          <p:cNvPr id="3" name="Tijdelijke aanduiding voor inhoud 2">
            <a:extLst>
              <a:ext uri="{FF2B5EF4-FFF2-40B4-BE49-F238E27FC236}">
                <a16:creationId xmlns:a16="http://schemas.microsoft.com/office/drawing/2014/main" id="{0D63E9EE-4380-044A-4CE7-DD3F0B88C973}"/>
              </a:ext>
            </a:extLst>
          </p:cNvPr>
          <p:cNvSpPr>
            <a:spLocks noGrp="1"/>
          </p:cNvSpPr>
          <p:nvPr>
            <p:ph idx="1"/>
          </p:nvPr>
        </p:nvSpPr>
        <p:spPr/>
        <p:txBody>
          <a:bodyPr/>
          <a:lstStyle/>
          <a:p>
            <a:r>
              <a:rPr lang="nl-NL" dirty="0"/>
              <a:t>In Nederland is éérst euthanasie geregeld en in reactie daarop is de palliatieve zorg ontwikkeld. Maar nu laten de mensen euthanasie zich niet meer afpakken, vanwege het autonomie denken.</a:t>
            </a:r>
          </a:p>
          <a:p>
            <a:r>
              <a:rPr lang="nl-NL" dirty="0"/>
              <a:t>Een land moet eerst goede palliatieve zorg ontwikkelen en dan pas voor grensgevallen een euthanasie mogelijkheid bieden.</a:t>
            </a:r>
          </a:p>
        </p:txBody>
      </p:sp>
    </p:spTree>
    <p:extLst>
      <p:ext uri="{BB962C8B-B14F-4D97-AF65-F5344CB8AC3E}">
        <p14:creationId xmlns:p14="http://schemas.microsoft.com/office/powerpoint/2010/main" val="31527402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BE6961-DB84-B925-7B1E-7D35013FF745}"/>
              </a:ext>
            </a:extLst>
          </p:cNvPr>
          <p:cNvSpPr>
            <a:spLocks noGrp="1"/>
          </p:cNvSpPr>
          <p:nvPr>
            <p:ph type="title"/>
          </p:nvPr>
        </p:nvSpPr>
        <p:spPr/>
        <p:txBody>
          <a:bodyPr/>
          <a:lstStyle/>
          <a:p>
            <a:r>
              <a:rPr lang="nl-NL" dirty="0"/>
              <a:t>Bron</a:t>
            </a:r>
          </a:p>
        </p:txBody>
      </p:sp>
      <p:sp>
        <p:nvSpPr>
          <p:cNvPr id="3" name="Tijdelijke aanduiding voor inhoud 2">
            <a:extLst>
              <a:ext uri="{FF2B5EF4-FFF2-40B4-BE49-F238E27FC236}">
                <a16:creationId xmlns:a16="http://schemas.microsoft.com/office/drawing/2014/main" id="{327582F1-B6DD-DC7B-1AC4-7FFA24A4BCF8}"/>
              </a:ext>
            </a:extLst>
          </p:cNvPr>
          <p:cNvSpPr>
            <a:spLocks noGrp="1"/>
          </p:cNvSpPr>
          <p:nvPr>
            <p:ph idx="1"/>
          </p:nvPr>
        </p:nvSpPr>
        <p:spPr/>
        <p:txBody>
          <a:bodyPr/>
          <a:lstStyle/>
          <a:p>
            <a:pPr marL="0" indent="0">
              <a:buNone/>
            </a:pPr>
            <a:r>
              <a:rPr lang="nl-NL" dirty="0"/>
              <a:t>De bron van deze </a:t>
            </a:r>
            <a:r>
              <a:rPr lang="nl-NL" dirty="0" err="1"/>
              <a:t>powerpoint</a:t>
            </a:r>
            <a:r>
              <a:rPr lang="nl-NL" dirty="0"/>
              <a:t> is in hoofdzaak</a:t>
            </a:r>
            <a:br>
              <a:rPr lang="nl-NL" dirty="0"/>
            </a:br>
            <a:endParaRPr lang="nl-NL" dirty="0"/>
          </a:p>
          <a:p>
            <a:pPr marL="0" indent="0">
              <a:buNone/>
            </a:pPr>
            <a:r>
              <a:rPr lang="nl-NL" i="1" dirty="0"/>
              <a:t>‘Eind goed, een protestantse kijk op euthanasie in Nederland’</a:t>
            </a:r>
          </a:p>
          <a:p>
            <a:pPr marL="0" indent="0">
              <a:buNone/>
            </a:pPr>
            <a:r>
              <a:rPr lang="nl-NL" dirty="0"/>
              <a:t>door</a:t>
            </a:r>
          </a:p>
          <a:p>
            <a:pPr marL="0" indent="0">
              <a:buNone/>
            </a:pPr>
            <a:r>
              <a:rPr lang="nl-NL" dirty="0"/>
              <a:t>THEO BOER</a:t>
            </a:r>
          </a:p>
          <a:p>
            <a:pPr marL="0" indent="0">
              <a:buNone/>
            </a:pPr>
            <a:r>
              <a:rPr lang="nl-NL" dirty="0" err="1"/>
              <a:t>KokBoekencentrum</a:t>
            </a:r>
            <a:r>
              <a:rPr lang="nl-NL" dirty="0"/>
              <a:t>, Utrecht, 2021</a:t>
            </a:r>
          </a:p>
        </p:txBody>
      </p:sp>
    </p:spTree>
    <p:extLst>
      <p:ext uri="{BB962C8B-B14F-4D97-AF65-F5344CB8AC3E}">
        <p14:creationId xmlns:p14="http://schemas.microsoft.com/office/powerpoint/2010/main" val="857521233"/>
      </p:ext>
    </p:extLst>
  </p:cSld>
  <p:clrMapOvr>
    <a:masterClrMapping/>
  </p:clrMapOvr>
</p:sld>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1953</TotalTime>
  <Words>1939</Words>
  <Application>Microsoft Office PowerPoint</Application>
  <PresentationFormat>Breedbeeld</PresentationFormat>
  <Paragraphs>117</Paragraphs>
  <Slides>23</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23</vt:i4>
      </vt:variant>
    </vt:vector>
  </HeadingPairs>
  <TitlesOfParts>
    <vt:vector size="27" baseType="lpstr">
      <vt:lpstr>Arial</vt:lpstr>
      <vt:lpstr>Calibri</vt:lpstr>
      <vt:lpstr>Calibri Light</vt:lpstr>
      <vt:lpstr>Kantoorthema</vt:lpstr>
      <vt:lpstr>Euthanasie in Nederland</vt:lpstr>
      <vt:lpstr>Casus </vt:lpstr>
      <vt:lpstr>Welke landen aanvaarden euthanasie?</vt:lpstr>
      <vt:lpstr>Een korte blik over de grens</vt:lpstr>
      <vt:lpstr>Visie christenen</vt:lpstr>
      <vt:lpstr>Typisch voor veel protestanten:</vt:lpstr>
      <vt:lpstr>Officiële definitie</vt:lpstr>
      <vt:lpstr>Voorwaarden</vt:lpstr>
      <vt:lpstr>De praktijk is ruimer</vt:lpstr>
      <vt:lpstr>Euthanasie is géén recht</vt:lpstr>
      <vt:lpstr>Hoe veel keer euthanasie?</vt:lpstr>
      <vt:lpstr>De grenzen blijven opschuiven…</vt:lpstr>
      <vt:lpstr>Stervenswens</vt:lpstr>
      <vt:lpstr>Verschuiving</vt:lpstr>
      <vt:lpstr>De secularisatie</vt:lpstr>
      <vt:lpstr>Wat is barmhartig?</vt:lpstr>
      <vt:lpstr>Alternatieven</vt:lpstr>
      <vt:lpstr>Geloof en euthanasie</vt:lpstr>
      <vt:lpstr>Geloof en euthanasie</vt:lpstr>
      <vt:lpstr>Geloof en euthanasie</vt:lpstr>
      <vt:lpstr>Geloof en euthanasie</vt:lpstr>
      <vt:lpstr>Nederlandse fout</vt:lpstr>
      <vt:lpstr>Bron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Euthanasie in Nederland</dc:title>
  <dc:creator>Voet van der, Nico</dc:creator>
  <cp:lastModifiedBy>Voet van der, Nico</cp:lastModifiedBy>
  <cp:revision>6</cp:revision>
  <dcterms:created xsi:type="dcterms:W3CDTF">2023-08-01T09:40:49Z</dcterms:created>
  <dcterms:modified xsi:type="dcterms:W3CDTF">2023-08-29T09:42:53Z</dcterms:modified>
</cp:coreProperties>
</file>