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68" r:id="rId5"/>
    <p:sldId id="287" r:id="rId6"/>
    <p:sldId id="288" r:id="rId7"/>
    <p:sldId id="282" r:id="rId8"/>
    <p:sldId id="289" r:id="rId9"/>
    <p:sldId id="258" r:id="rId10"/>
    <p:sldId id="259" r:id="rId11"/>
    <p:sldId id="269" r:id="rId12"/>
    <p:sldId id="285" r:id="rId13"/>
    <p:sldId id="283" r:id="rId14"/>
    <p:sldId id="260" r:id="rId15"/>
    <p:sldId id="270" r:id="rId16"/>
    <p:sldId id="280" r:id="rId17"/>
    <p:sldId id="261" r:id="rId18"/>
    <p:sldId id="263" r:id="rId19"/>
    <p:sldId id="286" r:id="rId20"/>
    <p:sldId id="278" r:id="rId21"/>
    <p:sldId id="276" r:id="rId22"/>
    <p:sldId id="281" r:id="rId23"/>
    <p:sldId id="264" r:id="rId24"/>
    <p:sldId id="279" r:id="rId25"/>
    <p:sldId id="265" r:id="rId26"/>
    <p:sldId id="266" r:id="rId27"/>
    <p:sldId id="284" r:id="rId28"/>
    <p:sldId id="272" r:id="rId29"/>
    <p:sldId id="273" r:id="rId30"/>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4" autoAdjust="0"/>
    <p:restoredTop sz="94660"/>
  </p:normalViewPr>
  <p:slideViewPr>
    <p:cSldViewPr>
      <p:cViewPr varScale="1">
        <p:scale>
          <a:sx n="64" d="100"/>
          <a:sy n="64" d="100"/>
        </p:scale>
        <p:origin x="158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microsoft.com/office/2016/11/relationships/changesInfo" Target="changesInfos/changesInfo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ico van der Voet" userId="9e6fc3e6dead0faa" providerId="LiveId" clId="{C2911CD0-87AF-4796-9BEF-E8F9955A28A3}"/>
    <pc:docChg chg="custSel addSld modSld">
      <pc:chgData name="Nico van der Voet" userId="9e6fc3e6dead0faa" providerId="LiveId" clId="{C2911CD0-87AF-4796-9BEF-E8F9955A28A3}" dt="2021-02-13T15:33:01.122" v="216" actId="20577"/>
      <pc:docMkLst>
        <pc:docMk/>
      </pc:docMkLst>
      <pc:sldChg chg="modSp mod">
        <pc:chgData name="Nico van der Voet" userId="9e6fc3e6dead0faa" providerId="LiveId" clId="{C2911CD0-87AF-4796-9BEF-E8F9955A28A3}" dt="2021-02-13T15:33:01.122" v="216" actId="20577"/>
        <pc:sldMkLst>
          <pc:docMk/>
          <pc:sldMk cId="0" sldId="276"/>
        </pc:sldMkLst>
        <pc:spChg chg="mod">
          <ac:chgData name="Nico van der Voet" userId="9e6fc3e6dead0faa" providerId="LiveId" clId="{C2911CD0-87AF-4796-9BEF-E8F9955A28A3}" dt="2021-02-13T15:33:01.122" v="216" actId="20577"/>
          <ac:spMkLst>
            <pc:docMk/>
            <pc:sldMk cId="0" sldId="276"/>
            <ac:spMk id="2" creationId="{00000000-0000-0000-0000-000000000000}"/>
          </ac:spMkLst>
        </pc:spChg>
      </pc:sldChg>
      <pc:sldChg chg="modSp new mod">
        <pc:chgData name="Nico van der Voet" userId="9e6fc3e6dead0faa" providerId="LiveId" clId="{C2911CD0-87AF-4796-9BEF-E8F9955A28A3}" dt="2021-02-13T15:32:32.878" v="214" actId="313"/>
        <pc:sldMkLst>
          <pc:docMk/>
          <pc:sldMk cId="1128762422" sldId="286"/>
        </pc:sldMkLst>
        <pc:spChg chg="mod">
          <ac:chgData name="Nico van der Voet" userId="9e6fc3e6dead0faa" providerId="LiveId" clId="{C2911CD0-87AF-4796-9BEF-E8F9955A28A3}" dt="2021-02-13T15:30:34.253" v="1" actId="20577"/>
          <ac:spMkLst>
            <pc:docMk/>
            <pc:sldMk cId="1128762422" sldId="286"/>
            <ac:spMk id="2" creationId="{ED4D9C07-7535-4563-996A-1C7AB5A93201}"/>
          </ac:spMkLst>
        </pc:spChg>
        <pc:spChg chg="mod">
          <ac:chgData name="Nico van der Voet" userId="9e6fc3e6dead0faa" providerId="LiveId" clId="{C2911CD0-87AF-4796-9BEF-E8F9955A28A3}" dt="2021-02-13T15:32:32.878" v="214" actId="313"/>
          <ac:spMkLst>
            <pc:docMk/>
            <pc:sldMk cId="1128762422" sldId="286"/>
            <ac:spMk id="3" creationId="{22DA84D3-84AD-44E6-B55B-B25E8B45F133}"/>
          </ac:spMkLst>
        </pc:spChg>
      </pc:sldChg>
    </pc:docChg>
  </pc:docChgLst>
  <pc:docChgLst>
    <pc:chgData name="Nico van der Voet" userId="9e6fc3e6dead0faa" providerId="LiveId" clId="{D0883CF1-B35E-47C7-A3A0-C3FD6A7E8B33}"/>
    <pc:docChg chg="custSel addSld modSld">
      <pc:chgData name="Nico van der Voet" userId="9e6fc3e6dead0faa" providerId="LiveId" clId="{D0883CF1-B35E-47C7-A3A0-C3FD6A7E8B33}" dt="2026-02-07T20:11:24.703" v="419" actId="20577"/>
      <pc:docMkLst>
        <pc:docMk/>
      </pc:docMkLst>
      <pc:sldChg chg="modSp new mod">
        <pc:chgData name="Nico van der Voet" userId="9e6fc3e6dead0faa" providerId="LiveId" clId="{D0883CF1-B35E-47C7-A3A0-C3FD6A7E8B33}" dt="2026-02-07T20:11:24.703" v="419" actId="20577"/>
        <pc:sldMkLst>
          <pc:docMk/>
          <pc:sldMk cId="2810246649" sldId="287"/>
        </pc:sldMkLst>
        <pc:spChg chg="mod">
          <ac:chgData name="Nico van der Voet" userId="9e6fc3e6dead0faa" providerId="LiveId" clId="{D0883CF1-B35E-47C7-A3A0-C3FD6A7E8B33}" dt="2026-02-07T20:11:11.343" v="418" actId="20577"/>
          <ac:spMkLst>
            <pc:docMk/>
            <pc:sldMk cId="2810246649" sldId="287"/>
            <ac:spMk id="2" creationId="{4D95FF97-D47D-2FB7-F7E4-A904F25B855B}"/>
          </ac:spMkLst>
        </pc:spChg>
        <pc:spChg chg="mod">
          <ac:chgData name="Nico van der Voet" userId="9e6fc3e6dead0faa" providerId="LiveId" clId="{D0883CF1-B35E-47C7-A3A0-C3FD6A7E8B33}" dt="2026-02-07T20:11:24.703" v="419" actId="20577"/>
          <ac:spMkLst>
            <pc:docMk/>
            <pc:sldMk cId="2810246649" sldId="287"/>
            <ac:spMk id="3" creationId="{0D57D07E-EFB0-99B5-182D-F9663A261247}"/>
          </ac:spMkLst>
        </pc:spChg>
      </pc:sldChg>
      <pc:sldChg chg="addSp new">
        <pc:chgData name="Nico van der Voet" userId="9e6fc3e6dead0faa" providerId="LiveId" clId="{D0883CF1-B35E-47C7-A3A0-C3FD6A7E8B33}" dt="2026-02-07T20:07:29.023" v="121"/>
        <pc:sldMkLst>
          <pc:docMk/>
          <pc:sldMk cId="2685478604" sldId="288"/>
        </pc:sldMkLst>
        <pc:spChg chg="add">
          <ac:chgData name="Nico van der Voet" userId="9e6fc3e6dead0faa" providerId="LiveId" clId="{D0883CF1-B35E-47C7-A3A0-C3FD6A7E8B33}" dt="2026-02-07T20:07:14.220" v="120"/>
          <ac:spMkLst>
            <pc:docMk/>
            <pc:sldMk cId="2685478604" sldId="288"/>
            <ac:spMk id="2" creationId="{40777336-368C-F136-B6AB-DBB243ED8BE0}"/>
          </ac:spMkLst>
        </pc:spChg>
        <pc:picChg chg="add">
          <ac:chgData name="Nico van der Voet" userId="9e6fc3e6dead0faa" providerId="LiveId" clId="{D0883CF1-B35E-47C7-A3A0-C3FD6A7E8B33}" dt="2026-02-07T20:07:29.023" v="121"/>
          <ac:picMkLst>
            <pc:docMk/>
            <pc:sldMk cId="2685478604" sldId="288"/>
            <ac:picMk id="3" creationId="{DDF43191-6EB8-E311-3C00-0AD1FEA25CD1}"/>
          </ac:picMkLst>
        </pc:picChg>
      </pc:sldChg>
      <pc:sldChg chg="addSp new">
        <pc:chgData name="Nico van der Voet" userId="9e6fc3e6dead0faa" providerId="LiveId" clId="{D0883CF1-B35E-47C7-A3A0-C3FD6A7E8B33}" dt="2026-02-07T20:08:51.275" v="125"/>
        <pc:sldMkLst>
          <pc:docMk/>
          <pc:sldMk cId="3684585828" sldId="289"/>
        </pc:sldMkLst>
        <pc:picChg chg="add">
          <ac:chgData name="Nico van der Voet" userId="9e6fc3e6dead0faa" providerId="LiveId" clId="{D0883CF1-B35E-47C7-A3A0-C3FD6A7E8B33}" dt="2026-02-07T20:08:51.275" v="125"/>
          <ac:picMkLst>
            <pc:docMk/>
            <pc:sldMk cId="3684585828" sldId="289"/>
            <ac:picMk id="2" creationId="{86007CB5-59DA-A00E-CD4E-A5789589583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a:t>Klik om de stijl te bewerken</a:t>
            </a:r>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a:t>Klik om het opmaakprofiel van de modelondertitel te bewerken</a:t>
            </a:r>
          </a:p>
        </p:txBody>
      </p:sp>
      <p:sp>
        <p:nvSpPr>
          <p:cNvPr id="4" name="Tijdelijke aanduiding voor datum 3"/>
          <p:cNvSpPr>
            <a:spLocks noGrp="1"/>
          </p:cNvSpPr>
          <p:nvPr>
            <p:ph type="dt" sz="half" idx="10"/>
          </p:nvPr>
        </p:nvSpPr>
        <p:spPr/>
        <p:txBody>
          <a:bodyPr/>
          <a:lstStyle/>
          <a:p>
            <a:fld id="{F1513F06-97BF-4CCE-B2CC-E4867324B833}" type="datetimeFigureOut">
              <a:rPr lang="nl-NL" smtClean="0"/>
              <a:pPr/>
              <a:t>7-2-2026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idx="1"/>
          </p:nvPr>
        </p:nvSpPr>
        <p:spPr/>
        <p:txBody>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F1513F06-97BF-4CCE-B2CC-E4867324B833}" type="datetimeFigureOut">
              <a:rPr lang="nl-NL" smtClean="0"/>
              <a:pPr/>
              <a:t>7-2-2026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a:t>Klik om de stijl te bewerken</a:t>
            </a:r>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a:t>Klik om de modelstijlen te bewerken</a:t>
            </a:r>
          </a:p>
        </p:txBody>
      </p:sp>
      <p:sp>
        <p:nvSpPr>
          <p:cNvPr id="4" name="Tijdelijke aanduiding voor datum 3"/>
          <p:cNvSpPr>
            <a:spLocks noGrp="1"/>
          </p:cNvSpPr>
          <p:nvPr>
            <p:ph type="dt" sz="half" idx="10"/>
          </p:nvPr>
        </p:nvSpPr>
        <p:spPr/>
        <p:txBody>
          <a:bodyPr/>
          <a:lstStyle/>
          <a:p>
            <a:fld id="{F1513F06-97BF-4CCE-B2CC-E4867324B833}" type="datetimeFigureOut">
              <a:rPr lang="nl-NL" smtClean="0"/>
              <a:pPr/>
              <a:t>7-2-2026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datum 4"/>
          <p:cNvSpPr>
            <a:spLocks noGrp="1"/>
          </p:cNvSpPr>
          <p:nvPr>
            <p:ph type="dt" sz="half" idx="10"/>
          </p:nvPr>
        </p:nvSpPr>
        <p:spPr/>
        <p:txBody>
          <a:bodyPr/>
          <a:lstStyle/>
          <a:p>
            <a:fld id="{F1513F06-97BF-4CCE-B2CC-E4867324B833}" type="datetimeFigureOut">
              <a:rPr lang="nl-NL" smtClean="0"/>
              <a:pPr/>
              <a:t>7-2-2026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a:t>Klik om de stijl te bewerken</a:t>
            </a:r>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7" name="Tijdelijke aanduiding voor datum 6"/>
          <p:cNvSpPr>
            <a:spLocks noGrp="1"/>
          </p:cNvSpPr>
          <p:nvPr>
            <p:ph type="dt" sz="half" idx="10"/>
          </p:nvPr>
        </p:nvSpPr>
        <p:spPr/>
        <p:txBody>
          <a:bodyPr/>
          <a:lstStyle/>
          <a:p>
            <a:fld id="{F1513F06-97BF-4CCE-B2CC-E4867324B833}" type="datetimeFigureOut">
              <a:rPr lang="nl-NL" smtClean="0"/>
              <a:pPr/>
              <a:t>7-2-2026</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datum 2"/>
          <p:cNvSpPr>
            <a:spLocks noGrp="1"/>
          </p:cNvSpPr>
          <p:nvPr>
            <p:ph type="dt" sz="half" idx="10"/>
          </p:nvPr>
        </p:nvSpPr>
        <p:spPr/>
        <p:txBody>
          <a:bodyPr/>
          <a:lstStyle/>
          <a:p>
            <a:fld id="{F1513F06-97BF-4CCE-B2CC-E4867324B833}" type="datetimeFigureOut">
              <a:rPr lang="nl-NL" smtClean="0"/>
              <a:pPr/>
              <a:t>7-2-2026</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F1513F06-97BF-4CCE-B2CC-E4867324B833}" type="datetimeFigureOut">
              <a:rPr lang="nl-NL" smtClean="0"/>
              <a:pPr/>
              <a:t>7-2-2026</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a:t>Klik om de stijl te bewerken</a:t>
            </a:r>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F1513F06-97BF-4CCE-B2CC-E4867324B833}" type="datetimeFigureOut">
              <a:rPr lang="nl-NL" smtClean="0"/>
              <a:pPr/>
              <a:t>7-2-2026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a:t>Klik om de stijl te bewerken</a:t>
            </a:r>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
        <p:nvSpPr>
          <p:cNvPr id="5" name="Tijdelijke aanduiding voor datum 4"/>
          <p:cNvSpPr>
            <a:spLocks noGrp="1"/>
          </p:cNvSpPr>
          <p:nvPr>
            <p:ph type="dt" sz="half" idx="10"/>
          </p:nvPr>
        </p:nvSpPr>
        <p:spPr/>
        <p:txBody>
          <a:bodyPr/>
          <a:lstStyle/>
          <a:p>
            <a:fld id="{F1513F06-97BF-4CCE-B2CC-E4867324B833}" type="datetimeFigureOut">
              <a:rPr lang="nl-NL" smtClean="0"/>
              <a:pPr/>
              <a:t>7-2-2026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Klik om de stijl te bewerken</a:t>
            </a:r>
          </a:p>
        </p:txBody>
      </p:sp>
      <p:sp>
        <p:nvSpPr>
          <p:cNvPr id="3" name="Tijdelijke aanduiding voor verticale tekst 2"/>
          <p:cNvSpPr>
            <a:spLocks noGrp="1"/>
          </p:cNvSpPr>
          <p:nvPr>
            <p:ph type="body" orient="vert" idx="1"/>
          </p:nvPr>
        </p:nvSpPr>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F1513F06-97BF-4CCE-B2CC-E4867324B833}" type="datetimeFigureOut">
              <a:rPr lang="nl-NL" smtClean="0"/>
              <a:pPr/>
              <a:t>7-2-2026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a:t>Klik om de stijl te bewerken</a:t>
            </a:r>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10"/>
          </p:nvPr>
        </p:nvSpPr>
        <p:spPr/>
        <p:txBody>
          <a:bodyPr/>
          <a:lstStyle/>
          <a:p>
            <a:fld id="{F1513F06-97BF-4CCE-B2CC-E4867324B833}" type="datetimeFigureOut">
              <a:rPr lang="nl-NL" smtClean="0"/>
              <a:pPr/>
              <a:t>7-2-2026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57925988-552C-4FAD-9EDD-9A244A66016F}"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a:t>Klik om de stijl te bewerken</a:t>
            </a:r>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513F06-97BF-4CCE-B2CC-E4867324B833}" type="datetimeFigureOut">
              <a:rPr lang="nl-NL" smtClean="0"/>
              <a:pPr/>
              <a:t>7-2-2026</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925988-552C-4FAD-9EDD-9A244A66016F}"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hyperlink" Target="http://www.google.nl/imgres?imgurl=http://www.vliegenzwam.nl/images/NA-stoffer-en-blik.jpg&amp;imgrefurl=http://www.vliegenzwam.nl/main.php?showdep=HUISHOUDARTIKELEN-1%20rubr.&amp;cat=huishoudartikelen&amp;usg=__WGOTglS0vJjYU2-PtXul7WfXhg8=&amp;h=331&amp;w=400&amp;sz=20&amp;hl=nl&amp;start=6&amp;zoom=1&amp;um=1&amp;itbs=1&amp;tbnid=TCmNiU5HCj-E2M:&amp;tbnh=103&amp;tbnw=124&amp;prev=/images?q=stoffer+en+blik&amp;um=1&amp;hl=nl&amp;safe=active&amp;sa=N&amp;rlz=1T4GGLS_nlNL401NL401&amp;tbs=isch:1&amp;ei=DKI1TdKJMYToOdie3LYC" TargetMode="Externa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3707904" y="2130425"/>
            <a:ext cx="4750296" cy="1470025"/>
          </a:xfrm>
        </p:spPr>
        <p:txBody>
          <a:bodyPr/>
          <a:lstStyle/>
          <a:p>
            <a:r>
              <a:rPr lang="nl-NL" dirty="0"/>
              <a:t>1+1=2</a:t>
            </a:r>
          </a:p>
        </p:txBody>
      </p:sp>
      <p:sp>
        <p:nvSpPr>
          <p:cNvPr id="3" name="Ondertitel 2"/>
          <p:cNvSpPr>
            <a:spLocks noGrp="1"/>
          </p:cNvSpPr>
          <p:nvPr>
            <p:ph type="subTitle" idx="1"/>
          </p:nvPr>
        </p:nvSpPr>
        <p:spPr>
          <a:xfrm>
            <a:off x="4139952" y="3886200"/>
            <a:ext cx="3632448" cy="1752600"/>
          </a:xfrm>
        </p:spPr>
        <p:txBody>
          <a:bodyPr>
            <a:normAutofit/>
          </a:bodyPr>
          <a:lstStyle/>
          <a:p>
            <a:r>
              <a:rPr lang="nl-NL" dirty="0"/>
              <a:t>Over communicatie (-problemen) in het huwelijk</a:t>
            </a:r>
          </a:p>
        </p:txBody>
      </p:sp>
      <p:pic>
        <p:nvPicPr>
          <p:cNvPr id="13314" name="Picture 2" descr="http://www.iqeneq.nl/attachments/Image/communicatie_schematisch_communiceren.jpg"/>
          <p:cNvPicPr>
            <a:picLocks noChangeAspect="1" noChangeArrowheads="1"/>
          </p:cNvPicPr>
          <p:nvPr/>
        </p:nvPicPr>
        <p:blipFill>
          <a:blip r:embed="rId2" cstate="print"/>
          <a:srcRect/>
          <a:stretch>
            <a:fillRect/>
          </a:stretch>
        </p:blipFill>
        <p:spPr bwMode="auto">
          <a:xfrm>
            <a:off x="179512" y="1916832"/>
            <a:ext cx="3888432" cy="316835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Even nadenken, mee eens of oneens?</a:t>
            </a:r>
          </a:p>
        </p:txBody>
      </p:sp>
      <p:sp>
        <p:nvSpPr>
          <p:cNvPr id="3" name="Tijdelijke aanduiding voor inhoud 2"/>
          <p:cNvSpPr>
            <a:spLocks noGrp="1"/>
          </p:cNvSpPr>
          <p:nvPr>
            <p:ph idx="1"/>
          </p:nvPr>
        </p:nvSpPr>
        <p:spPr/>
        <p:txBody>
          <a:bodyPr>
            <a:normAutofit/>
          </a:bodyPr>
          <a:lstStyle/>
          <a:p>
            <a:pPr lvl="0"/>
            <a:r>
              <a:rPr lang="nl-NL" dirty="0"/>
              <a:t>Er zijn maar weinig echt gelukkige huwelijken.</a:t>
            </a:r>
          </a:p>
          <a:p>
            <a:pPr lvl="0"/>
            <a:r>
              <a:rPr lang="nl-NL" dirty="0"/>
              <a:t>Voor huwelijksproblemen heb je gebed nodig en geen therapeut.</a:t>
            </a:r>
          </a:p>
          <a:p>
            <a:pPr lvl="0"/>
            <a:r>
              <a:rPr lang="nl-NL" dirty="0"/>
              <a:t>Mensen scheiden niet te snel. Ze </a:t>
            </a:r>
            <a:r>
              <a:rPr lang="nl-NL" dirty="0" err="1"/>
              <a:t>tróuwen</a:t>
            </a:r>
            <a:r>
              <a:rPr lang="nl-NL" dirty="0"/>
              <a:t> te snel.</a:t>
            </a:r>
          </a:p>
          <a:p>
            <a:pPr lvl="0"/>
            <a:r>
              <a:rPr lang="nl-NL" dirty="0"/>
              <a:t>Een huwelijk is: twee mensen die zo dicht mogelijk langs elkaar heen leven.</a:t>
            </a:r>
          </a:p>
          <a:p>
            <a:endParaRPr lang="nl-NL"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1 + 1 blijft 2 </a:t>
            </a:r>
          </a:p>
        </p:txBody>
      </p:sp>
      <p:sp>
        <p:nvSpPr>
          <p:cNvPr id="3" name="Tijdelijke aanduiding voor inhoud 2"/>
          <p:cNvSpPr>
            <a:spLocks noGrp="1"/>
          </p:cNvSpPr>
          <p:nvPr>
            <p:ph idx="1"/>
          </p:nvPr>
        </p:nvSpPr>
        <p:spPr/>
        <p:txBody>
          <a:bodyPr/>
          <a:lstStyle/>
          <a:p>
            <a:r>
              <a:rPr lang="nl-NL" dirty="0"/>
              <a:t>Een huwelijk is een gewaagde onderneming omdat man en vrouw verschillende individuen zijn.</a:t>
            </a:r>
          </a:p>
          <a:p>
            <a:r>
              <a:rPr lang="nl-NL" dirty="0"/>
              <a:t>In de verkeringstijd beleef je veelal gelijkgestemdheid, later beleef je meer het anders zijn van elkaar.</a:t>
            </a:r>
          </a:p>
          <a:p>
            <a:r>
              <a:rPr lang="nl-NL" dirty="0"/>
              <a:t>We vragen niet voor niets om Gods zegen op de huwelijksdag!</a:t>
            </a:r>
          </a:p>
          <a:p>
            <a:pPr>
              <a:buNone/>
            </a:pPr>
            <a:endParaRPr lang="nl-NL"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farm4.static.flickr.com/3068/2520884295_bf7948ae0b.jpg"/>
          <p:cNvPicPr>
            <a:picLocks noChangeAspect="1" noChangeArrowheads="1"/>
          </p:cNvPicPr>
          <p:nvPr/>
        </p:nvPicPr>
        <p:blipFill>
          <a:blip r:embed="rId2" cstate="print"/>
          <a:srcRect/>
          <a:stretch>
            <a:fillRect/>
          </a:stretch>
        </p:blipFill>
        <p:spPr bwMode="auto">
          <a:xfrm>
            <a:off x="1979712" y="764704"/>
            <a:ext cx="4536504" cy="5770612"/>
          </a:xfrm>
          <a:prstGeom prst="rect">
            <a:avLst/>
          </a:prstGeo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D95FF97-D47D-2FB7-F7E4-A904F25B855B}"/>
              </a:ext>
            </a:extLst>
          </p:cNvPr>
          <p:cNvSpPr>
            <a:spLocks noGrp="1"/>
          </p:cNvSpPr>
          <p:nvPr>
            <p:ph type="title"/>
          </p:nvPr>
        </p:nvSpPr>
        <p:spPr/>
        <p:txBody>
          <a:bodyPr/>
          <a:lstStyle/>
          <a:p>
            <a:r>
              <a:rPr lang="nl-NL" dirty="0"/>
              <a:t>Een gezonde relatie</a:t>
            </a:r>
          </a:p>
        </p:txBody>
      </p:sp>
      <p:sp>
        <p:nvSpPr>
          <p:cNvPr id="3" name="Tijdelijke aanduiding voor inhoud 2">
            <a:extLst>
              <a:ext uri="{FF2B5EF4-FFF2-40B4-BE49-F238E27FC236}">
                <a16:creationId xmlns:a16="http://schemas.microsoft.com/office/drawing/2014/main" id="{0D57D07E-EFB0-99B5-182D-F9663A261247}"/>
              </a:ext>
            </a:extLst>
          </p:cNvPr>
          <p:cNvSpPr>
            <a:spLocks noGrp="1"/>
          </p:cNvSpPr>
          <p:nvPr>
            <p:ph idx="1"/>
          </p:nvPr>
        </p:nvSpPr>
        <p:spPr/>
        <p:txBody>
          <a:bodyPr/>
          <a:lstStyle/>
          <a:p>
            <a:r>
              <a:rPr lang="nl-NL" dirty="0"/>
              <a:t>Hoe houd je de relatie in balans, hoe houd je die gezond?</a:t>
            </a:r>
          </a:p>
          <a:p>
            <a:r>
              <a:rPr lang="nl-NL" dirty="0"/>
              <a:t>Geef je commentaar bij de volgende dia (gefabriceerd door AI).</a:t>
            </a:r>
          </a:p>
          <a:p>
            <a:r>
              <a:rPr lang="nl-NL" dirty="0"/>
              <a:t>Bekijk de foto’s (en tekeningen) als een spiegel voor je eigen relatie (als je die hebt) en zie er gespreksstof in met anderen in, die mogelijk ontevreden zijn over hun relatie.</a:t>
            </a:r>
          </a:p>
          <a:p>
            <a:pPr marL="0" indent="0">
              <a:buNone/>
            </a:pPr>
            <a:endParaRPr lang="nl-NL" dirty="0"/>
          </a:p>
        </p:txBody>
      </p:sp>
    </p:spTree>
    <p:extLst>
      <p:ext uri="{BB962C8B-B14F-4D97-AF65-F5344CB8AC3E}">
        <p14:creationId xmlns:p14="http://schemas.microsoft.com/office/powerpoint/2010/main" val="28102466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fbeelding 2">
            <a:extLst>
              <a:ext uri="{FF2B5EF4-FFF2-40B4-BE49-F238E27FC236}">
                <a16:creationId xmlns:a16="http://schemas.microsoft.com/office/drawing/2014/main" id="{DDF43191-6EB8-E311-3C00-0AD1FEA25CD1}"/>
              </a:ext>
            </a:extLst>
          </p:cNvPr>
          <p:cNvPicPr>
            <a:picLocks noChangeAspect="1"/>
          </p:cNvPicPr>
          <p:nvPr/>
        </p:nvPicPr>
        <p:blipFill>
          <a:blip r:embed="rId2"/>
          <a:stretch>
            <a:fillRect/>
          </a:stretch>
        </p:blipFill>
        <p:spPr>
          <a:xfrm>
            <a:off x="576262" y="766762"/>
            <a:ext cx="7991475" cy="5324475"/>
          </a:xfrm>
          <a:prstGeom prst="rect">
            <a:avLst/>
          </a:prstGeom>
        </p:spPr>
      </p:pic>
    </p:spTree>
    <p:extLst>
      <p:ext uri="{BB962C8B-B14F-4D97-AF65-F5344CB8AC3E}">
        <p14:creationId xmlns:p14="http://schemas.microsoft.com/office/powerpoint/2010/main" val="2685478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De huwelijksopdracht </a:t>
            </a:r>
            <a:r>
              <a:rPr lang="nl-NL" sz="1200" dirty="0"/>
              <a:t>Samuel Wells</a:t>
            </a:r>
          </a:p>
        </p:txBody>
      </p:sp>
      <p:sp>
        <p:nvSpPr>
          <p:cNvPr id="3" name="Tijdelijke aanduiding voor inhoud 2"/>
          <p:cNvSpPr>
            <a:spLocks noGrp="1"/>
          </p:cNvSpPr>
          <p:nvPr>
            <p:ph idx="1"/>
          </p:nvPr>
        </p:nvSpPr>
        <p:spPr/>
        <p:txBody>
          <a:bodyPr>
            <a:normAutofit/>
          </a:bodyPr>
          <a:lstStyle/>
          <a:p>
            <a:r>
              <a:rPr lang="nl-NL" dirty="0"/>
              <a:t>Met de</a:t>
            </a:r>
            <a:r>
              <a:rPr lang="nl-NL" i="1" dirty="0"/>
              <a:t> gezichten naar elkaar</a:t>
            </a:r>
            <a:r>
              <a:rPr lang="nl-NL" dirty="0"/>
              <a:t> toe leven (intimiteit)</a:t>
            </a:r>
          </a:p>
          <a:p>
            <a:r>
              <a:rPr lang="nl-NL" i="1" dirty="0"/>
              <a:t>Schouder aan schouder</a:t>
            </a:r>
            <a:r>
              <a:rPr lang="nl-NL" dirty="0"/>
              <a:t> leven (sámen de levenstaken uitvoeren)</a:t>
            </a:r>
          </a:p>
          <a:p>
            <a:r>
              <a:rPr lang="nl-NL" dirty="0"/>
              <a:t>Elkaar </a:t>
            </a:r>
            <a:r>
              <a:rPr lang="nl-NL" i="1" dirty="0"/>
              <a:t>de rug toekeren </a:t>
            </a:r>
            <a:r>
              <a:rPr lang="nl-NL" dirty="0"/>
              <a:t>(niet opgaan in elkaar, een eigen leven leiden)</a:t>
            </a:r>
          </a:p>
          <a:p>
            <a:r>
              <a:rPr lang="nl-NL" dirty="0"/>
              <a:t>Deze drie basishoudingen voor het huwelijk moeten in balans zijn. </a:t>
            </a:r>
          </a:p>
        </p:txBody>
      </p:sp>
    </p:spTree>
    <p:extLst>
      <p:ext uri="{BB962C8B-B14F-4D97-AF65-F5344CB8AC3E}">
        <p14:creationId xmlns:p14="http://schemas.microsoft.com/office/powerpoint/2010/main" val="4992372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86007CB5-59DA-A00E-CD4E-A57895895830}"/>
              </a:ext>
            </a:extLst>
          </p:cNvPr>
          <p:cNvPicPr>
            <a:picLocks noChangeAspect="1"/>
          </p:cNvPicPr>
          <p:nvPr/>
        </p:nvPicPr>
        <p:blipFill>
          <a:blip r:embed="rId2"/>
          <a:stretch>
            <a:fillRect/>
          </a:stretch>
        </p:blipFill>
        <p:spPr>
          <a:xfrm>
            <a:off x="576262" y="766762"/>
            <a:ext cx="7991475" cy="5324475"/>
          </a:xfrm>
          <a:prstGeom prst="rect">
            <a:avLst/>
          </a:prstGeom>
        </p:spPr>
      </p:pic>
    </p:spTree>
    <p:extLst>
      <p:ext uri="{BB962C8B-B14F-4D97-AF65-F5344CB8AC3E}">
        <p14:creationId xmlns:p14="http://schemas.microsoft.com/office/powerpoint/2010/main" val="36845858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Verschillen in karakter</a:t>
            </a:r>
          </a:p>
        </p:txBody>
      </p:sp>
      <p:sp>
        <p:nvSpPr>
          <p:cNvPr id="3" name="Tijdelijke aanduiding voor inhoud 2"/>
          <p:cNvSpPr>
            <a:spLocks noGrp="1"/>
          </p:cNvSpPr>
          <p:nvPr>
            <p:ph idx="1"/>
          </p:nvPr>
        </p:nvSpPr>
        <p:spPr/>
        <p:txBody>
          <a:bodyPr>
            <a:normAutofit/>
          </a:bodyPr>
          <a:lstStyle/>
          <a:p>
            <a:pPr lvl="1"/>
            <a:r>
              <a:rPr lang="nl-NL" dirty="0"/>
              <a:t>zelfstandig/afstandelijk</a:t>
            </a:r>
          </a:p>
          <a:p>
            <a:pPr lvl="1"/>
            <a:r>
              <a:rPr lang="nl-NL" dirty="0"/>
              <a:t>lief/onzeker</a:t>
            </a:r>
          </a:p>
          <a:p>
            <a:pPr lvl="1"/>
            <a:r>
              <a:rPr lang="nl-NL" dirty="0"/>
              <a:t>plichtsgetrouw/eigenwijs</a:t>
            </a:r>
          </a:p>
          <a:p>
            <a:pPr lvl="1"/>
            <a:r>
              <a:rPr lang="nl-NL" dirty="0" err="1"/>
              <a:t>vrijheid-blijheid</a:t>
            </a:r>
            <a:r>
              <a:rPr lang="nl-NL" dirty="0"/>
              <a:t>/onbetrouwbaar</a:t>
            </a:r>
          </a:p>
          <a:p>
            <a:pPr lvl="1">
              <a:buNone/>
            </a:pPr>
            <a:endParaRPr lang="nl-NL" dirty="0"/>
          </a:p>
          <a:p>
            <a:pPr lvl="1">
              <a:buFont typeface="Arial" pitchFamily="34" charset="0"/>
              <a:buChar char="•"/>
            </a:pPr>
            <a:r>
              <a:rPr lang="nl-NL" dirty="0"/>
              <a:t>De kunst is dat man en vrouw niet elkaar willen veranderen maar elkaar aanvullen! Dan groeien ze ‘vanzelf’ naar elkaar toe.</a:t>
            </a:r>
          </a:p>
          <a:p>
            <a:pPr lvl="1">
              <a:buFont typeface="Arial" pitchFamily="34" charset="0"/>
              <a:buChar char="•"/>
            </a:pPr>
            <a:r>
              <a:rPr lang="nl-NL" dirty="0"/>
              <a:t>Niet aanvallen, maar aanvoelen en aanvullen!</a:t>
            </a:r>
          </a:p>
          <a:p>
            <a:endParaRPr lang="nl-NL"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Verschillen in liefdestaal</a:t>
            </a:r>
          </a:p>
        </p:txBody>
      </p:sp>
      <p:sp>
        <p:nvSpPr>
          <p:cNvPr id="3" name="Tijdelijke aanduiding voor inhoud 2"/>
          <p:cNvSpPr>
            <a:spLocks noGrp="1"/>
          </p:cNvSpPr>
          <p:nvPr>
            <p:ph idx="1"/>
          </p:nvPr>
        </p:nvSpPr>
        <p:spPr/>
        <p:txBody>
          <a:bodyPr>
            <a:normAutofit lnSpcReduction="10000"/>
          </a:bodyPr>
          <a:lstStyle/>
          <a:p>
            <a:pPr lvl="1"/>
            <a:r>
              <a:rPr lang="nl-NL" dirty="0"/>
              <a:t>positieve woorden</a:t>
            </a:r>
          </a:p>
          <a:p>
            <a:pPr lvl="1"/>
            <a:r>
              <a:rPr lang="nl-NL" dirty="0"/>
              <a:t>samenzijn</a:t>
            </a:r>
          </a:p>
          <a:p>
            <a:pPr lvl="1"/>
            <a:r>
              <a:rPr lang="nl-NL" dirty="0"/>
              <a:t>geschenken geven</a:t>
            </a:r>
          </a:p>
          <a:p>
            <a:pPr lvl="1"/>
            <a:r>
              <a:rPr lang="nl-NL" dirty="0"/>
              <a:t>dienen</a:t>
            </a:r>
          </a:p>
          <a:p>
            <a:pPr lvl="1"/>
            <a:r>
              <a:rPr lang="nl-NL" dirty="0"/>
              <a:t>lichamelijk contact</a:t>
            </a:r>
          </a:p>
          <a:p>
            <a:pPr>
              <a:buNone/>
            </a:pPr>
            <a:endParaRPr lang="nl-NL" dirty="0"/>
          </a:p>
          <a:p>
            <a:pPr>
              <a:buNone/>
            </a:pPr>
            <a:r>
              <a:rPr lang="nl-NL" dirty="0"/>
              <a:t>Jij moet als eerste proberen de taal van de ander te leren spreken! (… en als die ander dat richting jou nou niet kán…????)</a:t>
            </a:r>
          </a:p>
          <a:p>
            <a:pPr>
              <a:buNone/>
            </a:pPr>
            <a:endParaRPr lang="nl-NL"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t1.gstatic.com/images?q=tbn:TCmNiU5HCj-E2M:">
            <a:hlinkClick r:id="rId2"/>
          </p:cNvPr>
          <p:cNvPicPr>
            <a:picLocks noChangeAspect="1" noChangeArrowheads="1"/>
          </p:cNvPicPr>
          <p:nvPr/>
        </p:nvPicPr>
        <p:blipFill>
          <a:blip r:embed="rId3" cstate="print"/>
          <a:srcRect/>
          <a:stretch>
            <a:fillRect/>
          </a:stretch>
        </p:blipFill>
        <p:spPr bwMode="auto">
          <a:xfrm>
            <a:off x="3131840" y="4365104"/>
            <a:ext cx="2016224" cy="1674769"/>
          </a:xfrm>
          <a:prstGeom prst="rect">
            <a:avLst/>
          </a:prstGeom>
          <a:noFill/>
        </p:spPr>
      </p:pic>
      <p:pic>
        <p:nvPicPr>
          <p:cNvPr id="27652" name="Picture 4" descr="http://www.chocoladefontein.be/assets/images/imgGeschenk.png"/>
          <p:cNvPicPr>
            <a:picLocks noChangeAspect="1" noChangeArrowheads="1"/>
          </p:cNvPicPr>
          <p:nvPr/>
        </p:nvPicPr>
        <p:blipFill>
          <a:blip r:embed="rId4" cstate="print"/>
          <a:srcRect/>
          <a:stretch>
            <a:fillRect/>
          </a:stretch>
        </p:blipFill>
        <p:spPr bwMode="auto">
          <a:xfrm>
            <a:off x="5436096" y="3573016"/>
            <a:ext cx="3312368" cy="2664296"/>
          </a:xfrm>
          <a:prstGeom prst="rect">
            <a:avLst/>
          </a:prstGeom>
          <a:noFill/>
        </p:spPr>
      </p:pic>
      <p:pic>
        <p:nvPicPr>
          <p:cNvPr id="13316" name="Picture 4" descr="http://www.denhelderactueel.nl/wp-content/uploads/2008/11/wandelen-op-de-dijk-bij-den-helder.jpg"/>
          <p:cNvPicPr>
            <a:picLocks noChangeAspect="1" noChangeArrowheads="1"/>
          </p:cNvPicPr>
          <p:nvPr/>
        </p:nvPicPr>
        <p:blipFill>
          <a:blip r:embed="rId5" cstate="print"/>
          <a:srcRect/>
          <a:stretch>
            <a:fillRect/>
          </a:stretch>
        </p:blipFill>
        <p:spPr bwMode="auto">
          <a:xfrm>
            <a:off x="4499992" y="548680"/>
            <a:ext cx="4102453" cy="2736304"/>
          </a:xfrm>
          <a:prstGeom prst="rect">
            <a:avLst/>
          </a:prstGeom>
          <a:noFill/>
        </p:spPr>
      </p:pic>
      <p:pic>
        <p:nvPicPr>
          <p:cNvPr id="13320" name="Picture 8" descr="http://blogimages.bloggen.be/juffrouwkathleen/818591-07cfa41d1c04e5dfd23376d324f1fc4a.jpg"/>
          <p:cNvPicPr>
            <a:picLocks noChangeAspect="1" noChangeArrowheads="1"/>
          </p:cNvPicPr>
          <p:nvPr/>
        </p:nvPicPr>
        <p:blipFill>
          <a:blip r:embed="rId6" cstate="print"/>
          <a:srcRect/>
          <a:stretch>
            <a:fillRect/>
          </a:stretch>
        </p:blipFill>
        <p:spPr bwMode="auto">
          <a:xfrm>
            <a:off x="179512" y="188640"/>
            <a:ext cx="4006924" cy="2668611"/>
          </a:xfrm>
          <a:prstGeom prst="rect">
            <a:avLst/>
          </a:prstGeom>
          <a:noFill/>
        </p:spPr>
      </p:pic>
      <p:pic>
        <p:nvPicPr>
          <p:cNvPr id="13322" name="Picture 10" descr="http://i39.tinypic.com/wik6qs.jpg"/>
          <p:cNvPicPr>
            <a:picLocks noChangeAspect="1" noChangeArrowheads="1"/>
          </p:cNvPicPr>
          <p:nvPr/>
        </p:nvPicPr>
        <p:blipFill>
          <a:blip r:embed="rId7" cstate="print"/>
          <a:srcRect/>
          <a:stretch>
            <a:fillRect/>
          </a:stretch>
        </p:blipFill>
        <p:spPr bwMode="auto">
          <a:xfrm>
            <a:off x="107504" y="2924944"/>
            <a:ext cx="2857500" cy="374441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Kijk uit…!</a:t>
            </a:r>
          </a:p>
        </p:txBody>
      </p:sp>
      <p:sp>
        <p:nvSpPr>
          <p:cNvPr id="3" name="Tijdelijke aanduiding voor inhoud 2"/>
          <p:cNvSpPr>
            <a:spLocks noGrp="1"/>
          </p:cNvSpPr>
          <p:nvPr>
            <p:ph idx="1"/>
          </p:nvPr>
        </p:nvSpPr>
        <p:spPr/>
        <p:txBody>
          <a:bodyPr/>
          <a:lstStyle/>
          <a:p>
            <a:r>
              <a:rPr lang="nl-NL" dirty="0"/>
              <a:t>Als je elkaars liefdestaal niet spreekt, maar wel vanuit je eigen liefdestaal je best doet voor de ander, ben je telkens teleurgesteld dat de ander jouw taal niet verstaat.</a:t>
            </a:r>
          </a:p>
          <a:p>
            <a:r>
              <a:rPr lang="nl-NL" dirty="0"/>
              <a:t>Kijk uit dat je dan niet in zelfmedelijden vervalt (…ik doe zo mijn best…); span je juist in om jezelf én de ander te begrijpen. Waarom doen jullie wat jullie doen? Waarom zo?</a:t>
            </a:r>
          </a:p>
        </p:txBody>
      </p:sp>
    </p:spTree>
    <p:extLst>
      <p:ext uri="{BB962C8B-B14F-4D97-AF65-F5344CB8AC3E}">
        <p14:creationId xmlns:p14="http://schemas.microsoft.com/office/powerpoint/2010/main" val="25545513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Stelling/vraag</a:t>
            </a:r>
          </a:p>
        </p:txBody>
      </p:sp>
      <p:sp>
        <p:nvSpPr>
          <p:cNvPr id="3" name="Tijdelijke aanduiding voor inhoud 2"/>
          <p:cNvSpPr>
            <a:spLocks noGrp="1"/>
          </p:cNvSpPr>
          <p:nvPr>
            <p:ph idx="1"/>
          </p:nvPr>
        </p:nvSpPr>
        <p:spPr/>
        <p:txBody>
          <a:bodyPr>
            <a:normAutofit/>
          </a:bodyPr>
          <a:lstStyle/>
          <a:p>
            <a:r>
              <a:rPr lang="nl-NL" dirty="0"/>
              <a:t>Een moeder die slecht voor je zorgt maar wel van je houdt, kun je verdragen. Een moeder die goed voor je zorgt maar niet van je houdt, is onuitstaanbaar.</a:t>
            </a:r>
          </a:p>
          <a:p>
            <a:endParaRPr lang="nl-NL" dirty="0"/>
          </a:p>
          <a:p>
            <a:r>
              <a:rPr lang="nl-NL" dirty="0"/>
              <a:t>Mee eens met de stelling, of niet? Kun je die ook toepassen op gehuwde mensen?</a:t>
            </a:r>
          </a:p>
        </p:txBody>
      </p:sp>
    </p:spTree>
    <p:extLst>
      <p:ext uri="{BB962C8B-B14F-4D97-AF65-F5344CB8AC3E}">
        <p14:creationId xmlns:p14="http://schemas.microsoft.com/office/powerpoint/2010/main" val="25533753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Verschillen in man zijn en vrouw zijn </a:t>
            </a:r>
          </a:p>
        </p:txBody>
      </p:sp>
      <p:sp>
        <p:nvSpPr>
          <p:cNvPr id="3" name="Tijdelijke aanduiding voor inhoud 2"/>
          <p:cNvSpPr>
            <a:spLocks noGrp="1"/>
          </p:cNvSpPr>
          <p:nvPr>
            <p:ph idx="1"/>
          </p:nvPr>
        </p:nvSpPr>
        <p:spPr/>
        <p:txBody>
          <a:bodyPr>
            <a:normAutofit/>
          </a:bodyPr>
          <a:lstStyle/>
          <a:p>
            <a:pPr lvl="1"/>
            <a:r>
              <a:rPr lang="nl-NL" dirty="0"/>
              <a:t>Vrouwen blijven sleutelen aan hun man; mannen zijn eerder te onverschillig t.o. hun vrouw</a:t>
            </a:r>
          </a:p>
          <a:p>
            <a:pPr lvl="1"/>
            <a:r>
              <a:rPr lang="nl-NL" dirty="0"/>
              <a:t>Mannen zijn meer rationeel, vrouwen meer emotioneel</a:t>
            </a:r>
          </a:p>
          <a:p>
            <a:pPr lvl="1"/>
            <a:r>
              <a:rPr lang="nl-NL" dirty="0"/>
              <a:t>Mannen zijn meer functioneel, vrouwen meer relationeel (</a:t>
            </a:r>
            <a:r>
              <a:rPr lang="nl-NL" dirty="0">
                <a:sym typeface="Wingdings" panose="05000000000000000000" pitchFamily="2" charset="2"/>
              </a:rPr>
              <a:t> </a:t>
            </a:r>
            <a:r>
              <a:rPr lang="nl-NL" dirty="0"/>
              <a:t>winkelen, seksualiteit) </a:t>
            </a:r>
          </a:p>
          <a:p>
            <a:pPr lvl="1"/>
            <a:r>
              <a:rPr lang="nl-NL" dirty="0"/>
              <a:t>Noodkreet van de man: ‘Ik doe het nooit goed!’</a:t>
            </a:r>
          </a:p>
          <a:p>
            <a:pPr lvl="1"/>
            <a:r>
              <a:rPr lang="nl-NL" dirty="0"/>
              <a:t>Noodkreet van de vrouw: ‘Schenk eens aandacht aan mij!’</a:t>
            </a:r>
          </a:p>
          <a:p>
            <a:pPr lvl="1"/>
            <a:endParaRPr lang="nl-NL" dirty="0"/>
          </a:p>
          <a:p>
            <a:pPr lvl="1"/>
            <a:endParaRPr lang="nl-NL" dirty="0"/>
          </a:p>
          <a:p>
            <a:pPr lvl="1"/>
            <a:endParaRPr lang="nl-NL" dirty="0"/>
          </a:p>
          <a:p>
            <a:pPr>
              <a:buNone/>
            </a:pPr>
            <a:endParaRPr lang="nl-NL"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www.abradio.nl/img/uploads/nieuws/thumbs/0-1287753889-Haarlem%20Centrum%20-%20Winkels%20-%203.jpg"/>
          <p:cNvPicPr>
            <a:picLocks noChangeAspect="1" noChangeArrowheads="1"/>
          </p:cNvPicPr>
          <p:nvPr/>
        </p:nvPicPr>
        <p:blipFill>
          <a:blip r:embed="rId2" cstate="print"/>
          <a:srcRect/>
          <a:stretch>
            <a:fillRect/>
          </a:stretch>
        </p:blipFill>
        <p:spPr bwMode="auto">
          <a:xfrm>
            <a:off x="323528" y="1556792"/>
            <a:ext cx="3744416" cy="2808312"/>
          </a:xfrm>
          <a:prstGeom prst="rect">
            <a:avLst/>
          </a:prstGeom>
          <a:noFill/>
        </p:spPr>
      </p:pic>
      <p:pic>
        <p:nvPicPr>
          <p:cNvPr id="28676" name="Picture 4" descr="http://www.swmdmaarssen.nl/website/upload/images/boodschappen.jpg"/>
          <p:cNvPicPr>
            <a:picLocks noChangeAspect="1" noChangeArrowheads="1"/>
          </p:cNvPicPr>
          <p:nvPr/>
        </p:nvPicPr>
        <p:blipFill>
          <a:blip r:embed="rId3" cstate="print"/>
          <a:srcRect/>
          <a:stretch>
            <a:fillRect/>
          </a:stretch>
        </p:blipFill>
        <p:spPr bwMode="auto">
          <a:xfrm>
            <a:off x="5004048" y="1052736"/>
            <a:ext cx="3024336" cy="3960440"/>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En dan ook nog…</a:t>
            </a:r>
          </a:p>
        </p:txBody>
      </p:sp>
      <p:sp>
        <p:nvSpPr>
          <p:cNvPr id="3" name="Tijdelijke aanduiding voor inhoud 2"/>
          <p:cNvSpPr>
            <a:spLocks noGrp="1"/>
          </p:cNvSpPr>
          <p:nvPr>
            <p:ph idx="1"/>
          </p:nvPr>
        </p:nvSpPr>
        <p:spPr/>
        <p:txBody>
          <a:bodyPr/>
          <a:lstStyle/>
          <a:p>
            <a:r>
              <a:rPr lang="nl-NL" dirty="0"/>
              <a:t>Naast de al genoemde verschillen tussen partners kan de communicatie ook nog bemoeilijkt worden doordat één ven beiden een ‘rugzakje’ heeft of een psychische stoornis. Autisme, ADHD, borderline, OCD, depressiviteit… Vroeger accepteerde men deze dingen makkelijker van elkaar dan nu.</a:t>
            </a:r>
          </a:p>
        </p:txBody>
      </p:sp>
    </p:spTree>
    <p:extLst>
      <p:ext uri="{BB962C8B-B14F-4D97-AF65-F5344CB8AC3E}">
        <p14:creationId xmlns:p14="http://schemas.microsoft.com/office/powerpoint/2010/main" val="3219767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Verschillende verwachtingen</a:t>
            </a:r>
          </a:p>
        </p:txBody>
      </p:sp>
      <p:sp>
        <p:nvSpPr>
          <p:cNvPr id="3" name="Tijdelijke aanduiding voor inhoud 2"/>
          <p:cNvSpPr>
            <a:spLocks noGrp="1"/>
          </p:cNvSpPr>
          <p:nvPr>
            <p:ph idx="1"/>
          </p:nvPr>
        </p:nvSpPr>
        <p:spPr/>
        <p:txBody>
          <a:bodyPr>
            <a:normAutofit/>
          </a:bodyPr>
          <a:lstStyle/>
          <a:p>
            <a:pPr lvl="0"/>
            <a:r>
              <a:rPr lang="nl-NL" dirty="0"/>
              <a:t>Man en vrouw hebben verschillende verwachtingen, o.a. vanuit wat ze meegekregen hebben van het huwelijk van hun ouders. ‘Zo wil ik het ook!’ ‘… dus niet!’</a:t>
            </a:r>
          </a:p>
          <a:p>
            <a:pPr lvl="0"/>
            <a:r>
              <a:rPr lang="nl-NL" dirty="0"/>
              <a:t>Man en vrouw zoeken beiden erkenning en geborgenheid. Maar ze vullen het vanuit die verwachtingen verschillend in. Dat levert teleurstellingen op.</a:t>
            </a:r>
          </a:p>
          <a:p>
            <a:pPr lvl="0">
              <a:buNone/>
            </a:pPr>
            <a:endParaRPr lang="nl-NL" dirty="0"/>
          </a:p>
          <a:p>
            <a:endParaRPr lang="nl-NL"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Aandachtspunten voor communicatie 1</a:t>
            </a:r>
          </a:p>
        </p:txBody>
      </p:sp>
      <p:sp>
        <p:nvSpPr>
          <p:cNvPr id="3" name="Tijdelijke aanduiding voor inhoud 2"/>
          <p:cNvSpPr>
            <a:spLocks noGrp="1"/>
          </p:cNvSpPr>
          <p:nvPr>
            <p:ph idx="1"/>
          </p:nvPr>
        </p:nvSpPr>
        <p:spPr/>
        <p:txBody>
          <a:bodyPr>
            <a:normAutofit/>
          </a:bodyPr>
          <a:lstStyle/>
          <a:p>
            <a:pPr lvl="0"/>
            <a:r>
              <a:rPr lang="nl-NL" dirty="0"/>
              <a:t>Geef vitamine A, aandacht. ‘Hoe is het met jou?’</a:t>
            </a:r>
          </a:p>
          <a:p>
            <a:pPr lvl="0"/>
            <a:r>
              <a:rPr lang="nl-NL" dirty="0"/>
              <a:t>Geef vitamine B, belangstelling. ‘Waar ben je mee bezig?’</a:t>
            </a:r>
          </a:p>
          <a:p>
            <a:pPr lvl="0"/>
            <a:r>
              <a:rPr lang="nl-NL" dirty="0"/>
              <a:t>Geef vitamine C, complimenten. ‘Geweldig van jou!’</a:t>
            </a:r>
          </a:p>
          <a:p>
            <a:pPr lvl="0"/>
            <a:r>
              <a:rPr lang="nl-NL" dirty="0"/>
              <a:t>Geef vitamine D, dankbaarheid. ‘Dankjewel dat je dit voor me gedaan hebt.’</a:t>
            </a:r>
          </a:p>
          <a:p>
            <a:pPr>
              <a:buNone/>
            </a:pPr>
            <a:endParaRPr lang="nl-NL"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D4D9C07-7535-4563-996A-1C7AB5A93201}"/>
              </a:ext>
            </a:extLst>
          </p:cNvPr>
          <p:cNvSpPr>
            <a:spLocks noGrp="1"/>
          </p:cNvSpPr>
          <p:nvPr>
            <p:ph type="title"/>
          </p:nvPr>
        </p:nvSpPr>
        <p:spPr/>
        <p:txBody>
          <a:bodyPr/>
          <a:lstStyle/>
          <a:p>
            <a:r>
              <a:rPr lang="nl-NL" dirty="0"/>
              <a:t>2</a:t>
            </a:r>
          </a:p>
        </p:txBody>
      </p:sp>
      <p:sp>
        <p:nvSpPr>
          <p:cNvPr id="3" name="Tijdelijke aanduiding voor inhoud 2">
            <a:extLst>
              <a:ext uri="{FF2B5EF4-FFF2-40B4-BE49-F238E27FC236}">
                <a16:creationId xmlns:a16="http://schemas.microsoft.com/office/drawing/2014/main" id="{22DA84D3-84AD-44E6-B55B-B25E8B45F133}"/>
              </a:ext>
            </a:extLst>
          </p:cNvPr>
          <p:cNvSpPr>
            <a:spLocks noGrp="1"/>
          </p:cNvSpPr>
          <p:nvPr>
            <p:ph idx="1"/>
          </p:nvPr>
        </p:nvSpPr>
        <p:spPr/>
        <p:txBody>
          <a:bodyPr/>
          <a:lstStyle/>
          <a:p>
            <a:r>
              <a:rPr lang="nl-NL" dirty="0"/>
              <a:t>Geef vitamine E, excuses. ‘Sorry voor wat ik…’</a:t>
            </a:r>
          </a:p>
          <a:p>
            <a:endParaRPr lang="nl-NL" dirty="0"/>
          </a:p>
          <a:p>
            <a:r>
              <a:rPr lang="nl-NL" dirty="0"/>
              <a:t>Iemand zei eens dat de belangrijkste woorden om je huwelijk goed te houden zijn: ‘Alsjeblieft!’ ‘Dankjewel!’ en ‘Sorry!’</a:t>
            </a:r>
          </a:p>
        </p:txBody>
      </p:sp>
    </p:spTree>
    <p:extLst>
      <p:ext uri="{BB962C8B-B14F-4D97-AF65-F5344CB8AC3E}">
        <p14:creationId xmlns:p14="http://schemas.microsoft.com/office/powerpoint/2010/main" val="11287624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bodyconsult.nl/images/artikel2/vitaminen1.jpg"/>
          <p:cNvPicPr>
            <a:picLocks noChangeAspect="1" noChangeArrowheads="1"/>
          </p:cNvPicPr>
          <p:nvPr/>
        </p:nvPicPr>
        <p:blipFill>
          <a:blip r:embed="rId2" cstate="print"/>
          <a:srcRect/>
          <a:stretch>
            <a:fillRect/>
          </a:stretch>
        </p:blipFill>
        <p:spPr bwMode="auto">
          <a:xfrm>
            <a:off x="827584" y="2708920"/>
            <a:ext cx="2952328" cy="2304256"/>
          </a:xfrm>
          <a:prstGeom prst="rect">
            <a:avLst/>
          </a:prstGeom>
          <a:noFill/>
        </p:spPr>
      </p:pic>
      <p:pic>
        <p:nvPicPr>
          <p:cNvPr id="33796" name="Picture 4" descr="http://jelleke.punt.nl/upload/vitaminen300.jpg"/>
          <p:cNvPicPr>
            <a:picLocks noChangeAspect="1" noChangeArrowheads="1"/>
          </p:cNvPicPr>
          <p:nvPr/>
        </p:nvPicPr>
        <p:blipFill>
          <a:blip r:embed="rId3" cstate="print"/>
          <a:srcRect/>
          <a:stretch>
            <a:fillRect/>
          </a:stretch>
        </p:blipFill>
        <p:spPr bwMode="auto">
          <a:xfrm>
            <a:off x="4644008" y="2348880"/>
            <a:ext cx="2857500" cy="2638425"/>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3</a:t>
            </a:r>
          </a:p>
        </p:txBody>
      </p:sp>
      <p:sp>
        <p:nvSpPr>
          <p:cNvPr id="3" name="Tijdelijke aanduiding voor inhoud 2"/>
          <p:cNvSpPr>
            <a:spLocks noGrp="1"/>
          </p:cNvSpPr>
          <p:nvPr>
            <p:ph idx="1"/>
          </p:nvPr>
        </p:nvSpPr>
        <p:spPr/>
        <p:txBody>
          <a:bodyPr/>
          <a:lstStyle/>
          <a:p>
            <a:pPr lvl="0"/>
            <a:r>
              <a:rPr lang="nl-NL" dirty="0"/>
              <a:t>Durf de ander te belasten (spaar elkaar niet!)</a:t>
            </a:r>
          </a:p>
          <a:p>
            <a:pPr lvl="0"/>
            <a:r>
              <a:rPr lang="nl-NL" dirty="0"/>
              <a:t>Omzeil conflicten niet, maar ga er verstandig mee om.</a:t>
            </a:r>
          </a:p>
          <a:p>
            <a:pPr lvl="0"/>
            <a:r>
              <a:rPr lang="nl-NL" dirty="0"/>
              <a:t>Diepe gevoelens niet vermijden: seksualiteit, angsten, de dood, God</a:t>
            </a:r>
          </a:p>
          <a:p>
            <a:pPr lvl="0"/>
            <a:r>
              <a:rPr lang="nl-NL" dirty="0"/>
              <a:t>Blijf elkaar zoeken (praten, luisteren). Stoppen met communicatie is het einde van de relatie.</a:t>
            </a:r>
          </a:p>
          <a:p>
            <a:endParaRPr lang="nl-NL"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err="1"/>
              <a:t>Communicatieniveau’s</a:t>
            </a:r>
            <a:endParaRPr lang="nl-NL" dirty="0"/>
          </a:p>
        </p:txBody>
      </p:sp>
      <p:sp>
        <p:nvSpPr>
          <p:cNvPr id="3" name="Tijdelijke aanduiding voor inhoud 2"/>
          <p:cNvSpPr>
            <a:spLocks noGrp="1"/>
          </p:cNvSpPr>
          <p:nvPr>
            <p:ph idx="1"/>
          </p:nvPr>
        </p:nvSpPr>
        <p:spPr/>
        <p:txBody>
          <a:bodyPr/>
          <a:lstStyle/>
          <a:p>
            <a:r>
              <a:rPr lang="nl-NL" dirty="0"/>
              <a:t>Als man en vrouw kun je</a:t>
            </a:r>
          </a:p>
          <a:p>
            <a:pPr lvl="1"/>
            <a:r>
              <a:rPr lang="nl-NL" dirty="0"/>
              <a:t>Kletsen (koetjes, kalfjes)</a:t>
            </a:r>
          </a:p>
          <a:p>
            <a:pPr lvl="1"/>
            <a:r>
              <a:rPr lang="nl-NL" dirty="0"/>
              <a:t>Over feiten praten (uitwisselen van ervaringen)</a:t>
            </a:r>
          </a:p>
          <a:p>
            <a:pPr lvl="1"/>
            <a:r>
              <a:rPr lang="nl-NL" dirty="0"/>
              <a:t>Gedachten uiten (mening geven)</a:t>
            </a:r>
          </a:p>
          <a:p>
            <a:pPr lvl="1"/>
            <a:r>
              <a:rPr lang="nl-NL" dirty="0"/>
              <a:t>Gevoelens uitspreken (en delen)</a:t>
            </a:r>
          </a:p>
          <a:p>
            <a:pPr lvl="1"/>
            <a:r>
              <a:rPr lang="nl-NL" dirty="0"/>
              <a:t>Intimiteit delen (met woorden en ook lichamelijk)</a:t>
            </a:r>
          </a:p>
          <a:p>
            <a:pPr lvl="1"/>
            <a:r>
              <a:rPr lang="nl-NL" dirty="0"/>
              <a:t>Geloof delen (samen bidden bijv.) </a:t>
            </a:r>
          </a:p>
          <a:p>
            <a:pPr marL="457200" lvl="1" indent="0">
              <a:buNone/>
            </a:pPr>
            <a:r>
              <a:rPr lang="nl-NL" dirty="0"/>
              <a:t>De een is daar wel beter in dan de ander!</a:t>
            </a:r>
          </a:p>
          <a:p>
            <a:pPr lvl="1"/>
            <a:endParaRPr lang="nl-NL" dirty="0"/>
          </a:p>
        </p:txBody>
      </p:sp>
    </p:spTree>
    <p:extLst>
      <p:ext uri="{BB962C8B-B14F-4D97-AF65-F5344CB8AC3E}">
        <p14:creationId xmlns:p14="http://schemas.microsoft.com/office/powerpoint/2010/main" val="16194623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Psychologische storingen van communicatie </a:t>
            </a:r>
          </a:p>
        </p:txBody>
      </p:sp>
      <p:sp>
        <p:nvSpPr>
          <p:cNvPr id="3" name="Tijdelijke aanduiding voor inhoud 2"/>
          <p:cNvSpPr>
            <a:spLocks noGrp="1"/>
          </p:cNvSpPr>
          <p:nvPr>
            <p:ph idx="1"/>
          </p:nvPr>
        </p:nvSpPr>
        <p:spPr/>
        <p:txBody>
          <a:bodyPr>
            <a:normAutofit lnSpcReduction="10000"/>
          </a:bodyPr>
          <a:lstStyle/>
          <a:p>
            <a:pPr lvl="1"/>
            <a:r>
              <a:rPr lang="nl-NL" dirty="0"/>
              <a:t>Minderwaardigheidsgevoelens (daardoor zich te snel aanpassen aan de partner)</a:t>
            </a:r>
          </a:p>
          <a:p>
            <a:pPr lvl="1"/>
            <a:r>
              <a:rPr lang="nl-NL" dirty="0"/>
              <a:t>Meerderwaardigheidsgevoelens (daardoor arrogant doen en slecht luisteren naar de partner) </a:t>
            </a:r>
          </a:p>
          <a:p>
            <a:pPr lvl="1"/>
            <a:r>
              <a:rPr lang="nl-NL" dirty="0"/>
              <a:t>Onverwerkte problemen (daardoor gespreksthema’s en oude pijn vermijden of snel emotioneel worden)</a:t>
            </a:r>
          </a:p>
          <a:p>
            <a:pPr lvl="1"/>
            <a:r>
              <a:rPr lang="nl-NL" dirty="0"/>
              <a:t>Labiliteit/ gespannenheid (daardoor zich snel aangevallen voelen, snel boos worden, dingen niet in de juiste verhouding zien)</a:t>
            </a:r>
          </a:p>
          <a:p>
            <a:pPr lvl="1"/>
            <a:endParaRPr lang="nl-NL" dirty="0"/>
          </a:p>
          <a:p>
            <a:pPr>
              <a:buNone/>
            </a:pPr>
            <a:endParaRPr lang="nl-NL" dirty="0"/>
          </a:p>
          <a:p>
            <a:pPr>
              <a:buNone/>
            </a:pPr>
            <a:endParaRPr lang="nl-NL"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polka.punt.nl/upload/01nov2007/crash.jpg"/>
          <p:cNvPicPr>
            <a:picLocks noChangeAspect="1" noChangeArrowheads="1"/>
          </p:cNvPicPr>
          <p:nvPr/>
        </p:nvPicPr>
        <p:blipFill>
          <a:blip r:embed="rId2" cstate="print"/>
          <a:srcRect/>
          <a:stretch>
            <a:fillRect/>
          </a:stretch>
        </p:blipFill>
        <p:spPr bwMode="auto">
          <a:xfrm>
            <a:off x="683568" y="692696"/>
            <a:ext cx="7920880" cy="5264729"/>
          </a:xfrm>
          <a:prstGeom prst="rect">
            <a:avLst/>
          </a:prstGeo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a:t>Lichamelijke storingen van communicatie</a:t>
            </a:r>
          </a:p>
        </p:txBody>
      </p:sp>
      <p:sp>
        <p:nvSpPr>
          <p:cNvPr id="3" name="Tijdelijke aanduiding voor inhoud 2"/>
          <p:cNvSpPr>
            <a:spLocks noGrp="1"/>
          </p:cNvSpPr>
          <p:nvPr>
            <p:ph idx="1"/>
          </p:nvPr>
        </p:nvSpPr>
        <p:spPr/>
        <p:txBody>
          <a:bodyPr/>
          <a:lstStyle/>
          <a:p>
            <a:pPr lvl="1"/>
            <a:endParaRPr lang="nl-NL" dirty="0"/>
          </a:p>
          <a:p>
            <a:pPr lvl="1"/>
            <a:r>
              <a:rPr lang="nl-NL" dirty="0"/>
              <a:t>Vermoeidheid</a:t>
            </a:r>
          </a:p>
          <a:p>
            <a:pPr lvl="1"/>
            <a:r>
              <a:rPr lang="nl-NL" dirty="0"/>
              <a:t>Slaapgebrek</a:t>
            </a:r>
          </a:p>
          <a:p>
            <a:pPr lvl="1">
              <a:buNone/>
            </a:pPr>
            <a:endParaRPr lang="nl-NL" dirty="0"/>
          </a:p>
          <a:p>
            <a:pPr lvl="1">
              <a:buFont typeface="Arial" charset="0"/>
              <a:buChar char="•"/>
            </a:pPr>
            <a:r>
              <a:rPr lang="nl-NL" dirty="0"/>
              <a:t>Vraag: waarom is onze agenda zo vol en waarom slapen we bijna allemaal chronisch te weinig?!</a:t>
            </a:r>
          </a:p>
          <a:p>
            <a:pPr lvl="1">
              <a:buFont typeface="Arial" charset="0"/>
              <a:buChar char="•"/>
            </a:pPr>
            <a:r>
              <a:rPr lang="nl-NL" dirty="0"/>
              <a:t>Tip: geen problemen bespreken tussen 17.00 uur en 19.30 uur en niet op vrijdagavond.</a:t>
            </a:r>
          </a:p>
          <a:p>
            <a:pPr>
              <a:buNone/>
            </a:pPr>
            <a:endParaRPr lang="nl-NL" dirty="0"/>
          </a:p>
          <a:p>
            <a:pPr>
              <a:buNone/>
            </a:pPr>
            <a:endParaRPr lang="nl-NL"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a:t>Andere communicatieve storingen </a:t>
            </a:r>
          </a:p>
        </p:txBody>
      </p:sp>
      <p:sp>
        <p:nvSpPr>
          <p:cNvPr id="3" name="Tijdelijke aanduiding voor inhoud 2"/>
          <p:cNvSpPr>
            <a:spLocks noGrp="1"/>
          </p:cNvSpPr>
          <p:nvPr>
            <p:ph idx="1"/>
          </p:nvPr>
        </p:nvSpPr>
        <p:spPr/>
        <p:txBody>
          <a:bodyPr>
            <a:normAutofit/>
          </a:bodyPr>
          <a:lstStyle/>
          <a:p>
            <a:pPr lvl="1"/>
            <a:r>
              <a:rPr lang="nl-NL" dirty="0"/>
              <a:t>Alleen over feiten praten en de gevoelens negeren</a:t>
            </a:r>
          </a:p>
          <a:p>
            <a:pPr lvl="1"/>
            <a:r>
              <a:rPr lang="nl-NL" dirty="0"/>
              <a:t>Niet in ik-boodschappen maar in jij boodschappen praten (strijden!)</a:t>
            </a:r>
          </a:p>
          <a:p>
            <a:pPr lvl="1"/>
            <a:r>
              <a:rPr lang="nl-NL" dirty="0"/>
              <a:t>In het eigen denkkader vast blijven zitten.</a:t>
            </a:r>
          </a:p>
          <a:p>
            <a:pPr lvl="1"/>
            <a:r>
              <a:rPr lang="nl-NL" dirty="0"/>
              <a:t>Niet reflecteren over jezelf, altijd maar naar de ander wijzen. (Met ontkennen ‘Dat is niet waar’ maak je een partner machteloos-boos.)</a:t>
            </a:r>
          </a:p>
          <a:p>
            <a:pPr lvl="1"/>
            <a:r>
              <a:rPr lang="nl-NL" dirty="0"/>
              <a:t>Slecht luisteren  en dan te snel reageren. </a:t>
            </a:r>
          </a:p>
          <a:p>
            <a:endParaRPr lang="nl-NL"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Hoe kan het goed gaan?</a:t>
            </a:r>
          </a:p>
        </p:txBody>
      </p:sp>
      <p:sp>
        <p:nvSpPr>
          <p:cNvPr id="3" name="Tijdelijke aanduiding voor inhoud 2"/>
          <p:cNvSpPr>
            <a:spLocks noGrp="1"/>
          </p:cNvSpPr>
          <p:nvPr>
            <p:ph idx="1"/>
          </p:nvPr>
        </p:nvSpPr>
        <p:spPr/>
        <p:txBody>
          <a:bodyPr/>
          <a:lstStyle/>
          <a:p>
            <a:r>
              <a:rPr lang="nl-NL" dirty="0"/>
              <a:t>De </a:t>
            </a:r>
            <a:r>
              <a:rPr lang="nl-NL" dirty="0" err="1"/>
              <a:t>bijbelse</a:t>
            </a:r>
            <a:r>
              <a:rPr lang="nl-NL" dirty="0"/>
              <a:t> liefde is </a:t>
            </a:r>
            <a:r>
              <a:rPr lang="nl-NL" dirty="0" err="1"/>
              <a:t>agapè</a:t>
            </a:r>
            <a:r>
              <a:rPr lang="nl-NL" dirty="0"/>
              <a:t>. Dat is NIET liefde als gevoel (dat is romantiek), maar liefde die TROUW  en BETROUWBAAR blijft, ook als een ander je beproeft. ‘Je kunt op mij aan.’ ‘Ik ben er voor jou’. </a:t>
            </a:r>
          </a:p>
          <a:p>
            <a:r>
              <a:rPr lang="nl-NL" dirty="0"/>
              <a:t>N.a.v. Spreuken 3:3: Als het koord van de romantische liefde breekt is er het vangnet van de trouw!</a:t>
            </a:r>
          </a:p>
        </p:txBody>
      </p:sp>
    </p:spTree>
    <p:extLst>
      <p:ext uri="{BB962C8B-B14F-4D97-AF65-F5344CB8AC3E}">
        <p14:creationId xmlns:p14="http://schemas.microsoft.com/office/powerpoint/2010/main" val="24681459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a:t>Hoe kan het goed gaan?</a:t>
            </a:r>
          </a:p>
        </p:txBody>
      </p:sp>
      <p:sp>
        <p:nvSpPr>
          <p:cNvPr id="3" name="Tijdelijke aanduiding voor inhoud 2"/>
          <p:cNvSpPr>
            <a:spLocks noGrp="1"/>
          </p:cNvSpPr>
          <p:nvPr>
            <p:ph idx="1"/>
          </p:nvPr>
        </p:nvSpPr>
        <p:spPr/>
        <p:txBody>
          <a:bodyPr>
            <a:normAutofit/>
          </a:bodyPr>
          <a:lstStyle/>
          <a:p>
            <a:r>
              <a:rPr lang="nl-NL" dirty="0"/>
              <a:t>Leven uit Christus: van twee kanten gevende liefde. Je in de ander verplaatsen.</a:t>
            </a:r>
          </a:p>
          <a:p>
            <a:r>
              <a:rPr lang="nl-NL" dirty="0"/>
              <a:t>Blijven communiceren! (Praten, schrijven!!) Als het goed gaat </a:t>
            </a:r>
            <a:r>
              <a:rPr lang="nl-NL" dirty="0" err="1"/>
              <a:t>én</a:t>
            </a:r>
            <a:r>
              <a:rPr lang="nl-NL" dirty="0"/>
              <a:t> als er iets dwarszit. </a:t>
            </a:r>
          </a:p>
          <a:p>
            <a:r>
              <a:rPr lang="nl-NL" dirty="0"/>
              <a:t>Communicatie is riskant. Laten we daarom 2 Tim. 1:7 als uitgangspunt nemen!</a:t>
            </a:r>
          </a:p>
          <a:p>
            <a:r>
              <a:rPr lang="nl-NL" dirty="0"/>
              <a:t>Blijf samen hardop bidden voor je huwelijk!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muurkrant.org/00-mk-oud/edities/image-ki/jg11-wk12-bidden.jpg"/>
          <p:cNvPicPr>
            <a:picLocks noChangeAspect="1" noChangeArrowheads="1"/>
          </p:cNvPicPr>
          <p:nvPr/>
        </p:nvPicPr>
        <p:blipFill>
          <a:blip r:embed="rId2" cstate="print"/>
          <a:srcRect/>
          <a:stretch>
            <a:fillRect/>
          </a:stretch>
        </p:blipFill>
        <p:spPr bwMode="auto">
          <a:xfrm>
            <a:off x="1475656" y="1196752"/>
            <a:ext cx="6096000" cy="4572000"/>
          </a:xfrm>
          <a:prstGeom prst="rect">
            <a:avLst/>
          </a:prstGeom>
          <a:noFill/>
        </p:spPr>
      </p:pic>
    </p:spTree>
  </p:cSld>
  <p:clrMapOvr>
    <a:masterClrMapping/>
  </p:clrMapOvr>
</p:sld>
</file>

<file path=ppt/theme/theme1.xml><?xml version="1.0" encoding="utf-8"?>
<a:theme xmlns:a="http://schemas.openxmlformats.org/drawingml/2006/main" name="Office-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314</TotalTime>
  <Words>1139</Words>
  <Application>Microsoft Office PowerPoint</Application>
  <PresentationFormat>Diavoorstelling (4:3)</PresentationFormat>
  <Paragraphs>106</Paragraphs>
  <Slides>29</Slides>
  <Notes>0</Notes>
  <HiddenSlides>0</HiddenSlides>
  <MMClips>0</MMClips>
  <ScaleCrop>false</ScaleCrop>
  <HeadingPairs>
    <vt:vector size="6" baseType="variant">
      <vt:variant>
        <vt:lpstr>Gebruikte lettertypen</vt:lpstr>
      </vt:variant>
      <vt:variant>
        <vt:i4>3</vt:i4>
      </vt:variant>
      <vt:variant>
        <vt:lpstr>Thema</vt:lpstr>
      </vt:variant>
      <vt:variant>
        <vt:i4>1</vt:i4>
      </vt:variant>
      <vt:variant>
        <vt:lpstr>Diatitels</vt:lpstr>
      </vt:variant>
      <vt:variant>
        <vt:i4>29</vt:i4>
      </vt:variant>
    </vt:vector>
  </HeadingPairs>
  <TitlesOfParts>
    <vt:vector size="33" baseType="lpstr">
      <vt:lpstr>Arial</vt:lpstr>
      <vt:lpstr>Calibri</vt:lpstr>
      <vt:lpstr>Wingdings</vt:lpstr>
      <vt:lpstr>Office-thema</vt:lpstr>
      <vt:lpstr>1+1=2</vt:lpstr>
      <vt:lpstr>Even nadenken, mee eens of oneens?</vt:lpstr>
      <vt:lpstr>1 + 1 blijft 2 </vt:lpstr>
      <vt:lpstr>PowerPoint-presentatie</vt:lpstr>
      <vt:lpstr>Een gezonde relatie</vt:lpstr>
      <vt:lpstr>PowerPoint-presentatie</vt:lpstr>
      <vt:lpstr>De huwelijksopdracht Samuel Wells</vt:lpstr>
      <vt:lpstr>PowerPoint-presentatie</vt:lpstr>
      <vt:lpstr>Verschillen in karakter</vt:lpstr>
      <vt:lpstr>Verschillen in liefdestaal</vt:lpstr>
      <vt:lpstr>PowerPoint-presentatie</vt:lpstr>
      <vt:lpstr>Kijk uit…!</vt:lpstr>
      <vt:lpstr>Stelling/vraag</vt:lpstr>
      <vt:lpstr>Verschillen in man zijn en vrouw zijn </vt:lpstr>
      <vt:lpstr>PowerPoint-presentatie</vt:lpstr>
      <vt:lpstr>En dan ook nog…</vt:lpstr>
      <vt:lpstr>Verschillende verwachtingen</vt:lpstr>
      <vt:lpstr>Aandachtspunten voor communicatie 1</vt:lpstr>
      <vt:lpstr>2</vt:lpstr>
      <vt:lpstr>PowerPoint-presentatie</vt:lpstr>
      <vt:lpstr>3</vt:lpstr>
      <vt:lpstr>Communicatieniveau’s</vt:lpstr>
      <vt:lpstr>Psychologische storingen van communicatie </vt:lpstr>
      <vt:lpstr>PowerPoint-presentatie</vt:lpstr>
      <vt:lpstr>Lichamelijke storingen van communicatie</vt:lpstr>
      <vt:lpstr>Andere communicatieve storingen </vt:lpstr>
      <vt:lpstr>Hoe kan het goed gaan?</vt:lpstr>
      <vt:lpstr>Hoe kan het goed gaan?</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Communiceren in het huwelijk</dc:title>
  <dc:creator>N.C. van der Voet</dc:creator>
  <cp:lastModifiedBy>Nico van der Voet</cp:lastModifiedBy>
  <cp:revision>39</cp:revision>
  <dcterms:created xsi:type="dcterms:W3CDTF">2011-01-18T13:14:10Z</dcterms:created>
  <dcterms:modified xsi:type="dcterms:W3CDTF">2026-02-07T20:12:51Z</dcterms:modified>
</cp:coreProperties>
</file>