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6"/>
  </p:handoutMasterIdLst>
  <p:sldIdLst>
    <p:sldId id="256" r:id="rId2"/>
    <p:sldId id="274" r:id="rId3"/>
    <p:sldId id="257" r:id="rId4"/>
    <p:sldId id="259" r:id="rId5"/>
    <p:sldId id="258" r:id="rId6"/>
    <p:sldId id="280" r:id="rId7"/>
    <p:sldId id="260" r:id="rId8"/>
    <p:sldId id="261" r:id="rId9"/>
    <p:sldId id="262" r:id="rId10"/>
    <p:sldId id="282" r:id="rId11"/>
    <p:sldId id="263" r:id="rId12"/>
    <p:sldId id="264" r:id="rId13"/>
    <p:sldId id="265" r:id="rId14"/>
    <p:sldId id="266" r:id="rId15"/>
    <p:sldId id="276" r:id="rId16"/>
    <p:sldId id="267" r:id="rId17"/>
    <p:sldId id="268" r:id="rId18"/>
    <p:sldId id="269" r:id="rId19"/>
    <p:sldId id="279" r:id="rId20"/>
    <p:sldId id="270" r:id="rId21"/>
    <p:sldId id="271" r:id="rId22"/>
    <p:sldId id="272" r:id="rId23"/>
    <p:sldId id="285" r:id="rId24"/>
    <p:sldId id="273" r:id="rId25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AB5CC-94DF-4242-9D54-C7334987CF5E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4118C-89AF-43F9-8788-B3ABA08E305B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817769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A2330-2C90-498B-B4F5-40270221AF64}" type="datetimeFigureOut">
              <a:rPr lang="nl-NL" smtClean="0"/>
              <a:pPr/>
              <a:t>14-4-2014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Druk, druk, druk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ysiotherapiekudelstaart.nl/specialisaties/images/stress-cartoon-overwe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2652" y="1340767"/>
            <a:ext cx="6047620" cy="45398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Stellingen, mee eens </a:t>
            </a:r>
            <a:r>
              <a:rPr lang="nl-NL" smtClean="0"/>
              <a:t>of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Als ik aan het eind van mijn leven niet gedaan heb wat ik wilde doen, is mijn leven mislukt.</a:t>
            </a:r>
          </a:p>
          <a:p>
            <a:r>
              <a:rPr lang="nl-NL" dirty="0" smtClean="0"/>
              <a:t>Niemand hoeft te druk te zijn, als hij/zij maar durft te kiezen.</a:t>
            </a:r>
          </a:p>
          <a:p>
            <a:r>
              <a:rPr lang="nl-NL" dirty="0" smtClean="0"/>
              <a:t>Gezin en familie geven de meeste druk.</a:t>
            </a:r>
          </a:p>
          <a:p>
            <a:r>
              <a:rPr lang="nl-NL" dirty="0" smtClean="0"/>
              <a:t>In de kerk gebeuren overbodige dingen.</a:t>
            </a:r>
          </a:p>
          <a:p>
            <a:r>
              <a:rPr lang="nl-NL" dirty="0" smtClean="0"/>
              <a:t>Alleen </a:t>
            </a:r>
            <a:r>
              <a:rPr lang="nl-NL" dirty="0" err="1" smtClean="0"/>
              <a:t>egoisten</a:t>
            </a:r>
            <a:r>
              <a:rPr lang="nl-NL" dirty="0" smtClean="0"/>
              <a:t> en luiaards zijn niet druk.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Druk + druk + druk = stress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Je kunt het druk hebben (dan heb je veel te doen)</a:t>
            </a:r>
          </a:p>
          <a:p>
            <a:r>
              <a:rPr lang="nl-NL" dirty="0" smtClean="0"/>
              <a:t>Je kunt druk voelen (aan verwachtingen moeten /willen beantwoorden)</a:t>
            </a:r>
          </a:p>
          <a:p>
            <a:r>
              <a:rPr lang="nl-NL" dirty="0" smtClean="0"/>
              <a:t>Je kunt je ‘verdrukt’ voelen door tegenslagen</a:t>
            </a:r>
          </a:p>
          <a:p>
            <a:pPr>
              <a:buNone/>
            </a:pPr>
            <a:r>
              <a:rPr lang="nl-NL" dirty="0" smtClean="0">
                <a:sym typeface="Wingdings" pitchFamily="2" charset="2"/>
              </a:rPr>
              <a:t> Als de draaglast groter wordt dan de draagkracht ervaar je stress</a:t>
            </a:r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Bijna iedereen ervaart druk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nl-NL" sz="6000" dirty="0" smtClean="0"/>
              <a:t>jongeren: school, studie, vrienden, bijbaantjes, uitgaan, </a:t>
            </a:r>
            <a:r>
              <a:rPr lang="nl-NL" sz="6000" dirty="0" err="1" smtClean="0"/>
              <a:t>kies-pijn</a:t>
            </a:r>
            <a:r>
              <a:rPr lang="nl-NL" sz="6000" dirty="0" smtClean="0"/>
              <a:t> </a:t>
            </a:r>
          </a:p>
          <a:p>
            <a:pPr lvl="0"/>
            <a:r>
              <a:rPr lang="nl-NL" sz="6000" dirty="0" smtClean="0"/>
              <a:t>dertigers</a:t>
            </a:r>
            <a:r>
              <a:rPr lang="nl-NL" sz="6000" dirty="0"/>
              <a:t>: </a:t>
            </a:r>
            <a:r>
              <a:rPr lang="nl-NL" sz="6000" dirty="0" smtClean="0"/>
              <a:t>carrière maken, gezin stichten, </a:t>
            </a:r>
            <a:r>
              <a:rPr lang="nl-NL" sz="6000" dirty="0"/>
              <a:t>keuze voor </a:t>
            </a:r>
            <a:r>
              <a:rPr lang="nl-NL" sz="6000" dirty="0" err="1"/>
              <a:t>hébben</a:t>
            </a:r>
            <a:r>
              <a:rPr lang="nl-NL" sz="6000" dirty="0"/>
              <a:t> boven </a:t>
            </a:r>
            <a:r>
              <a:rPr lang="nl-NL" sz="6000" dirty="0" err="1" smtClean="0"/>
              <a:t>zíjn</a:t>
            </a:r>
            <a:endParaRPr lang="nl-NL" sz="6000" dirty="0"/>
          </a:p>
          <a:p>
            <a:pPr lvl="0"/>
            <a:r>
              <a:rPr lang="nl-NL" sz="6000" dirty="0" smtClean="0"/>
              <a:t>Vijftigers: werkdruk gekoppeld aan veranderdruk</a:t>
            </a:r>
            <a:endParaRPr lang="nl-NL" sz="6000" dirty="0"/>
          </a:p>
          <a:p>
            <a:pPr lvl="0"/>
            <a:r>
              <a:rPr lang="nl-NL" sz="6000" dirty="0"/>
              <a:t>sandwichgeneratie </a:t>
            </a:r>
            <a:r>
              <a:rPr lang="nl-NL" sz="6000" dirty="0" smtClean="0"/>
              <a:t>vrouwen, zorgen </a:t>
            </a:r>
            <a:r>
              <a:rPr lang="nl-NL" sz="6000" dirty="0"/>
              <a:t>voor </a:t>
            </a:r>
            <a:r>
              <a:rPr lang="nl-NL" sz="6000" dirty="0" smtClean="0"/>
              <a:t>ouders </a:t>
            </a:r>
            <a:r>
              <a:rPr lang="nl-NL" sz="6000" dirty="0"/>
              <a:t>en </a:t>
            </a:r>
            <a:r>
              <a:rPr lang="nl-NL" sz="6000" dirty="0" smtClean="0"/>
              <a:t>(klein)kinderen </a:t>
            </a:r>
            <a:endParaRPr lang="nl-NL" sz="6000" dirty="0"/>
          </a:p>
          <a:p>
            <a:pPr lvl="0"/>
            <a:r>
              <a:rPr lang="nl-NL" sz="6000" dirty="0"/>
              <a:t>werkende moeders: </a:t>
            </a:r>
            <a:r>
              <a:rPr lang="nl-NL" sz="6000" dirty="0" smtClean="0"/>
              <a:t>drie verwachtingen: </a:t>
            </a:r>
            <a:r>
              <a:rPr lang="nl-NL" sz="6000" dirty="0"/>
              <a:t>assertieve </a:t>
            </a:r>
            <a:r>
              <a:rPr lang="nl-NL" sz="6000" dirty="0" smtClean="0"/>
              <a:t>werkneemster </a:t>
            </a:r>
            <a:r>
              <a:rPr lang="nl-NL" sz="6000" dirty="0"/>
              <a:t>zijn en aantrekkelijk vrouw zijn en goede moeder zijn.</a:t>
            </a:r>
          </a:p>
          <a:p>
            <a:pPr lvl="0"/>
            <a:r>
              <a:rPr lang="nl-NL" sz="6000" dirty="0" err="1" smtClean="0"/>
              <a:t>WAOers</a:t>
            </a:r>
            <a:r>
              <a:rPr lang="nl-NL" sz="6000" dirty="0"/>
              <a:t>, de </a:t>
            </a:r>
            <a:r>
              <a:rPr lang="nl-NL" sz="6000" dirty="0" smtClean="0"/>
              <a:t>thuiszitters (ook die!), </a:t>
            </a:r>
            <a:r>
              <a:rPr lang="nl-NL" sz="6000" dirty="0"/>
              <a:t>opeenstapeling van negatieve factoren, mislukt zijn</a:t>
            </a:r>
          </a:p>
          <a:p>
            <a:pPr lvl="0"/>
            <a:r>
              <a:rPr lang="nl-NL" sz="6000" dirty="0"/>
              <a:t>Alleenstaanden: wordt een groot beroep op gedaan; </a:t>
            </a:r>
            <a:r>
              <a:rPr lang="nl-NL" sz="6000" dirty="0" smtClean="0"/>
              <a:t>ze hebben </a:t>
            </a:r>
            <a:r>
              <a:rPr lang="nl-NL" sz="6000" dirty="0"/>
              <a:t>geen rem en </a:t>
            </a:r>
            <a:r>
              <a:rPr lang="nl-NL" sz="6000" dirty="0" smtClean="0"/>
              <a:t>uitlaatklep</a:t>
            </a:r>
          </a:p>
          <a:p>
            <a:pPr lvl="0">
              <a:buNone/>
            </a:pPr>
            <a:endParaRPr lang="nl-NL" dirty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content.jobat.be/upload/main/jobat/articles/1230/1/medium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501008"/>
            <a:ext cx="2774745" cy="2952328"/>
          </a:xfrm>
          <a:prstGeom prst="rect">
            <a:avLst/>
          </a:prstGeom>
          <a:noFill/>
        </p:spPr>
      </p:pic>
      <p:pic>
        <p:nvPicPr>
          <p:cNvPr id="3" name="Picture 2" descr="stress-m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764704"/>
            <a:ext cx="3810000" cy="2533651"/>
          </a:xfrm>
          <a:prstGeom prst="rect">
            <a:avLst/>
          </a:prstGeom>
          <a:noFill/>
        </p:spPr>
      </p:pic>
      <p:pic>
        <p:nvPicPr>
          <p:cNvPr id="4" name="Picture 2" descr="http://www.hln.be/static/FOTO/pe/18/15/5/large_3467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789040"/>
            <a:ext cx="3816424" cy="2552490"/>
          </a:xfrm>
          <a:prstGeom prst="rect">
            <a:avLst/>
          </a:prstGeom>
          <a:noFill/>
        </p:spPr>
      </p:pic>
      <p:pic>
        <p:nvPicPr>
          <p:cNvPr id="38916" name="Picture 4" descr="http://entredeuxtrains.files.wordpress.com/2009/04/stres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476672"/>
            <a:ext cx="2808312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Christenen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nl-NL" dirty="0" smtClean="0"/>
              <a:t>Naast werkdruk ook </a:t>
            </a:r>
            <a:r>
              <a:rPr lang="nl-NL" dirty="0"/>
              <a:t>kerkdruk: ook daar veel georganiseer, veel spelers in de kerk, </a:t>
            </a:r>
            <a:r>
              <a:rPr lang="nl-NL" dirty="0" smtClean="0"/>
              <a:t>veranderingen </a:t>
            </a:r>
            <a:r>
              <a:rPr lang="nl-NL" dirty="0"/>
              <a:t>in de kerk roepen ook spanning op.</a:t>
            </a:r>
          </a:p>
          <a:p>
            <a:pPr lvl="0"/>
            <a:r>
              <a:rPr lang="nl-NL" dirty="0" smtClean="0"/>
              <a:t>Christelijke opvoeding</a:t>
            </a:r>
            <a:r>
              <a:rPr lang="nl-NL" dirty="0"/>
              <a:t>: </a:t>
            </a:r>
            <a:r>
              <a:rPr lang="nl-NL" dirty="0" smtClean="0"/>
              <a:t>zelfverloochening </a:t>
            </a:r>
            <a:r>
              <a:rPr lang="nl-NL" dirty="0"/>
              <a:t>en gehoorzaam zijn (trouw aan de baas) bron van schuldgevoelens, falen</a:t>
            </a:r>
          </a:p>
          <a:p>
            <a:pPr lvl="0"/>
            <a:r>
              <a:rPr lang="nl-NL" dirty="0"/>
              <a:t>Ook een andere kant. Deut. 5 Uitgeleid opdat </a:t>
            </a:r>
            <a:r>
              <a:rPr lang="nl-NL" dirty="0" smtClean="0"/>
              <a:t>we rusten</a:t>
            </a:r>
            <a:r>
              <a:rPr lang="nl-NL" dirty="0"/>
              <a:t>..Zondag!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Christenen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Veel christenen leven vanuit MOETEN.</a:t>
            </a:r>
          </a:p>
          <a:p>
            <a:r>
              <a:rPr lang="nl-NL" dirty="0" smtClean="0"/>
              <a:t>Ik MOET van</a:t>
            </a:r>
          </a:p>
          <a:p>
            <a:pPr>
              <a:buFontTx/>
              <a:buChar char="-"/>
            </a:pPr>
            <a:r>
              <a:rPr lang="nl-NL" dirty="0" smtClean="0"/>
              <a:t>school/ de baas</a:t>
            </a:r>
          </a:p>
          <a:p>
            <a:pPr>
              <a:buFontTx/>
              <a:buChar char="-"/>
            </a:pPr>
            <a:r>
              <a:rPr lang="nl-NL" dirty="0"/>
              <a:t>m</a:t>
            </a:r>
            <a:r>
              <a:rPr lang="nl-NL" dirty="0" smtClean="0"/>
              <a:t>an/ vrouw/ ouders/ gezin/ familie</a:t>
            </a:r>
          </a:p>
          <a:p>
            <a:pPr>
              <a:buFontTx/>
              <a:buChar char="-"/>
            </a:pPr>
            <a:r>
              <a:rPr lang="nl-NL" dirty="0"/>
              <a:t>m</a:t>
            </a:r>
            <a:r>
              <a:rPr lang="nl-NL" dirty="0" smtClean="0"/>
              <a:t>ensen die op me wachten (vrijwilligerswerk)</a:t>
            </a:r>
          </a:p>
          <a:p>
            <a:pPr>
              <a:buFontTx/>
              <a:buChar char="-"/>
            </a:pPr>
            <a:r>
              <a:rPr lang="nl-NL" dirty="0" smtClean="0"/>
              <a:t>God</a:t>
            </a:r>
          </a:p>
          <a:p>
            <a:pPr>
              <a:buFontTx/>
              <a:buChar char="-"/>
            </a:pPr>
            <a:r>
              <a:rPr lang="nl-NL" dirty="0"/>
              <a:t>m</a:t>
            </a:r>
            <a:r>
              <a:rPr lang="nl-NL" dirty="0" smtClean="0"/>
              <a:t>ezelf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Verborgen verwachtingen wegen </a:t>
            </a:r>
            <a:r>
              <a:rPr lang="nl-NL" dirty="0" err="1" smtClean="0"/>
              <a:t>héél</a:t>
            </a:r>
            <a:r>
              <a:rPr lang="nl-NL" dirty="0" smtClean="0"/>
              <a:t> zwaar</a:t>
            </a:r>
          </a:p>
          <a:p>
            <a:pPr>
              <a:buNone/>
            </a:pPr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Lichamelijke stressklachten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de </a:t>
            </a:r>
            <a:r>
              <a:rPr lang="nl-NL" dirty="0"/>
              <a:t>griep lijkt uit de hand te </a:t>
            </a:r>
            <a:r>
              <a:rPr lang="nl-NL" dirty="0" smtClean="0"/>
              <a:t>lopen, hoofdpijn, migraine, spierspanning, misselijkheid</a:t>
            </a:r>
            <a:r>
              <a:rPr lang="nl-NL" dirty="0"/>
              <a:t>, maag- en </a:t>
            </a:r>
            <a:r>
              <a:rPr lang="nl-NL" dirty="0" smtClean="0"/>
              <a:t>darmklachten, hoge </a:t>
            </a:r>
            <a:r>
              <a:rPr lang="nl-NL" dirty="0"/>
              <a:t>bloeddruk, </a:t>
            </a:r>
            <a:r>
              <a:rPr lang="nl-NL" dirty="0" smtClean="0"/>
              <a:t>hartklachten, haastige ademhaling, transpireren, vermoeidheid</a:t>
            </a:r>
            <a:r>
              <a:rPr lang="nl-NL" dirty="0"/>
              <a:t>, slecht slapen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standaard.be/Assets/Images_Upload/2009/08/19/stress.jpg.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492896"/>
            <a:ext cx="3766723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Psychische stressklachten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Opgejaagd en </a:t>
            </a:r>
            <a:r>
              <a:rPr lang="nl-NL" dirty="0"/>
              <a:t>rusteloos gevoel, gespannen </a:t>
            </a:r>
            <a:r>
              <a:rPr lang="nl-NL" dirty="0" smtClean="0"/>
              <a:t>gevoel, somberheid, </a:t>
            </a:r>
            <a:r>
              <a:rPr lang="nl-NL" dirty="0"/>
              <a:t>snel </a:t>
            </a:r>
            <a:r>
              <a:rPr lang="nl-NL" dirty="0" err="1"/>
              <a:t>geirriteerd</a:t>
            </a:r>
            <a:r>
              <a:rPr lang="nl-NL" dirty="0"/>
              <a:t> zijn, machteloosheid, fixatie op kleinigheden, depressiviteit, besluiteloosheid, piekeren, afnemende concentratie bij denken en spreken, vergeetachtigheid, negatief zelfbeeld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Stress-gedrag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te </a:t>
            </a:r>
            <a:r>
              <a:rPr lang="nl-NL" dirty="0"/>
              <a:t>veel eten en drinken,  opvliegendheid, </a:t>
            </a:r>
            <a:r>
              <a:rPr lang="nl-NL" dirty="0" smtClean="0"/>
              <a:t>zich afreageren op anderen, roken</a:t>
            </a:r>
            <a:r>
              <a:rPr lang="nl-NL" dirty="0"/>
              <a:t>, medicijnconsumptie, veel klagen en zuchten, fouten maken, rare beleidswijzigingen </a:t>
            </a:r>
            <a:r>
              <a:rPr lang="nl-NL" dirty="0" smtClean="0"/>
              <a:t>maken, er komt weinig uit de handen</a:t>
            </a:r>
            <a:endParaRPr lang="nl-NL" dirty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is het? Iemand is…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i="1" dirty="0" err="1"/>
              <a:t>g</a:t>
            </a:r>
            <a:r>
              <a:rPr lang="nl-NL" i="1" dirty="0" err="1" smtClean="0"/>
              <a:t>estresst</a:t>
            </a:r>
            <a:r>
              <a:rPr lang="nl-NL" i="1" dirty="0" smtClean="0"/>
              <a:t>. </a:t>
            </a:r>
            <a:r>
              <a:rPr lang="nl-NL" dirty="0" smtClean="0"/>
              <a:t>Een beetje rust is genoeg</a:t>
            </a:r>
            <a:r>
              <a:rPr lang="nl-NL" i="1" dirty="0" smtClean="0"/>
              <a:t>.</a:t>
            </a:r>
            <a:endParaRPr lang="nl-NL" i="1" dirty="0"/>
          </a:p>
          <a:p>
            <a:r>
              <a:rPr lang="nl-NL" i="1" dirty="0" smtClean="0"/>
              <a:t>overwerkt, overspannen</a:t>
            </a:r>
            <a:r>
              <a:rPr lang="nl-NL" dirty="0" smtClean="0"/>
              <a:t>. Draagkracht en draaglast komen na enige weken / maanden in evenwicht. Er is inzichtgevende hulp nodig.</a:t>
            </a:r>
          </a:p>
          <a:p>
            <a:r>
              <a:rPr lang="nl-NL" i="1" dirty="0" err="1" smtClean="0"/>
              <a:t>burn-out</a:t>
            </a:r>
            <a:r>
              <a:rPr lang="nl-NL" dirty="0" smtClean="0"/>
              <a:t>. Dat </a:t>
            </a:r>
            <a:r>
              <a:rPr lang="nl-NL" dirty="0"/>
              <a:t>is </a:t>
            </a:r>
            <a:r>
              <a:rPr lang="nl-NL" dirty="0" smtClean="0"/>
              <a:t>erger (ook door voorgeschiedenis) en langduriger: emotionele </a:t>
            </a:r>
            <a:r>
              <a:rPr lang="nl-NL" dirty="0"/>
              <a:t>uitputting; depersonalisatie (cynisch omgaan met zichzelf en medemensen, klanten of leerlingen); verminderde persoonlijke bekwaamheid. </a:t>
            </a:r>
            <a:r>
              <a:rPr lang="nl-NL" dirty="0" smtClean="0"/>
              <a:t>Altijd hulp nodig, soms therapie.</a:t>
            </a:r>
            <a:endParaRPr lang="nl-NL" dirty="0"/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nl-NL" dirty="0" smtClean="0"/>
              <a:t>Algemeen </a:t>
            </a:r>
            <a:r>
              <a:rPr lang="nl-NL" dirty="0"/>
              <a:t>maatschappelijke ontwikkelingen: </a:t>
            </a:r>
            <a:endParaRPr lang="nl-NL" dirty="0" smtClean="0"/>
          </a:p>
          <a:p>
            <a:pPr>
              <a:buFont typeface="Arial" charset="0"/>
              <a:buChar char="•"/>
            </a:pPr>
            <a:r>
              <a:rPr lang="nl-NL" dirty="0" smtClean="0"/>
              <a:t>grote </a:t>
            </a:r>
            <a:r>
              <a:rPr lang="nl-NL" dirty="0"/>
              <a:t>mobiliteit; </a:t>
            </a:r>
            <a:r>
              <a:rPr lang="nl-NL" dirty="0" err="1"/>
              <a:t>gejaag</a:t>
            </a:r>
            <a:r>
              <a:rPr lang="nl-NL" dirty="0"/>
              <a:t> en gejakker, </a:t>
            </a:r>
            <a:r>
              <a:rPr lang="nl-NL" dirty="0" smtClean="0"/>
              <a:t>elke tijdbesparende </a:t>
            </a:r>
            <a:r>
              <a:rPr lang="nl-NL" dirty="0"/>
              <a:t>uitvinding levert meer stress op, files, statusgevoeligheid, veel vrijetijdsbestedingsdruk (denk aan de verre </a:t>
            </a:r>
            <a:r>
              <a:rPr lang="nl-NL" dirty="0" smtClean="0"/>
              <a:t>vakanties en werkreizen); </a:t>
            </a:r>
            <a:r>
              <a:rPr lang="nl-NL" dirty="0"/>
              <a:t>werkende </a:t>
            </a:r>
            <a:r>
              <a:rPr lang="nl-NL" dirty="0" smtClean="0"/>
              <a:t>partners</a:t>
            </a:r>
          </a:p>
          <a:p>
            <a:r>
              <a:rPr lang="nl-NL" dirty="0"/>
              <a:t>h</a:t>
            </a:r>
            <a:r>
              <a:rPr lang="nl-NL" dirty="0" smtClean="0"/>
              <a:t>oge lat: ieder moet zijn / haar eigen leven ontwerpen; ieder moet winnen; identiteit gekoppeld aan prestaties 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blog.rebeltraders.net/wp-content/uploads/2009/02/grin970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20836"/>
            <a:ext cx="4320480" cy="59540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nl-NL" dirty="0" smtClean="0"/>
              <a:t>Ontwikkelingen </a:t>
            </a:r>
            <a:r>
              <a:rPr lang="nl-NL" dirty="0"/>
              <a:t>op het werk: </a:t>
            </a:r>
            <a:endParaRPr lang="nl-NL" dirty="0" smtClean="0"/>
          </a:p>
          <a:p>
            <a:pPr>
              <a:buFont typeface="Arial" charset="0"/>
              <a:buChar char="•"/>
            </a:pPr>
            <a:r>
              <a:rPr lang="nl-NL" dirty="0" smtClean="0"/>
              <a:t>minder </a:t>
            </a:r>
            <a:r>
              <a:rPr lang="nl-NL" dirty="0"/>
              <a:t>werkuren maar meer werkdruk; veel overleg en vergaderen; een grote informatiestroom; fusies en reorganisaties; onduidelijke taakomschrijving; geen goede begeleiding </a:t>
            </a:r>
            <a:r>
              <a:rPr lang="nl-NL" dirty="0" smtClean="0"/>
              <a:t>; ongeschikte </a:t>
            </a:r>
            <a:r>
              <a:rPr lang="nl-NL" dirty="0"/>
              <a:t>– </a:t>
            </a:r>
            <a:r>
              <a:rPr lang="nl-NL" dirty="0" err="1"/>
              <a:t>gestresste</a:t>
            </a:r>
            <a:r>
              <a:rPr lang="nl-NL" dirty="0"/>
              <a:t> - chefs; te weinig personeel; eentonig werk, onzekerheid voor het werk richting toekomst; zich niet kunnen ontplooien op eigen </a:t>
            </a:r>
            <a:r>
              <a:rPr lang="nl-NL" dirty="0" smtClean="0"/>
              <a:t>niveau; </a:t>
            </a:r>
            <a:r>
              <a:rPr lang="nl-NL" dirty="0"/>
              <a:t>steeds mondigere leerlingen of </a:t>
            </a:r>
            <a:r>
              <a:rPr lang="nl-NL" dirty="0" err="1"/>
              <a:t>patienten</a:t>
            </a:r>
            <a:r>
              <a:rPr lang="nl-NL" dirty="0"/>
              <a:t> </a:t>
            </a:r>
            <a:endParaRPr lang="nl-NL" dirty="0" smtClean="0"/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3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 smtClean="0"/>
              <a:t>Privéleven: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drukte </a:t>
            </a:r>
            <a:r>
              <a:rPr lang="nl-NL" dirty="0"/>
              <a:t>en of </a:t>
            </a:r>
            <a:r>
              <a:rPr lang="nl-NL" dirty="0" smtClean="0"/>
              <a:t>problemen thuis en in de familie: ziekte en dood, mantelzorg, huwelijksproblemen</a:t>
            </a:r>
            <a:r>
              <a:rPr lang="nl-NL" dirty="0"/>
              <a:t>, </a:t>
            </a:r>
            <a:r>
              <a:rPr lang="nl-NL" dirty="0" smtClean="0"/>
              <a:t>verhuizen </a:t>
            </a:r>
            <a:r>
              <a:rPr lang="nl-NL" dirty="0"/>
              <a:t>en verbouwen, veel </a:t>
            </a:r>
            <a:r>
              <a:rPr lang="nl-NL" dirty="0" smtClean="0"/>
              <a:t>bijbaantjes, landelijk sociaal netwerk; digitale sociale netwerken </a:t>
            </a:r>
          </a:p>
          <a:p>
            <a:pPr>
              <a:buFont typeface="Arial" charset="0"/>
              <a:buChar char="•"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4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nl-NL" dirty="0" smtClean="0"/>
              <a:t>Persoonlijkheid: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de </a:t>
            </a:r>
            <a:r>
              <a:rPr lang="nl-NL" dirty="0"/>
              <a:t>idealist, </a:t>
            </a:r>
            <a:r>
              <a:rPr lang="nl-NL" dirty="0" smtClean="0"/>
              <a:t>de </a:t>
            </a:r>
            <a:r>
              <a:rPr lang="nl-NL" dirty="0"/>
              <a:t>streber / ambitieuze </a:t>
            </a:r>
            <a:r>
              <a:rPr lang="nl-NL" dirty="0" smtClean="0"/>
              <a:t>persoon loopt </a:t>
            </a:r>
            <a:r>
              <a:rPr lang="nl-NL" dirty="0"/>
              <a:t>verhoogde </a:t>
            </a:r>
            <a:r>
              <a:rPr lang="nl-NL" dirty="0" smtClean="0"/>
              <a:t>kans </a:t>
            </a:r>
            <a:r>
              <a:rPr lang="nl-NL" dirty="0"/>
              <a:t>op stress en </a:t>
            </a:r>
            <a:r>
              <a:rPr lang="nl-NL" dirty="0" err="1"/>
              <a:t>burn-out</a:t>
            </a:r>
            <a:r>
              <a:rPr lang="nl-NL" dirty="0"/>
              <a:t>. </a:t>
            </a:r>
            <a:endParaRPr lang="nl-NL" dirty="0" smtClean="0"/>
          </a:p>
          <a:p>
            <a:pPr>
              <a:buFont typeface="Arial" charset="0"/>
              <a:buChar char="•"/>
            </a:pPr>
            <a:r>
              <a:rPr lang="nl-NL" dirty="0" smtClean="0"/>
              <a:t>een </a:t>
            </a:r>
            <a:r>
              <a:rPr lang="nl-NL" dirty="0"/>
              <a:t>lieve persoon is stressgevoelig: groot </a:t>
            </a:r>
            <a:r>
              <a:rPr lang="nl-NL" dirty="0" err="1" smtClean="0"/>
              <a:t>verantwoordelijkheids</a:t>
            </a:r>
            <a:r>
              <a:rPr lang="nl-NL" dirty="0" smtClean="0"/>
              <a:t>- en schuldgevoel</a:t>
            </a:r>
            <a:r>
              <a:rPr lang="nl-NL" dirty="0"/>
              <a:t>, </a:t>
            </a:r>
            <a:r>
              <a:rPr lang="nl-NL" dirty="0" err="1" smtClean="0"/>
              <a:t>roepingsbesef</a:t>
            </a:r>
            <a:r>
              <a:rPr lang="nl-NL" dirty="0" smtClean="0"/>
              <a:t>, tussen diverse vuren leven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de perfectionist is stressgevoelig </a:t>
            </a:r>
            <a:r>
              <a:rPr lang="nl-NL" dirty="0"/>
              <a:t>(door preciesheid te langzaam werken terwijl snelheid nodig is; hoge eisen aan zichzelf stellen, niet met veranderingen kunnen omgaan, uitdagingen als bedreiging zien, tegenslagen als vernedering ervaren) </a:t>
            </a:r>
            <a:r>
              <a:rPr lang="nl-NL" dirty="0" smtClean="0"/>
              <a:t> 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stress-tips.info/developstress/images/log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9308" y="1988840"/>
            <a:ext cx="6120676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Alleen God kan alles, weet alles en is overal. Een mens niet dus. Wees klein.</a:t>
            </a:r>
          </a:p>
          <a:p>
            <a:r>
              <a:rPr lang="nl-NL" dirty="0" smtClean="0"/>
              <a:t>Verander ‘Ik moet!’ in ‘Wat wil ik?’ Maak dus keuzes. (Lucas 10) Leef in vrijheid (Gal. 5) en niet vanuit druk. Assertieve zelfverloochening.</a:t>
            </a:r>
          </a:p>
          <a:p>
            <a:r>
              <a:rPr lang="nl-NL" dirty="0" smtClean="0"/>
              <a:t>Durf de druk van de samenleving te weerstaan. Het gaat niet om hebben en presteren maar om zijn.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Wees jezelf. Je identiteit hangt af van God en niet van hoe de mensen denken of oordelen (Ps. 139, </a:t>
            </a:r>
            <a:r>
              <a:rPr lang="nl-NL" dirty="0" err="1" smtClean="0"/>
              <a:t>Bonhoeffer</a:t>
            </a:r>
            <a:r>
              <a:rPr lang="nl-NL" dirty="0" smtClean="0"/>
              <a:t>)</a:t>
            </a:r>
          </a:p>
          <a:p>
            <a:r>
              <a:rPr lang="nl-NL" dirty="0" smtClean="0"/>
              <a:t>Deel je tijd goed in (eerst het belangrijkste dan de kleinere zaken). Stel realistische doelen.</a:t>
            </a:r>
          </a:p>
          <a:p>
            <a:r>
              <a:rPr lang="nl-NL" dirty="0" smtClean="0"/>
              <a:t>Let op je gezondheid, ontspan je. Een mens hoeft niet altijd te werken. (Zach.8:5)</a:t>
            </a:r>
          </a:p>
          <a:p>
            <a:r>
              <a:rPr lang="nl-NL" dirty="0" smtClean="0"/>
              <a:t>Stel dingen die niet goed gaan aan de orde.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3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Leef uit de rust van de zondag.</a:t>
            </a:r>
          </a:p>
          <a:p>
            <a:r>
              <a:rPr lang="nl-NL" dirty="0" smtClean="0"/>
              <a:t>Leef bij de dag. Elke morgen is Gods goedheid nieuw!</a:t>
            </a:r>
          </a:p>
          <a:p>
            <a:r>
              <a:rPr lang="nl-NL" dirty="0" smtClean="0"/>
              <a:t>Investeer in je draagkracht door elke dag een moment stil te worden voor God, maar ook met jezelf.</a:t>
            </a:r>
          </a:p>
          <a:p>
            <a:r>
              <a:rPr lang="nl-NL" dirty="0" smtClean="0"/>
              <a:t>Pot stressklachten niet op, schaam je niet, praat erover en zoek eventueel hulp.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Wat is het verschil tussen een kaars en een olielamp? Wat ben jij liever?</a:t>
            </a:r>
            <a:endParaRPr lang="nl-NL" dirty="0"/>
          </a:p>
        </p:txBody>
      </p:sp>
      <p:pic>
        <p:nvPicPr>
          <p:cNvPr id="3" name="Picture 2" descr="http://i250.photobucket.com/albums/gg273/ikknip/kaars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4824"/>
            <a:ext cx="2857500" cy="3810000"/>
          </a:xfrm>
          <a:prstGeom prst="rect">
            <a:avLst/>
          </a:prstGeom>
          <a:noFill/>
        </p:spPr>
      </p:pic>
      <p:pic>
        <p:nvPicPr>
          <p:cNvPr id="4" name="Picture 4" descr="http://www.art-deco-flowers.eu/components/com_virtuemart/shop_image/product/a05257bac6186e12d5f96171e49f01e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844824"/>
            <a:ext cx="28575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Vragen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nl-NL" dirty="0" smtClean="0"/>
              <a:t>Hoe druk ben jij? Is het je lot of je keuze?</a:t>
            </a:r>
          </a:p>
          <a:p>
            <a:pPr marL="514350" indent="-514350">
              <a:buAutoNum type="arabicPeriod"/>
            </a:pPr>
            <a:r>
              <a:rPr lang="nl-NL" dirty="0" smtClean="0"/>
              <a:t>Als je niet zo druk bent, geniet je ervan of schaam je </a:t>
            </a:r>
            <a:r>
              <a:rPr lang="nl-NL" dirty="0" err="1" smtClean="0"/>
              <a:t>je</a:t>
            </a:r>
            <a:r>
              <a:rPr lang="nl-NL" dirty="0" smtClean="0"/>
              <a:t> ervoor? Waarom dan?</a:t>
            </a:r>
          </a:p>
          <a:p>
            <a:pPr marL="514350" indent="-514350">
              <a:buAutoNum type="arabicPeriod"/>
            </a:pPr>
            <a:r>
              <a:rPr lang="nl-NL" dirty="0" smtClean="0"/>
              <a:t>Als je drukt bent, wat beweegt jou dan daartoe?</a:t>
            </a:r>
          </a:p>
          <a:p>
            <a:pPr marL="514350" indent="-514350">
              <a:buAutoNum type="arabicPeriod"/>
            </a:pPr>
            <a:r>
              <a:rPr lang="nl-NL" dirty="0" smtClean="0"/>
              <a:t>Heb je stressklachten? Wat doe je eraan? Waarom doe je er (n)iets aan?</a:t>
            </a:r>
          </a:p>
          <a:p>
            <a:pPr marL="514350" indent="-514350">
              <a:buAutoNum type="arabicPeriod"/>
            </a:pPr>
            <a:r>
              <a:rPr lang="nl-NL" dirty="0" smtClean="0"/>
              <a:t>Welke rol speelt het geloof in jouw drukte?</a:t>
            </a:r>
          </a:p>
          <a:p>
            <a:pPr marL="514350" indent="-514350">
              <a:buAutoNum type="arabicPeriod"/>
            </a:pPr>
            <a:r>
              <a:rPr lang="nl-NL" dirty="0" smtClean="0"/>
              <a:t>Hoe ontspan jij je?</a:t>
            </a:r>
          </a:p>
          <a:p>
            <a:pPr marL="514350" indent="-514350">
              <a:buAutoNum type="arabicPeriod"/>
            </a:pPr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1037</Words>
  <Application>Microsoft Office PowerPoint</Application>
  <PresentationFormat>Diavoorstelling (4:3)</PresentationFormat>
  <Paragraphs>80</Paragraphs>
  <Slides>24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24</vt:i4>
      </vt:variant>
    </vt:vector>
  </HeadingPairs>
  <TitlesOfParts>
    <vt:vector size="25" baseType="lpstr">
      <vt:lpstr>Office-thema</vt:lpstr>
      <vt:lpstr>Druk, druk, druk</vt:lpstr>
      <vt:lpstr>PowerPoint-presentatie</vt:lpstr>
      <vt:lpstr>Stellingen, mee eens of oneens?</vt:lpstr>
      <vt:lpstr>Druk + druk + druk = stress</vt:lpstr>
      <vt:lpstr>Bijna iedereen ervaart druk</vt:lpstr>
      <vt:lpstr>PowerPoint-presentatie</vt:lpstr>
      <vt:lpstr>Christenen 1</vt:lpstr>
      <vt:lpstr>Christenen 2</vt:lpstr>
      <vt:lpstr>Lichamelijke stressklachten </vt:lpstr>
      <vt:lpstr>PowerPoint-presentatie</vt:lpstr>
      <vt:lpstr>Psychische stressklachten</vt:lpstr>
      <vt:lpstr>Stress-gedrag</vt:lpstr>
      <vt:lpstr>Wat is het? Iemand is…</vt:lpstr>
      <vt:lpstr>Oorzaken 1</vt:lpstr>
      <vt:lpstr>PowerPoint-presentatie</vt:lpstr>
      <vt:lpstr>Oorzaken 2</vt:lpstr>
      <vt:lpstr>Oorzaken 3</vt:lpstr>
      <vt:lpstr>Oorzaken 4</vt:lpstr>
      <vt:lpstr>PowerPoint-presentatie</vt:lpstr>
      <vt:lpstr>Adviezen 1</vt:lpstr>
      <vt:lpstr>Adviezen 2</vt:lpstr>
      <vt:lpstr>Adviezen 3</vt:lpstr>
      <vt:lpstr>Wat is het verschil tussen een kaars en een olielamp? Wat ben jij liever?</vt:lpstr>
      <vt:lpstr>Vragen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Druk, druk, druk</dc:title>
  <dc:creator>N.C. van der Voet</dc:creator>
  <cp:lastModifiedBy>N.C. van der Voet</cp:lastModifiedBy>
  <cp:revision>26</cp:revision>
  <dcterms:created xsi:type="dcterms:W3CDTF">2010-11-09T17:19:34Z</dcterms:created>
  <dcterms:modified xsi:type="dcterms:W3CDTF">2014-04-14T19:20:34Z</dcterms:modified>
</cp:coreProperties>
</file>