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9" r:id="rId6"/>
    <p:sldId id="265" r:id="rId7"/>
    <p:sldId id="282" r:id="rId8"/>
    <p:sldId id="279" r:id="rId9"/>
    <p:sldId id="277" r:id="rId10"/>
    <p:sldId id="278" r:id="rId11"/>
    <p:sldId id="280" r:id="rId12"/>
    <p:sldId id="266" r:id="rId13"/>
    <p:sldId id="267" r:id="rId14"/>
    <p:sldId id="268" r:id="rId15"/>
    <p:sldId id="281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1" autoAdjust="0"/>
    <p:restoredTop sz="94660"/>
  </p:normalViewPr>
  <p:slideViewPr>
    <p:cSldViewPr>
      <p:cViewPr varScale="1">
        <p:scale>
          <a:sx n="69" d="100"/>
          <a:sy n="69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27634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5741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2737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23415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0461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1959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6156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8073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2776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3964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783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C73AE-274D-4DC7-989B-84324F97ADDA}" type="datetimeFigureOut">
              <a:rPr lang="nl-NL" smtClean="0"/>
              <a:t>11-10-2016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19425-68B8-433E-AA06-A6D94E8FF09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2513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Persoonlijkheid,  geloof, kerk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8767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Stellingen. Mee eens of oneens?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Als iemand bewust tot geloof komt, wordt hij / zij door de Heilige Geest een ander mens</a:t>
            </a:r>
            <a:r>
              <a:rPr lang="nl-NL" dirty="0" smtClean="0"/>
              <a:t>.</a:t>
            </a:r>
            <a:endParaRPr lang="nl-NL" dirty="0"/>
          </a:p>
          <a:p>
            <a:pPr lvl="0"/>
            <a:r>
              <a:rPr lang="nl-NL" dirty="0"/>
              <a:t>Als iemand bewust tot geloof komt, krijgt hij / zij een </a:t>
            </a:r>
            <a:r>
              <a:rPr lang="nl-NL" dirty="0" smtClean="0"/>
              <a:t>andere persoonlijkheid.</a:t>
            </a:r>
          </a:p>
          <a:p>
            <a:pPr lvl="0"/>
            <a:r>
              <a:rPr lang="nl-NL" dirty="0" smtClean="0"/>
              <a:t>Depressieve dominees leveren depressieve preken.</a:t>
            </a:r>
          </a:p>
          <a:p>
            <a:pPr lvl="0"/>
            <a:r>
              <a:rPr lang="nl-NL" dirty="0" smtClean="0"/>
              <a:t>Een blijmoedig mens heeft een optimistisch beeld van God.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0991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Stellingen. Mee eens of mee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/>
              <a:t>Ruziemakers zijn in elke </a:t>
            </a:r>
            <a:r>
              <a:rPr lang="nl-NL" dirty="0" smtClean="0"/>
              <a:t>kerkelijke gemeente </a:t>
            </a:r>
            <a:r>
              <a:rPr lang="nl-NL" dirty="0"/>
              <a:t>mensen met hetzelfde karakter. Vredestichters ook</a:t>
            </a:r>
            <a:r>
              <a:rPr lang="nl-NL" dirty="0" smtClean="0"/>
              <a:t>.</a:t>
            </a:r>
          </a:p>
          <a:p>
            <a:pPr lvl="0"/>
            <a:endParaRPr lang="nl-NL" dirty="0"/>
          </a:p>
          <a:p>
            <a:r>
              <a:rPr lang="nl-NL" dirty="0"/>
              <a:t>Als een predikant herder en leraar en voorzitter van de kerkenraad moet zijn, vraag je het onmogelijke. Voor  elke taak heb je een andere persoonlijkheidsstructuur nodig.</a:t>
            </a:r>
          </a:p>
          <a:p>
            <a:pPr lvl="0"/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1178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De invloed van de persoonlijkheid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800" dirty="0"/>
              <a:t>Niemand kan buiten zijn eigen persoonlijkheid denken, voelen, handelen, beslissen, </a:t>
            </a:r>
            <a:r>
              <a:rPr lang="nl-NL" sz="2800" dirty="0" smtClean="0"/>
              <a:t>willen, liefhebben, werken, enzovoort.</a:t>
            </a:r>
          </a:p>
          <a:p>
            <a:r>
              <a:rPr lang="nl-NL" sz="2800" dirty="0"/>
              <a:t>D</a:t>
            </a:r>
            <a:r>
              <a:rPr lang="nl-NL" sz="2800" dirty="0" smtClean="0"/>
              <a:t>e persoonlijkheid heeft dus ook invloed op  geloven</a:t>
            </a:r>
            <a:r>
              <a:rPr lang="nl-NL" sz="2800" dirty="0"/>
              <a:t> </a:t>
            </a:r>
            <a:r>
              <a:rPr lang="nl-NL" sz="2800" dirty="0" smtClean="0"/>
              <a:t>en theologiseren. </a:t>
            </a:r>
          </a:p>
          <a:p>
            <a:r>
              <a:rPr lang="nl-NL" sz="2800" dirty="0" smtClean="0"/>
              <a:t>Onze persoonlijkheid wordt gekleurd door behoeften en angsten en dus ook onze manier van geloven.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26161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Twee voorbeelden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Waarom geven mensen geld aan goede doelen? Ieder geeft vanuit z’n persoonlijkheid </a:t>
            </a:r>
            <a:r>
              <a:rPr lang="nl-NL" dirty="0" err="1" smtClean="0"/>
              <a:t>ánders</a:t>
            </a:r>
            <a:r>
              <a:rPr lang="nl-NL" dirty="0" smtClean="0"/>
              <a:t>.</a:t>
            </a:r>
          </a:p>
          <a:p>
            <a:r>
              <a:rPr lang="nl-NL" dirty="0" smtClean="0"/>
              <a:t>Waarom kiezen mensen voor een bepaalde </a:t>
            </a:r>
            <a:r>
              <a:rPr lang="nl-NL" dirty="0" err="1" smtClean="0"/>
              <a:t>bijbelvertaling</a:t>
            </a:r>
            <a:r>
              <a:rPr lang="nl-NL" dirty="0" smtClean="0"/>
              <a:t>? Ook dat heeft met persoonlijkheid te maken.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7599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Persoonlijkheid geen noodlot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nl-NL" dirty="0" smtClean="0"/>
              <a:t>Iemand wordt gevormd door de genen, door opvoeding  én door de eigen creatieve inbreng.</a:t>
            </a:r>
          </a:p>
          <a:p>
            <a:r>
              <a:rPr lang="nl-NL" dirty="0" smtClean="0"/>
              <a:t>Geloof verandert niet de genen of de opvoeding maar wel hoe iemand in het leven staat.</a:t>
            </a:r>
          </a:p>
          <a:p>
            <a:r>
              <a:rPr lang="nl-NL" dirty="0"/>
              <a:t>Geloof kan </a:t>
            </a:r>
            <a:r>
              <a:rPr lang="nl-NL" dirty="0" smtClean="0"/>
              <a:t>een </a:t>
            </a:r>
            <a:r>
              <a:rPr lang="nl-NL" dirty="0"/>
              <a:t>mens evenwichtiger </a:t>
            </a:r>
            <a:r>
              <a:rPr lang="nl-NL" dirty="0" smtClean="0"/>
              <a:t>maken maar </a:t>
            </a:r>
            <a:r>
              <a:rPr lang="nl-NL" dirty="0" smtClean="0"/>
              <a:t>kán </a:t>
            </a:r>
            <a:r>
              <a:rPr lang="nl-NL" dirty="0"/>
              <a:t>ook bijdragen aan het psychisch vastlopen van mensen. Dan versterkt het de neurosen (bijvoorbeeld het narcisme of de depressiviteit)</a:t>
            </a:r>
          </a:p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4199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Geschenk of niet?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Het geloof is een gave van God (Matth. 16:17, Rom. 12:3). Geloof komt voort uit Gods beloften, uit Christus’ openbaring. Het is een werk van de Geest.</a:t>
            </a:r>
          </a:p>
          <a:p>
            <a:r>
              <a:rPr lang="nl-NL" dirty="0" smtClean="0"/>
              <a:t>EN tegelijk wordt de MANIER waarop wij geloven en elementen van het geloof ons aanspreken mede bepaald door onze persoonlijkheid.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33296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Levenshuis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Je werkt aan je levenshuis met de bouwstenen van je genen en je opvoeding. Die kun je nooit ongedaan maken.</a:t>
            </a:r>
          </a:p>
          <a:p>
            <a:r>
              <a:rPr lang="nl-NL" dirty="0" smtClean="0"/>
              <a:t>Hoe het huis eruit gaat zien hangt van je eigen creativiteit af, van je geloof, van de hulp van God en mensen.</a:t>
            </a:r>
          </a:p>
          <a:p>
            <a:r>
              <a:rPr lang="nl-NL" dirty="0" smtClean="0"/>
              <a:t>Mooie stenen maken nog geen mooi huis en lelijke niet altijd een lelijk huis.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45341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Vier basis-typeringen van de persoonlijkheid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nl-NL" sz="3600" b="1" dirty="0"/>
              <a:t>Zelfstandig</a:t>
            </a:r>
            <a:r>
              <a:rPr lang="nl-NL" sz="3600" dirty="0"/>
              <a:t> zijn (ik ben ik, ik ga mijn eigen gang, ik beslis zelf, jij past je maar </a:t>
            </a:r>
            <a:r>
              <a:rPr lang="nl-NL" sz="3600" dirty="0" smtClean="0"/>
              <a:t>aan, afstandelijk)</a:t>
            </a:r>
            <a:endParaRPr lang="nl-NL" sz="3600" dirty="0"/>
          </a:p>
          <a:p>
            <a:pPr marL="0" indent="0">
              <a:buNone/>
            </a:pPr>
            <a:r>
              <a:rPr lang="nl-NL" sz="3600" dirty="0"/>
              <a:t> </a:t>
            </a:r>
          </a:p>
          <a:p>
            <a:r>
              <a:rPr lang="nl-NL" sz="3600" b="1" dirty="0"/>
              <a:t>Lief</a:t>
            </a:r>
            <a:r>
              <a:rPr lang="nl-NL" sz="3600" dirty="0"/>
              <a:t> zijn (wat wil jij? </a:t>
            </a:r>
            <a:r>
              <a:rPr lang="nl-NL" sz="3600" dirty="0" smtClean="0"/>
              <a:t>Relatiegericht, onzeker, gevoelig)</a:t>
            </a:r>
            <a:endParaRPr lang="nl-NL" sz="3600" dirty="0"/>
          </a:p>
          <a:p>
            <a:pPr marL="0" indent="0">
              <a:buNone/>
            </a:pPr>
            <a:r>
              <a:rPr lang="nl-NL" sz="3600" dirty="0"/>
              <a:t> </a:t>
            </a:r>
          </a:p>
          <a:p>
            <a:r>
              <a:rPr lang="nl-NL" sz="3600" b="1" dirty="0"/>
              <a:t>Gehoorzaam</a:t>
            </a:r>
            <a:r>
              <a:rPr lang="nl-NL" sz="3600" dirty="0"/>
              <a:t> zijn (plicht is plicht; ik doe het altijd zo, liever eigenwijs dan </a:t>
            </a:r>
            <a:r>
              <a:rPr lang="nl-NL" sz="3600" dirty="0" smtClean="0"/>
              <a:t>slap; geen veranderingen; regels)</a:t>
            </a:r>
            <a:endParaRPr lang="nl-NL" sz="3600" dirty="0"/>
          </a:p>
          <a:p>
            <a:pPr marL="0" indent="0">
              <a:buNone/>
            </a:pPr>
            <a:r>
              <a:rPr lang="nl-NL" sz="3600" dirty="0"/>
              <a:t> </a:t>
            </a:r>
          </a:p>
          <a:p>
            <a:r>
              <a:rPr lang="nl-NL" sz="3600" b="1" dirty="0" smtClean="0"/>
              <a:t>Vrij </a:t>
            </a:r>
            <a:r>
              <a:rPr lang="nl-NL" sz="3600" dirty="0" smtClean="0"/>
              <a:t>zijn (ontspannen, niets moeten, kicken, </a:t>
            </a:r>
            <a:r>
              <a:rPr lang="nl-NL" sz="3600" dirty="0"/>
              <a:t>ik wil vooruit in het </a:t>
            </a:r>
            <a:r>
              <a:rPr lang="nl-NL" sz="3600" dirty="0" smtClean="0"/>
              <a:t>leven, veranderen, creatief)</a:t>
            </a:r>
            <a:endParaRPr lang="nl-NL" sz="3600" dirty="0"/>
          </a:p>
          <a:p>
            <a:pPr marL="0" indent="0">
              <a:buNone/>
            </a:pPr>
            <a:r>
              <a:rPr lang="nl-NL" sz="3600" dirty="0"/>
              <a:t> </a:t>
            </a:r>
          </a:p>
          <a:p>
            <a:pPr marL="0" indent="0">
              <a:buNone/>
            </a:pPr>
            <a:r>
              <a:rPr lang="nl-NL" dirty="0" smtClean="0"/>
              <a:t>Wat heeft uw voorkeur? Wat de voorkeur van God – denkt u?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8642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Mix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Ieder is een mix, maar wel in een herkenbare volgorde.</a:t>
            </a:r>
          </a:p>
          <a:p>
            <a:r>
              <a:rPr lang="nl-NL" dirty="0" smtClean="0"/>
              <a:t>Als er één persoonlijkheidstrek ontbreekt of juist té dominant is, heb je een probleem.</a:t>
            </a:r>
          </a:p>
          <a:p>
            <a:r>
              <a:rPr lang="nl-NL" dirty="0" smtClean="0"/>
              <a:t>Ouders en kinderen hebben dikwijls een andere mix. Dat is soms ook een probleem.</a:t>
            </a:r>
          </a:p>
          <a:p>
            <a:r>
              <a:rPr lang="nl-NL" dirty="0" smtClean="0"/>
              <a:t>De mix verandert een beetje met de levensfasen.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4449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Ieder is anders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Afhankelijk van je eigen mix kies je je beroep of verander je van beroep; doe je je werk op een bepaalde manier; houd je op een bepaalde manier van je vrouw en leg je accenten in de opvoeding. </a:t>
            </a:r>
          </a:p>
          <a:p>
            <a:r>
              <a:rPr lang="nl-NL" dirty="0" smtClean="0"/>
              <a:t>Afhankelijk van de mix voel je je thuis in je kerk, voer je strijd in je kerk of verlaat je je kerk of geef je juist leiding in je kerk.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28142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Er zijn vier soorten gelovigen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nl-NL" dirty="0"/>
              <a:t>1. De denkers, de verstandsgelovigen, die verstandelijk de leer der kerk kunnen verdedi­gen of zich juist op grond van hun verstand ervan afkeren en zich overgeven aan het moderne denken.</a:t>
            </a:r>
          </a:p>
          <a:p>
            <a:pPr marL="0" indent="0">
              <a:buNone/>
            </a:pPr>
            <a:r>
              <a:rPr lang="nl-NL" dirty="0"/>
              <a:t>2. De </a:t>
            </a:r>
            <a:r>
              <a:rPr lang="nl-NL" dirty="0" smtClean="0"/>
              <a:t>vrome, relatiegerichte mensen, de </a:t>
            </a:r>
            <a:r>
              <a:rPr lang="nl-NL" dirty="0"/>
              <a:t>gevoelsgelovigen, </a:t>
            </a:r>
            <a:r>
              <a:rPr lang="nl-NL" dirty="0" smtClean="0"/>
              <a:t>de bidders, </a:t>
            </a:r>
            <a:r>
              <a:rPr lang="nl-NL" dirty="0"/>
              <a:t>d</a:t>
            </a:r>
            <a:r>
              <a:rPr lang="nl-NL" dirty="0" smtClean="0"/>
              <a:t>e tobbers ook. De Bijbel is </a:t>
            </a:r>
            <a:r>
              <a:rPr lang="nl-NL" dirty="0"/>
              <a:t>een brief aan </a:t>
            </a:r>
            <a:r>
              <a:rPr lang="nl-NL" dirty="0" smtClean="0"/>
              <a:t>henzelf. </a:t>
            </a:r>
            <a:r>
              <a:rPr lang="nl-NL" dirty="0"/>
              <a:t>God kennen </a:t>
            </a:r>
            <a:r>
              <a:rPr lang="nl-NL" dirty="0" smtClean="0"/>
              <a:t>ze op </a:t>
            </a:r>
            <a:r>
              <a:rPr lang="nl-NL" dirty="0"/>
              <a:t>een bevindelijke wijze en </a:t>
            </a:r>
            <a:r>
              <a:rPr lang="nl-NL" dirty="0" smtClean="0"/>
              <a:t>ze verloochenen zichzelf voor de mensen.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0706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dirty="0" smtClean="0"/>
              <a:t>3. De waakhonden, de traditie-gelovigen, de wetskenners, de </a:t>
            </a:r>
            <a:r>
              <a:rPr lang="nl-NL" dirty="0" err="1" smtClean="0"/>
              <a:t>vasthouders</a:t>
            </a:r>
            <a:r>
              <a:rPr lang="nl-NL" dirty="0" smtClean="0"/>
              <a:t> aan de oude waarheid, de scherpslijpers, die angstig zijn voor elke vernieuwing.</a:t>
            </a:r>
          </a:p>
          <a:p>
            <a:pPr marL="0" indent="0">
              <a:buNone/>
            </a:pPr>
            <a:r>
              <a:rPr lang="nl-NL" dirty="0" smtClean="0"/>
              <a:t>4. De vernieuwers, de vooruitstrevende gelovigen, de koplopers, de geestelijke avontu­riers, de dapperen die onderdrukking het hoofd bieden en bereid zijn te vechten of te demonstreren voor hun overtuiging.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8593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Persoonlijkheid en kerk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De vier persoonlijkheden vind je in elke kerk.</a:t>
            </a:r>
          </a:p>
          <a:p>
            <a:r>
              <a:rPr lang="nl-NL" dirty="0" smtClean="0"/>
              <a:t>Er vindt ook een ‘natuurlijke’ selectie plaats. Daardoor kunnen kerken /groepen een ‘kleur’ krijgen.</a:t>
            </a:r>
          </a:p>
          <a:p>
            <a:r>
              <a:rPr lang="nl-NL" dirty="0" smtClean="0"/>
              <a:t>In de gereformeerde gezindte domineren de lieve en plichtsgetrouwe mensen (waarbij de lieve zich aanpassen en de plichtsgetrouwe dus de leiding hebben!)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5289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In evangelische gemeentes domineren de mensen die juist veel anders willen aanpakken. </a:t>
            </a:r>
          </a:p>
          <a:p>
            <a:r>
              <a:rPr lang="nl-NL" dirty="0" smtClean="0"/>
              <a:t>Dat kan nog verder uiteenvallen tot groepjes die alles zelf uitzoeken</a:t>
            </a:r>
          </a:p>
          <a:p>
            <a:pPr marL="0" indent="0">
              <a:buNone/>
            </a:pPr>
            <a:r>
              <a:rPr lang="nl-NL" dirty="0" smtClean="0">
                <a:sym typeface="Wingdings" pitchFamily="2" charset="2"/>
              </a:rPr>
              <a:t></a:t>
            </a:r>
            <a:r>
              <a:rPr lang="nl-NL" dirty="0" smtClean="0"/>
              <a:t> vrijheid en zelfstandigheid passen helemaal bij onze tijd.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99078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moeten we ermee?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Eerst werken aan</a:t>
            </a:r>
            <a:r>
              <a:rPr lang="nl-NL" dirty="0" smtClean="0"/>
              <a:t> </a:t>
            </a:r>
            <a:r>
              <a:rPr lang="nl-NL" dirty="0" smtClean="0"/>
              <a:t>evenwicht bij </a:t>
            </a:r>
            <a:r>
              <a:rPr lang="nl-NL" dirty="0" smtClean="0"/>
              <a:t>onszelf (en dan pas bij anderen…)! </a:t>
            </a:r>
          </a:p>
          <a:p>
            <a:r>
              <a:rPr lang="nl-NL" dirty="0" smtClean="0"/>
              <a:t>Beseffen </a:t>
            </a:r>
            <a:r>
              <a:rPr lang="nl-NL" dirty="0" smtClean="0"/>
              <a:t>dat kracht en zwakte dicht bij elkaar </a:t>
            </a:r>
            <a:r>
              <a:rPr lang="nl-NL" dirty="0" smtClean="0"/>
              <a:t>liggen.</a:t>
            </a:r>
          </a:p>
          <a:p>
            <a:r>
              <a:rPr lang="nl-NL" dirty="0" smtClean="0"/>
              <a:t>Vertrouwen dat God onze persoonlijkheid niet uitschakelt maar juist inschakelt!</a:t>
            </a:r>
            <a:endParaRPr lang="nl-NL" dirty="0" smtClean="0"/>
          </a:p>
          <a:p>
            <a:r>
              <a:rPr lang="nl-NL" dirty="0" smtClean="0"/>
              <a:t>God </a:t>
            </a:r>
            <a:r>
              <a:rPr lang="nl-NL" dirty="0" smtClean="0"/>
              <a:t>danken dat niet iedereen hetzelfde is en daarom </a:t>
            </a:r>
            <a:r>
              <a:rPr lang="nl-NL" dirty="0"/>
              <a:t>samenwerken, juist met mensen die anders zijn. We hebben elkaar nodig.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5712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Echte zelfstandigheid is…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a) mensen, dingen en zichzelf kritisch kunnen beoordelen;</a:t>
            </a:r>
          </a:p>
          <a:p>
            <a:pPr marL="0" indent="0">
              <a:buNone/>
            </a:pPr>
            <a:r>
              <a:rPr lang="nl-NL" dirty="0"/>
              <a:t>b) keuzes maken en verantwoordelijkheid dragen voor zichzelf;</a:t>
            </a:r>
          </a:p>
          <a:p>
            <a:pPr marL="0" indent="0">
              <a:buNone/>
            </a:pPr>
            <a:r>
              <a:rPr lang="nl-NL" dirty="0"/>
              <a:t>c) bereid zijn tegenover de ander verantwoording af te leggen;</a:t>
            </a:r>
          </a:p>
          <a:p>
            <a:pPr marL="0" indent="0">
              <a:buNone/>
            </a:pPr>
            <a:r>
              <a:rPr lang="nl-NL" dirty="0"/>
              <a:t>d) enkeling durven zijn in de navolging van Christus.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0875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Echte liefde is…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a) zich openstellen voor de ander, zonder façades;</a:t>
            </a:r>
          </a:p>
          <a:p>
            <a:pPr marL="0" indent="0">
              <a:buNone/>
            </a:pPr>
            <a:r>
              <a:rPr lang="nl-NL" dirty="0"/>
              <a:t>b</a:t>
            </a:r>
            <a:r>
              <a:rPr lang="nl-NL" dirty="0" smtClean="0"/>
              <a:t>) verbinding aangaan, </a:t>
            </a:r>
            <a:r>
              <a:rPr lang="nl-NL" dirty="0"/>
              <a:t>zichzelf kunnen verloochenen;</a:t>
            </a:r>
          </a:p>
          <a:p>
            <a:pPr marL="0" indent="0">
              <a:buNone/>
            </a:pPr>
            <a:r>
              <a:rPr lang="nl-NL" dirty="0"/>
              <a:t>c) zichzelf aan </a:t>
            </a:r>
            <a:r>
              <a:rPr lang="nl-NL" dirty="0" smtClean="0"/>
              <a:t>God en de naaste </a:t>
            </a:r>
            <a:r>
              <a:rPr lang="nl-NL" dirty="0"/>
              <a:t>toevertrouwen, </a:t>
            </a:r>
            <a:r>
              <a:rPr lang="nl-NL" dirty="0" smtClean="0"/>
              <a:t>overgeven, zonder </a:t>
            </a:r>
            <a:r>
              <a:rPr lang="nl-NL" dirty="0"/>
              <a:t>zich uit te leveren;</a:t>
            </a:r>
          </a:p>
          <a:p>
            <a:pPr marL="0" indent="0">
              <a:buNone/>
            </a:pPr>
            <a:r>
              <a:rPr lang="nl-NL" dirty="0"/>
              <a:t>d) zich openstellen voor de kritiek en de lof van de ander.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9383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Echte gehoorzaamheid is…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nl-NL" dirty="0"/>
              <a:t>a) de ander 'horen', naar hem luisteren;</a:t>
            </a:r>
          </a:p>
          <a:p>
            <a:pPr marL="0" indent="0">
              <a:buNone/>
            </a:pPr>
            <a:r>
              <a:rPr lang="nl-NL" dirty="0"/>
              <a:t>b) de grenzen van de levensruimte van de ander niet overschrijden uit machtsbegeerte of egoïsme;</a:t>
            </a:r>
          </a:p>
          <a:p>
            <a:pPr marL="0" indent="0">
              <a:buNone/>
            </a:pPr>
            <a:r>
              <a:rPr lang="nl-NL" dirty="0"/>
              <a:t>c) </a:t>
            </a:r>
            <a:r>
              <a:rPr lang="nl-NL" dirty="0" smtClean="0"/>
              <a:t>Gods </a:t>
            </a:r>
            <a:r>
              <a:rPr lang="nl-NL" dirty="0"/>
              <a:t>geboden in acht nemen, niet om de geboden op zich, maar om in vrijheid en liefde te leven;</a:t>
            </a:r>
          </a:p>
          <a:p>
            <a:pPr marL="0" indent="0">
              <a:buNone/>
            </a:pPr>
            <a:r>
              <a:rPr lang="nl-NL" dirty="0"/>
              <a:t>d) volharden in het geloof en de christelijke levenswandel, zonder perfectionistisch-verdienstelijk te willen zijn.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0435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Echte vrijheid is…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a) zichzelf en de ander ruimte geven om zich te ontplooien;</a:t>
            </a:r>
          </a:p>
          <a:p>
            <a:pPr marL="0" indent="0">
              <a:buNone/>
            </a:pPr>
            <a:r>
              <a:rPr lang="nl-NL" dirty="0"/>
              <a:t>b) vrij zijn </a:t>
            </a:r>
            <a:r>
              <a:rPr lang="nl-NL" dirty="0" err="1" smtClean="0"/>
              <a:t>tót</a:t>
            </a:r>
            <a:r>
              <a:rPr lang="nl-NL" dirty="0" smtClean="0"/>
              <a:t> </a:t>
            </a:r>
            <a:r>
              <a:rPr lang="nl-NL" dirty="0"/>
              <a:t>en niet vrij zijn </a:t>
            </a:r>
            <a:r>
              <a:rPr lang="nl-NL" dirty="0" smtClean="0"/>
              <a:t>ván </a:t>
            </a:r>
            <a:r>
              <a:rPr lang="nl-NL" dirty="0"/>
              <a:t>leven met de ander;</a:t>
            </a:r>
          </a:p>
          <a:p>
            <a:pPr marL="0" indent="0">
              <a:buNone/>
            </a:pPr>
            <a:r>
              <a:rPr lang="nl-NL" dirty="0"/>
              <a:t>c) vandaag kunnen genieten;</a:t>
            </a:r>
          </a:p>
          <a:p>
            <a:pPr marL="0" indent="0">
              <a:buNone/>
            </a:pPr>
            <a:r>
              <a:rPr lang="nl-NL" dirty="0"/>
              <a:t>d) biddend en werkend </a:t>
            </a:r>
            <a:r>
              <a:rPr lang="nl-NL" dirty="0" err="1"/>
              <a:t>vóórtgaan</a:t>
            </a:r>
            <a:r>
              <a:rPr lang="nl-NL" dirty="0"/>
              <a:t> en open staan voor nieuwe dingen.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5385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Vragen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dirty="0" smtClean="0"/>
              <a:t>1 Bent u meer op zelfstandigheid, relaties, gehoorzaamheid of vrijheid gericht?</a:t>
            </a:r>
          </a:p>
          <a:p>
            <a:pPr marL="0" indent="0">
              <a:buNone/>
            </a:pPr>
            <a:r>
              <a:rPr lang="nl-NL" dirty="0" smtClean="0"/>
              <a:t>2 Hoe zit dat in uw (ouderlijk) gezin? Hoe in de gemeente? Wie komen er meer voor?</a:t>
            </a:r>
          </a:p>
          <a:p>
            <a:pPr marL="0" indent="0">
              <a:buNone/>
            </a:pPr>
            <a:r>
              <a:rPr lang="nl-NL" dirty="0" smtClean="0"/>
              <a:t>3 Is geloven voor u mooier of ‘</a:t>
            </a:r>
            <a:r>
              <a:rPr lang="nl-NL" dirty="0" err="1" smtClean="0"/>
              <a:t>ongeloof-waardiger</a:t>
            </a:r>
            <a:r>
              <a:rPr lang="nl-NL" dirty="0" smtClean="0"/>
              <a:t>’ als het met de persoonlijkheid verbonden is?</a:t>
            </a:r>
          </a:p>
          <a:p>
            <a:pPr marL="0" indent="0">
              <a:buNone/>
            </a:pPr>
            <a:r>
              <a:rPr lang="nl-NL" dirty="0" smtClean="0"/>
              <a:t>4 Waarom is het moeilijk om </a:t>
            </a:r>
            <a:r>
              <a:rPr lang="nl-NL" dirty="0" err="1" smtClean="0"/>
              <a:t>anders-gelovigen</a:t>
            </a:r>
            <a:r>
              <a:rPr lang="nl-NL" dirty="0" smtClean="0"/>
              <a:t> te accepteren?</a:t>
            </a:r>
          </a:p>
        </p:txBody>
      </p:sp>
    </p:spTree>
    <p:extLst>
      <p:ext uri="{BB962C8B-B14F-4D97-AF65-F5344CB8AC3E}">
        <p14:creationId xmlns:p14="http://schemas.microsoft.com/office/powerpoint/2010/main" val="9033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1140</Words>
  <Application>Microsoft Office PowerPoint</Application>
  <PresentationFormat>Diavoorstelling (4:3)</PresentationFormat>
  <Paragraphs>90</Paragraphs>
  <Slides>21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2" baseType="lpstr">
      <vt:lpstr>Kantoorthema</vt:lpstr>
      <vt:lpstr>Persoonlijkheid,  geloof, kerk</vt:lpstr>
      <vt:lpstr>Stellingen. Mee eens of oneens? </vt:lpstr>
      <vt:lpstr>Stellingen. Mee eens of mee oneens?</vt:lpstr>
      <vt:lpstr>De invloed van de persoonlijkheid</vt:lpstr>
      <vt:lpstr>Twee voorbeelden</vt:lpstr>
      <vt:lpstr>Persoonlijkheid geen noodlot</vt:lpstr>
      <vt:lpstr>Geschenk of niet?</vt:lpstr>
      <vt:lpstr>Levenshuis</vt:lpstr>
      <vt:lpstr>Vier basis-typeringen van de persoonlijkheid</vt:lpstr>
      <vt:lpstr>Mix</vt:lpstr>
      <vt:lpstr>Ieder is anders</vt:lpstr>
      <vt:lpstr>Er zijn vier soorten gelovigen</vt:lpstr>
      <vt:lpstr>en</vt:lpstr>
      <vt:lpstr>Persoonlijkheid en kerk</vt:lpstr>
      <vt:lpstr>en</vt:lpstr>
      <vt:lpstr>Wat moeten we ermee?</vt:lpstr>
      <vt:lpstr>Echte zelfstandigheid is…</vt:lpstr>
      <vt:lpstr>Echte liefde is…</vt:lpstr>
      <vt:lpstr>Echte gehoorzaamheid is…</vt:lpstr>
      <vt:lpstr>Echte vrijheid is…</vt:lpstr>
      <vt:lpstr>Vragen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Kerk en psyche, karakter en geloof</dc:title>
  <dc:creator>N.C. van der Voet</dc:creator>
  <cp:lastModifiedBy>N.C. van der Voet</cp:lastModifiedBy>
  <cp:revision>25</cp:revision>
  <dcterms:created xsi:type="dcterms:W3CDTF">2011-11-29T09:59:06Z</dcterms:created>
  <dcterms:modified xsi:type="dcterms:W3CDTF">2016-10-11T10:07:40Z</dcterms:modified>
</cp:coreProperties>
</file>