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56" r:id="rId2"/>
    <p:sldId id="278" r:id="rId3"/>
    <p:sldId id="274" r:id="rId4"/>
    <p:sldId id="261" r:id="rId5"/>
    <p:sldId id="277" r:id="rId6"/>
    <p:sldId id="257" r:id="rId7"/>
    <p:sldId id="258" r:id="rId8"/>
    <p:sldId id="263" r:id="rId9"/>
    <p:sldId id="264" r:id="rId10"/>
    <p:sldId id="279" r:id="rId11"/>
    <p:sldId id="265" r:id="rId12"/>
    <p:sldId id="266" r:id="rId13"/>
    <p:sldId id="267" r:id="rId14"/>
    <p:sldId id="275" r:id="rId15"/>
    <p:sldId id="276" r:id="rId16"/>
    <p:sldId id="269" r:id="rId17"/>
    <p:sldId id="270" r:id="rId18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59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o van der Voet" userId="9e6fc3e6dead0faa" providerId="LiveId" clId="{D05F117A-90F9-4307-8749-CBC455DF47A2}"/>
    <pc:docChg chg="custSel addSld modSld">
      <pc:chgData name="Nico van der Voet" userId="9e6fc3e6dead0faa" providerId="LiveId" clId="{D05F117A-90F9-4307-8749-CBC455DF47A2}" dt="2026-10-08T18:56:29.176" v="298" actId="20577"/>
      <pc:docMkLst>
        <pc:docMk/>
      </pc:docMkLst>
      <pc:sldChg chg="modSp new mod">
        <pc:chgData name="Nico van der Voet" userId="9e6fc3e6dead0faa" providerId="LiveId" clId="{D05F117A-90F9-4307-8749-CBC455DF47A2}" dt="2026-10-08T18:56:29.176" v="298" actId="20577"/>
        <pc:sldMkLst>
          <pc:docMk/>
          <pc:sldMk cId="2246289916" sldId="279"/>
        </pc:sldMkLst>
        <pc:spChg chg="mod">
          <ac:chgData name="Nico van der Voet" userId="9e6fc3e6dead0faa" providerId="LiveId" clId="{D05F117A-90F9-4307-8749-CBC455DF47A2}" dt="2026-09-18T09:48:14.227" v="257" actId="6549"/>
          <ac:spMkLst>
            <pc:docMk/>
            <pc:sldMk cId="2246289916" sldId="279"/>
            <ac:spMk id="2" creationId="{3023D7F7-AE63-E3F6-1C73-3CE7E5FDF13C}"/>
          </ac:spMkLst>
        </pc:spChg>
        <pc:spChg chg="mod">
          <ac:chgData name="Nico van der Voet" userId="9e6fc3e6dead0faa" providerId="LiveId" clId="{D05F117A-90F9-4307-8749-CBC455DF47A2}" dt="2026-10-08T18:56:29.176" v="298" actId="20577"/>
          <ac:spMkLst>
            <pc:docMk/>
            <pc:sldMk cId="2246289916" sldId="279"/>
            <ac:spMk id="3" creationId="{46E002B7-D516-1A06-DBAE-56A81899C02D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5758F0-4844-4047-A200-F741A99F8931}" type="datetimeFigureOut">
              <a:rPr lang="nl-NL" smtClean="0"/>
              <a:pPr/>
              <a:t>8-10-2026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88EFD8-23E0-465D-88E2-065F16BF208B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735438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61355F-0C45-4315-A56A-F27771D18956}" type="datetimeFigureOut">
              <a:rPr lang="nl-NL" smtClean="0"/>
              <a:t>8-10-2026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199A7E-2FB2-4B19-BE0F-0995439DCA03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42931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199A7E-2FB2-4B19-BE0F-0995439DCA03}" type="slidenum">
              <a:rPr lang="nl-NL" smtClean="0"/>
              <a:t>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622424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 om het opmaakprofiel van de modelondertitel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5EB7E-2600-46D6-A848-75B9F26FFCD7}" type="datetimeFigureOut">
              <a:rPr lang="nl-NL" smtClean="0"/>
              <a:pPr/>
              <a:t>8-10-2026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8CAA-7208-49E5-9226-C6ED1AB1EBF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5EB7E-2600-46D6-A848-75B9F26FFCD7}" type="datetimeFigureOut">
              <a:rPr lang="nl-NL" smtClean="0"/>
              <a:pPr/>
              <a:t>8-10-2026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8CAA-7208-49E5-9226-C6ED1AB1EBF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5EB7E-2600-46D6-A848-75B9F26FFCD7}" type="datetimeFigureOut">
              <a:rPr lang="nl-NL" smtClean="0"/>
              <a:pPr/>
              <a:t>8-10-2026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8CAA-7208-49E5-9226-C6ED1AB1EBF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5EB7E-2600-46D6-A848-75B9F26FFCD7}" type="datetimeFigureOut">
              <a:rPr lang="nl-NL" smtClean="0"/>
              <a:pPr/>
              <a:t>8-10-2026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8CAA-7208-49E5-9226-C6ED1AB1EBF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5EB7E-2600-46D6-A848-75B9F26FFCD7}" type="datetimeFigureOut">
              <a:rPr lang="nl-NL" smtClean="0"/>
              <a:pPr/>
              <a:t>8-10-2026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8CAA-7208-49E5-9226-C6ED1AB1EBF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5EB7E-2600-46D6-A848-75B9F26FFCD7}" type="datetimeFigureOut">
              <a:rPr lang="nl-NL" smtClean="0"/>
              <a:pPr/>
              <a:t>8-10-2026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8CAA-7208-49E5-9226-C6ED1AB1EBF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5EB7E-2600-46D6-A848-75B9F26FFCD7}" type="datetimeFigureOut">
              <a:rPr lang="nl-NL" smtClean="0"/>
              <a:pPr/>
              <a:t>8-10-2026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8CAA-7208-49E5-9226-C6ED1AB1EBF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5EB7E-2600-46D6-A848-75B9F26FFCD7}" type="datetimeFigureOut">
              <a:rPr lang="nl-NL" smtClean="0"/>
              <a:pPr/>
              <a:t>8-10-2026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8CAA-7208-49E5-9226-C6ED1AB1EBF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5EB7E-2600-46D6-A848-75B9F26FFCD7}" type="datetimeFigureOut">
              <a:rPr lang="nl-NL" smtClean="0"/>
              <a:pPr/>
              <a:t>8-10-2026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8CAA-7208-49E5-9226-C6ED1AB1EBF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5EB7E-2600-46D6-A848-75B9F26FFCD7}" type="datetimeFigureOut">
              <a:rPr lang="nl-NL" smtClean="0"/>
              <a:pPr/>
              <a:t>8-10-2026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8CAA-7208-49E5-9226-C6ED1AB1EBF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5EB7E-2600-46D6-A848-75B9F26FFCD7}" type="datetimeFigureOut">
              <a:rPr lang="nl-NL" smtClean="0"/>
              <a:pPr/>
              <a:t>8-10-2026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8CAA-7208-49E5-9226-C6ED1AB1EBF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15EB7E-2600-46D6-A848-75B9F26FFCD7}" type="datetimeFigureOut">
              <a:rPr lang="nl-NL" smtClean="0"/>
              <a:pPr/>
              <a:t>8-10-2026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618CAA-7208-49E5-9226-C6ED1AB1EBF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dirty="0"/>
              <a:t>Grenzen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 dirty="0"/>
              <a:t>Eerlijk communiceren over grenzen als je pastoraal werk doet.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0AF7C55-2F4F-C27B-4066-BF0380D934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Stellingen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92CAC95-1279-C446-B619-53BCDDF35E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Ik moet mijn grenzen aangeven. Maar ik weet zo dikwijls niet wat mijn grenzen zijn.</a:t>
            </a:r>
          </a:p>
          <a:p>
            <a:r>
              <a:rPr lang="nl-NL" dirty="0"/>
              <a:t>Als ik een grens aangeef, reageert … teleurgesteld. Dat vind ik niet leuk.</a:t>
            </a:r>
          </a:p>
          <a:p>
            <a:r>
              <a:rPr lang="nl-NL" dirty="0"/>
              <a:t>Ik vind het prima als anderen zeggen wat ik moet doen.</a:t>
            </a:r>
          </a:p>
          <a:p>
            <a:r>
              <a:rPr lang="nl-NL" dirty="0"/>
              <a:t>Bij een pastor lopen werk en privé altijd door elkaar. Onvermijdelijk.</a:t>
            </a:r>
          </a:p>
        </p:txBody>
      </p:sp>
    </p:spTree>
    <p:extLst>
      <p:ext uri="{BB962C8B-B14F-4D97-AF65-F5344CB8AC3E}">
        <p14:creationId xmlns:p14="http://schemas.microsoft.com/office/powerpoint/2010/main" val="1707673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Hoe houd je het vol?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Een kaars die licht verspreidt is mooi, maar brandt wel op (burn-out!)…</a:t>
            </a:r>
          </a:p>
          <a:p>
            <a:r>
              <a:rPr lang="nl-NL" dirty="0"/>
              <a:t>Je mag keuzes maken. Je kunt niet altijd zin maken.</a:t>
            </a:r>
          </a:p>
          <a:p>
            <a:r>
              <a:rPr lang="nl-NL" dirty="0"/>
              <a:t>Mensen moeten geen misbruik van je gaan maken of je dat gevoel geven.</a:t>
            </a:r>
          </a:p>
        </p:txBody>
      </p:sp>
    </p:spTree>
    <p:extLst>
      <p:ext uri="{BB962C8B-B14F-4D97-AF65-F5344CB8AC3E}">
        <p14:creationId xmlns:p14="http://schemas.microsoft.com/office/powerpoint/2010/main" val="15714921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Een voorbeeld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Je zit </a:t>
            </a:r>
            <a:r>
              <a:rPr lang="en-US" dirty="0" err="1"/>
              <a:t>altijd</a:t>
            </a:r>
            <a:r>
              <a:rPr lang="en-US" dirty="0"/>
              <a:t> </a:t>
            </a:r>
            <a:r>
              <a:rPr lang="en-US" dirty="0" err="1"/>
              <a:t>tussen</a:t>
            </a:r>
            <a:r>
              <a:rPr lang="en-US" dirty="0"/>
              <a:t> </a:t>
            </a:r>
            <a:r>
              <a:rPr lang="en-US" dirty="0" err="1"/>
              <a:t>vuren</a:t>
            </a:r>
            <a:r>
              <a:rPr lang="en-US" dirty="0"/>
              <a:t>. Je </a:t>
            </a:r>
            <a:r>
              <a:rPr lang="en-US" dirty="0" err="1"/>
              <a:t>gezin</a:t>
            </a:r>
            <a:r>
              <a:rPr lang="en-US" dirty="0"/>
              <a:t> </a:t>
            </a:r>
            <a:r>
              <a:rPr lang="en-US" dirty="0" err="1"/>
              <a:t>vraagt</a:t>
            </a:r>
            <a:r>
              <a:rPr lang="en-US" dirty="0"/>
              <a:t> </a:t>
            </a:r>
            <a:r>
              <a:rPr lang="en-US" dirty="0" err="1"/>
              <a:t>aandacht</a:t>
            </a:r>
            <a:r>
              <a:rPr lang="en-US" dirty="0"/>
              <a:t>. Je pastorale werk </a:t>
            </a:r>
            <a:r>
              <a:rPr lang="en-US" dirty="0" err="1"/>
              <a:t>kost</a:t>
            </a:r>
            <a:r>
              <a:rPr lang="en-US" dirty="0"/>
              <a:t> al </a:t>
            </a:r>
            <a:r>
              <a:rPr lang="en-US" dirty="0" err="1"/>
              <a:t>meer</a:t>
            </a:r>
            <a:r>
              <a:rPr lang="en-US" dirty="0"/>
              <a:t> </a:t>
            </a:r>
            <a:r>
              <a:rPr lang="en-US" dirty="0" err="1"/>
              <a:t>tijd</a:t>
            </a:r>
            <a:r>
              <a:rPr lang="en-US" dirty="0"/>
              <a:t> dan je er </a:t>
            </a:r>
            <a:r>
              <a:rPr lang="en-US" dirty="0" err="1"/>
              <a:t>uren</a:t>
            </a:r>
            <a:r>
              <a:rPr lang="en-US" dirty="0"/>
              <a:t> voor </a:t>
            </a:r>
            <a:r>
              <a:rPr lang="en-US" dirty="0" err="1"/>
              <a:t>hebt</a:t>
            </a:r>
            <a:r>
              <a:rPr lang="en-US" dirty="0"/>
              <a:t>. Dan </a:t>
            </a:r>
            <a:r>
              <a:rPr lang="en-US" dirty="0" err="1"/>
              <a:t>vraagt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</a:t>
            </a:r>
            <a:r>
              <a:rPr lang="en-US" dirty="0" err="1"/>
              <a:t>eenzame</a:t>
            </a:r>
            <a:r>
              <a:rPr lang="en-US" dirty="0"/>
              <a:t> vrouw of je </a:t>
            </a:r>
            <a:r>
              <a:rPr lang="en-US" dirty="0" err="1"/>
              <a:t>deze</a:t>
            </a:r>
            <a:r>
              <a:rPr lang="en-US" dirty="0"/>
              <a:t> week </a:t>
            </a:r>
            <a:r>
              <a:rPr lang="en-US" dirty="0" err="1"/>
              <a:t>nog</a:t>
            </a:r>
            <a:r>
              <a:rPr lang="en-US" dirty="0"/>
              <a:t> </a:t>
            </a:r>
            <a:r>
              <a:rPr lang="en-US" dirty="0" err="1"/>
              <a:t>langs</a:t>
            </a:r>
            <a:r>
              <a:rPr lang="en-US" dirty="0"/>
              <a:t> wilt </a:t>
            </a:r>
            <a:r>
              <a:rPr lang="en-US" dirty="0" err="1"/>
              <a:t>komen</a:t>
            </a:r>
            <a:r>
              <a:rPr lang="en-US" dirty="0"/>
              <a:t>. Dat </a:t>
            </a:r>
            <a:r>
              <a:rPr lang="en-US" dirty="0" err="1"/>
              <a:t>raakt</a:t>
            </a:r>
            <a:r>
              <a:rPr lang="en-US" dirty="0"/>
              <a:t> je </a:t>
            </a:r>
            <a:r>
              <a:rPr lang="en-US" dirty="0" err="1"/>
              <a:t>schuldgevoel</a:t>
            </a:r>
            <a:r>
              <a:rPr lang="en-US" dirty="0"/>
              <a:t>. Je </a:t>
            </a:r>
            <a:r>
              <a:rPr lang="en-US" dirty="0" err="1"/>
              <a:t>hebt</a:t>
            </a:r>
            <a:r>
              <a:rPr lang="en-US" dirty="0"/>
              <a:t> </a:t>
            </a:r>
            <a:r>
              <a:rPr lang="en-US" dirty="0" err="1"/>
              <a:t>namelijk</a:t>
            </a:r>
            <a:r>
              <a:rPr lang="en-US" dirty="0"/>
              <a:t> </a:t>
            </a:r>
            <a:r>
              <a:rPr lang="en-US" dirty="0" err="1"/>
              <a:t>zelf</a:t>
            </a:r>
            <a:r>
              <a:rPr lang="en-US" dirty="0"/>
              <a:t> </a:t>
            </a:r>
            <a:r>
              <a:rPr lang="en-US" dirty="0" err="1"/>
              <a:t>een</a:t>
            </a:r>
            <a:r>
              <a:rPr lang="en-US" dirty="0"/>
              <a:t> heel </a:t>
            </a:r>
            <a:r>
              <a:rPr lang="en-US" dirty="0" err="1"/>
              <a:t>gezellig</a:t>
            </a:r>
            <a:r>
              <a:rPr lang="en-US" dirty="0"/>
              <a:t> </a:t>
            </a:r>
            <a:r>
              <a:rPr lang="en-US" dirty="0" err="1"/>
              <a:t>gezinsleven</a:t>
            </a:r>
            <a:r>
              <a:rPr lang="en-US" dirty="0"/>
              <a:t>.</a:t>
            </a:r>
          </a:p>
          <a:p>
            <a:endParaRPr lang="en-US" dirty="0"/>
          </a:p>
          <a:p>
            <a:r>
              <a:rPr lang="en-US" i="1" dirty="0"/>
              <a:t>Wat doe je?</a:t>
            </a:r>
            <a:endParaRPr lang="nl-NL" i="1" dirty="0"/>
          </a:p>
          <a:p>
            <a:endParaRPr lang="nl-NL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En nog een voorbeeld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Je komt op pastoraal bezoek bij een oude man. Je vindt hem een vieze kerel. Er liggen altijd seksboeken in het zicht. Zijn taalgebruik staat jou ook niet aan.</a:t>
            </a:r>
          </a:p>
          <a:p>
            <a:endParaRPr lang="nl-NL" dirty="0"/>
          </a:p>
          <a:p>
            <a:r>
              <a:rPr lang="nl-NL" i="1" dirty="0"/>
              <a:t>Wat doe je?</a:t>
            </a:r>
          </a:p>
        </p:txBody>
      </p:sp>
    </p:spTree>
    <p:extLst>
      <p:ext uri="{BB962C8B-B14F-4D97-AF65-F5344CB8AC3E}">
        <p14:creationId xmlns:p14="http://schemas.microsoft.com/office/powerpoint/2010/main" val="27103046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Even nadenken, klopt dit?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nl-NL" dirty="0"/>
              <a:t>Je kunt pas jezelf verloochenen als je eerst gezegd hebt wat je wilt.</a:t>
            </a:r>
          </a:p>
          <a:p>
            <a:pPr marL="514350" indent="-514350">
              <a:buAutoNum type="arabicPeriod"/>
            </a:pPr>
            <a:r>
              <a:rPr lang="nl-NL" dirty="0"/>
              <a:t>Pastoraal werk doe je stiekem altijd ook voor jezelf: je zoekt waardering.</a:t>
            </a:r>
          </a:p>
          <a:p>
            <a:pPr marL="514350" indent="-514350">
              <a:buAutoNum type="arabicPeriod"/>
            </a:pPr>
            <a:r>
              <a:rPr lang="nl-NL" dirty="0"/>
              <a:t>Als er te veel mensen op jou zitten te wachten moet je het pastorale werk anders organiseren.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Grenzen aangeven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Grenzen aangeven hoeft niet egoïstisch te zijn. Wie  namelijk zorgt voor zichzelf, heeft daardoor ook energie om voor anderen te zorgen.</a:t>
            </a:r>
          </a:p>
          <a:p>
            <a:endParaRPr lang="nl-NL" dirty="0"/>
          </a:p>
          <a:p>
            <a:endParaRPr lang="nl-NL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Bijbel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Luc. 10: de Barmhartige Samaritaan helpt én geeft grenzen aan.</a:t>
            </a:r>
          </a:p>
          <a:p>
            <a:r>
              <a:rPr lang="nl-NL" dirty="0"/>
              <a:t>Luc. 10: Maria </a:t>
            </a:r>
            <a:r>
              <a:rPr lang="nl-NL" dirty="0" err="1"/>
              <a:t>kiést</a:t>
            </a:r>
            <a:r>
              <a:rPr lang="nl-NL" dirty="0"/>
              <a:t>! Geeft dus een grens aan. Martha gaat maar door en wordt mopperig.</a:t>
            </a:r>
          </a:p>
          <a:p>
            <a:r>
              <a:rPr lang="nl-NL" dirty="0"/>
              <a:t>2 Tim. 1:7 Niet bang maar dapper zijn en dát combineren met liefde.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Functie van grenzen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Grenzen beschermen. Nee zeggen is soms gewoon nodig.</a:t>
            </a:r>
          </a:p>
          <a:p>
            <a:r>
              <a:rPr lang="nl-NL" dirty="0"/>
              <a:t>Als je grens genegerd wordt (je voelt je onder zware druk gezet) loop je schade op. </a:t>
            </a:r>
          </a:p>
          <a:p>
            <a:r>
              <a:rPr lang="nl-NL" dirty="0"/>
              <a:t>Grenzen verleggen mag, maar gaat soms ten koste van jezelf. Wees daarom voorzichtig. Laat het een bewuste keuze zijn.</a:t>
            </a:r>
          </a:p>
          <a:p>
            <a:pPr marL="0" indent="0">
              <a:buNone/>
            </a:pPr>
            <a:endParaRPr lang="nl-NL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023D7F7-AE63-E3F6-1C73-3CE7E5FDF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Nog wat voorbeelden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6E002B7-D516-1A06-DBAE-56A81899C0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nl-NL" dirty="0"/>
              <a:t>Ontvang je mensen thuis? Geef je je o6 nummer aan een </a:t>
            </a:r>
            <a:r>
              <a:rPr lang="nl-NL" dirty="0" err="1"/>
              <a:t>pastorant</a:t>
            </a:r>
            <a:r>
              <a:rPr lang="nl-NL" dirty="0"/>
              <a:t>? Laat je mensen bij jou eten, ga je bij hen eten?</a:t>
            </a:r>
          </a:p>
          <a:p>
            <a:r>
              <a:rPr lang="nl-NL" dirty="0"/>
              <a:t>Hoe reageer je als vrouw wanneer een man naast je komt zitten op de bank? Of andersom?</a:t>
            </a:r>
          </a:p>
          <a:p>
            <a:r>
              <a:rPr lang="nl-NL" dirty="0"/>
              <a:t>Zou je met iemand bij wie je je in zijn of haar huis niet prettig voelt, wel in een restaurantje afspreken? Of ga je dan wandelen?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2462899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Welke grenzen zijn belangrijk?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nl-NL" dirty="0"/>
              <a:t>Lichaamsgrenzen (aankijken, aanraken, seksualiteit)</a:t>
            </a:r>
          </a:p>
          <a:p>
            <a:r>
              <a:rPr lang="nl-NL" dirty="0"/>
              <a:t>Mentale grenzen (wil, visie, plannen)</a:t>
            </a:r>
          </a:p>
          <a:p>
            <a:r>
              <a:rPr lang="nl-NL" dirty="0"/>
              <a:t>Emotionele grenzen (gevoel, beleving)</a:t>
            </a:r>
          </a:p>
          <a:p>
            <a:r>
              <a:rPr lang="nl-NL" dirty="0"/>
              <a:t>Agenda-grenzen</a:t>
            </a:r>
          </a:p>
          <a:p>
            <a:pPr>
              <a:buFont typeface="Wingdings"/>
              <a:buChar char="à"/>
            </a:pPr>
            <a:r>
              <a:rPr lang="nl-NL" dirty="0">
                <a:sym typeface="Wingdings" pitchFamily="2" charset="2"/>
              </a:rPr>
              <a:t>geef grenzen helder aan. ‘Dit wil ik (niet)…’ ‘Zo denk ik erover…’ ‘Dit vind ik (niet) fijn…’</a:t>
            </a:r>
          </a:p>
          <a:p>
            <a:pPr>
              <a:buFont typeface="Wingdings"/>
              <a:buChar char="à"/>
            </a:pPr>
            <a:r>
              <a:rPr lang="nl-NL" dirty="0">
                <a:sym typeface="Wingdings" pitchFamily="2" charset="2"/>
              </a:rPr>
              <a:t> grenzeloos leven: je laat anderen jouw lichaam, gedachten, gevoel en of agenda invullen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Grenzen leren aangeven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nl-NL" dirty="0">
                <a:sym typeface="Wingdings" pitchFamily="2" charset="2"/>
              </a:rPr>
              <a:t>Als je vroeger thuis mocht botsen zonder dat je liefde verspeelde leerde je grenzen aan te geven. Zo niet, dan moet je dat later nog leren.</a:t>
            </a:r>
          </a:p>
          <a:p>
            <a:r>
              <a:rPr lang="nl-NL" dirty="0">
                <a:sym typeface="Wingdings" pitchFamily="2" charset="2"/>
              </a:rPr>
              <a:t>Zachte mensen en beschadigde mensen dúrven geen grenzen aan te geven. Ze zijn bang voor kritiek en (nieuwe) afwijzing.</a:t>
            </a:r>
          </a:p>
          <a:p>
            <a:r>
              <a:rPr lang="nl-NL" dirty="0">
                <a:sym typeface="Wingdings" pitchFamily="2" charset="2"/>
              </a:rPr>
              <a:t>Geloof leert dapperheid en zelfvertrouwen (Titus 2:15, 2 Tim. 1:7, Rom. 12:21).</a:t>
            </a:r>
          </a:p>
          <a:p>
            <a:pPr>
              <a:buNone/>
            </a:pPr>
            <a:endParaRPr lang="nl-NL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Een assertieve </a:t>
            </a:r>
            <a:r>
              <a:rPr lang="nl-NL" dirty="0"/>
              <a:t>houding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Accepteer jezelf.  </a:t>
            </a:r>
          </a:p>
          <a:p>
            <a:r>
              <a:rPr lang="nl-NL" dirty="0"/>
              <a:t>Durft te denken wat je denkt en te voelen wat je voelt. (Dat begint vaak met het woord ‘eigenlijk’.)</a:t>
            </a:r>
          </a:p>
          <a:p>
            <a:r>
              <a:rPr lang="nl-NL" dirty="0"/>
              <a:t>Communiceer daarover.</a:t>
            </a:r>
          </a:p>
          <a:p>
            <a:pPr marL="0" indent="0">
              <a:buNone/>
            </a:pPr>
            <a:r>
              <a:rPr lang="nl-NL" dirty="0">
                <a:sym typeface="Wingdings" panose="05000000000000000000" pitchFamily="2" charset="2"/>
              </a:rPr>
              <a:t> Vraag als je aarzelt of je iets zult doen bedenktijd.</a:t>
            </a:r>
            <a:endParaRPr lang="nl-NL" dirty="0"/>
          </a:p>
          <a:p>
            <a:pPr marL="0" indent="0">
              <a:buNone/>
            </a:pPr>
            <a:endParaRPr lang="nl-NL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Je hoeft niet alles op te lossen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De weigering van een ander om iets te doen, schept geen verplichting voor jou.</a:t>
            </a:r>
          </a:p>
          <a:p>
            <a:r>
              <a:rPr lang="nl-NL" dirty="0"/>
              <a:t>Help niet uit schuldgevoel.</a:t>
            </a:r>
          </a:p>
          <a:p>
            <a:r>
              <a:rPr lang="nl-NL" dirty="0"/>
              <a:t>Wees verantwoordelijk voor jezelf. Lees geen gedachten van anderen. </a:t>
            </a:r>
          </a:p>
          <a:p>
            <a:r>
              <a:rPr lang="nl-NL" dirty="0"/>
              <a:t>Geef </a:t>
            </a:r>
            <a:r>
              <a:rPr lang="nl-NL" dirty="0" err="1"/>
              <a:t>pro-actief</a:t>
            </a:r>
            <a:r>
              <a:rPr lang="nl-NL" dirty="0"/>
              <a:t> grenzen aan en niet </a:t>
            </a:r>
            <a:r>
              <a:rPr lang="nl-NL" dirty="0" err="1"/>
              <a:t>re-actief</a:t>
            </a:r>
            <a:r>
              <a:rPr lang="nl-NL" dirty="0"/>
              <a:t>. </a:t>
            </a:r>
          </a:p>
          <a:p>
            <a:endParaRPr lang="nl-NL" dirty="0"/>
          </a:p>
          <a:p>
            <a:endParaRPr lang="nl-NL" dirty="0"/>
          </a:p>
          <a:p>
            <a:pPr marL="0" indent="0">
              <a:buNone/>
            </a:pPr>
            <a:endParaRPr lang="nl-NL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040629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Kijk uit voor de dramadriehoek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De dramadriehoek: je bent redder, slachtoffer, en aanklager tegelijk. (</a:t>
            </a:r>
            <a:r>
              <a:rPr lang="nl-NL" dirty="0" err="1"/>
              <a:t>‘Ik</a:t>
            </a:r>
            <a:r>
              <a:rPr lang="nl-NL" dirty="0"/>
              <a:t> doe veel werk dat mijn predikant laat liggen…’)</a:t>
            </a:r>
          </a:p>
          <a:p>
            <a:r>
              <a:rPr lang="nl-NL" dirty="0"/>
              <a:t>Je stapt uit die driehoek door je af te vragen wat je zelf wilt.</a:t>
            </a:r>
          </a:p>
          <a:p>
            <a:r>
              <a:rPr lang="nl-NL" dirty="0"/>
              <a:t>Vanwege de redderrol houden mensen de dramadriehoek lang vol maar ze voelen zich niet gelukkig.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8512601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/>
              <a:t>Voorbeelden van grenzen aangeven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nl-NL" dirty="0"/>
              <a:t>Durf te zeggen dat iets niet tot je taak behoort.</a:t>
            </a:r>
          </a:p>
          <a:p>
            <a:r>
              <a:rPr lang="nl-NL" dirty="0"/>
              <a:t>Schakel, waar mogelijk, anderen in, delegeer taken.</a:t>
            </a:r>
          </a:p>
          <a:p>
            <a:pPr lvl="0"/>
            <a:r>
              <a:rPr lang="nl-NL" dirty="0"/>
              <a:t>Voer een helder beleid tegenover moeilijke mensen (ook moeilijke pastoranten).</a:t>
            </a:r>
          </a:p>
          <a:p>
            <a:pPr lvl="0"/>
            <a:r>
              <a:rPr lang="nl-NL" dirty="0"/>
              <a:t>Waak over je agenda (</a:t>
            </a:r>
            <a:r>
              <a:rPr lang="nl-NL" dirty="0" err="1"/>
              <a:t>time-management</a:t>
            </a:r>
            <a:r>
              <a:rPr lang="nl-NL" dirty="0"/>
              <a:t>). De nacht is om te slapen. En stel prioriteiten. Anders ga je dingen half doen (prioriteitenmanagement).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Resultaat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Praten over grenzen kan voor jou positief uitpakken of tot een conflict leiden of een compromis opleveren.</a:t>
            </a:r>
          </a:p>
          <a:p>
            <a:r>
              <a:rPr lang="nl-NL" dirty="0"/>
              <a:t>Kom je er bij herhaling met iemand of een kerkenraad niet uit, dan kan een grens zijn: met een taak stoppen of helemaal ergens anders gaan werken.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118690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966</TotalTime>
  <Words>891</Words>
  <Application>Microsoft Office PowerPoint</Application>
  <PresentationFormat>Diavoorstelling (4:3)</PresentationFormat>
  <Paragraphs>73</Paragraphs>
  <Slides>17</Slides>
  <Notes>1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17</vt:i4>
      </vt:variant>
    </vt:vector>
  </HeadingPairs>
  <TitlesOfParts>
    <vt:vector size="21" baseType="lpstr">
      <vt:lpstr>Arial</vt:lpstr>
      <vt:lpstr>Calibri</vt:lpstr>
      <vt:lpstr>Wingdings</vt:lpstr>
      <vt:lpstr>Office-thema</vt:lpstr>
      <vt:lpstr>Grenzen</vt:lpstr>
      <vt:lpstr>Stellingen</vt:lpstr>
      <vt:lpstr>Hoe houd je het vol?</vt:lpstr>
      <vt:lpstr>Een voorbeeld</vt:lpstr>
      <vt:lpstr>En nog een voorbeeld</vt:lpstr>
      <vt:lpstr>Even nadenken, klopt dit?</vt:lpstr>
      <vt:lpstr>Grenzen aangeven</vt:lpstr>
      <vt:lpstr>Bijbel</vt:lpstr>
      <vt:lpstr>Functie van grenzen</vt:lpstr>
      <vt:lpstr>Nog wat voorbeelden</vt:lpstr>
      <vt:lpstr>Welke grenzen zijn belangrijk?</vt:lpstr>
      <vt:lpstr>Grenzen leren aangeven</vt:lpstr>
      <vt:lpstr>Een assertieve houding</vt:lpstr>
      <vt:lpstr>Je hoeft niet alles op te lossen</vt:lpstr>
      <vt:lpstr>Kijk uit voor de dramadriehoek</vt:lpstr>
      <vt:lpstr>Voorbeelden van grenzen aangeven</vt:lpstr>
      <vt:lpstr>Resultaat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Grenzen</dc:title>
  <dc:creator>N.C. van der Voet</dc:creator>
  <cp:lastModifiedBy>Nico van der Voet</cp:lastModifiedBy>
  <cp:revision>36</cp:revision>
  <dcterms:created xsi:type="dcterms:W3CDTF">2010-09-13T19:33:01Z</dcterms:created>
  <dcterms:modified xsi:type="dcterms:W3CDTF">2026-10-08T19:44:00Z</dcterms:modified>
</cp:coreProperties>
</file>