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257" r:id="rId4"/>
    <p:sldId id="264" r:id="rId5"/>
    <p:sldId id="258" r:id="rId6"/>
    <p:sldId id="265" r:id="rId7"/>
    <p:sldId id="259" r:id="rId8"/>
    <p:sldId id="266" r:id="rId9"/>
    <p:sldId id="268" r:id="rId10"/>
    <p:sldId id="269" r:id="rId11"/>
    <p:sldId id="267" r:id="rId12"/>
    <p:sldId id="260" r:id="rId13"/>
    <p:sldId id="270" r:id="rId14"/>
    <p:sldId id="271" r:id="rId15"/>
    <p:sldId id="275" r:id="rId16"/>
    <p:sldId id="261" r:id="rId17"/>
    <p:sldId id="272" r:id="rId18"/>
    <p:sldId id="262" r:id="rId19"/>
    <p:sldId id="263" r:id="rId20"/>
    <p:sldId id="273" r:id="rId21"/>
    <p:sldId id="277" r:id="rId22"/>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nl-NL" smtClean="0"/>
              <a:t>Klik om de stijl te bewerken</a:t>
            </a:r>
            <a:endParaRPr lang="nl-NL"/>
          </a:p>
        </p:txBody>
      </p:sp>
      <p:sp>
        <p:nvSpPr>
          <p:cNvPr id="3" name="Ond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smtClean="0"/>
              <a:t>Klik om de ondertitelstijl van het model te bewerken</a:t>
            </a:r>
            <a:endParaRPr lang="nl-NL"/>
          </a:p>
        </p:txBody>
      </p:sp>
      <p:sp>
        <p:nvSpPr>
          <p:cNvPr id="4" name="Tijdelijke aanduiding voor datum 3"/>
          <p:cNvSpPr>
            <a:spLocks noGrp="1"/>
          </p:cNvSpPr>
          <p:nvPr>
            <p:ph type="dt" sz="half" idx="10"/>
          </p:nvPr>
        </p:nvSpPr>
        <p:spPr/>
        <p:txBody>
          <a:bodyPr/>
          <a:lstStyle/>
          <a:p>
            <a:fld id="{9F9644ED-35FB-40FC-BA3B-6540C9720765}" type="datetimeFigureOut">
              <a:rPr lang="nl-NL" smtClean="0"/>
              <a:t>14-3-2019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4680F1E-1B88-4B60-BAAF-432F3B2E36D0}" type="slidenum">
              <a:rPr lang="nl-NL" smtClean="0"/>
              <a:t>‹nr.›</a:t>
            </a:fld>
            <a:endParaRPr lang="nl-NL"/>
          </a:p>
        </p:txBody>
      </p:sp>
    </p:spTree>
    <p:extLst>
      <p:ext uri="{BB962C8B-B14F-4D97-AF65-F5344CB8AC3E}">
        <p14:creationId xmlns:p14="http://schemas.microsoft.com/office/powerpoint/2010/main" val="1321389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9F9644ED-35FB-40FC-BA3B-6540C9720765}" type="datetimeFigureOut">
              <a:rPr lang="nl-NL" smtClean="0"/>
              <a:t>14-3-2019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4680F1E-1B88-4B60-BAAF-432F3B2E36D0}" type="slidenum">
              <a:rPr lang="nl-NL" smtClean="0"/>
              <a:t>‹nr.›</a:t>
            </a:fld>
            <a:endParaRPr lang="nl-NL"/>
          </a:p>
        </p:txBody>
      </p:sp>
    </p:spTree>
    <p:extLst>
      <p:ext uri="{BB962C8B-B14F-4D97-AF65-F5344CB8AC3E}">
        <p14:creationId xmlns:p14="http://schemas.microsoft.com/office/powerpoint/2010/main" val="1758258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nl-NL" smtClean="0"/>
              <a:t>Klik om de stijl te bewerken</a:t>
            </a:r>
            <a:endParaRPr lang="nl-NL"/>
          </a:p>
        </p:txBody>
      </p:sp>
      <p:sp>
        <p:nvSpPr>
          <p:cNvPr id="3" name="Tijdelijke aanduiding voor teks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smtClean="0"/>
              <a:t>Tekststijl van het model bewerken</a:t>
            </a:r>
          </a:p>
        </p:txBody>
      </p:sp>
      <p:sp>
        <p:nvSpPr>
          <p:cNvPr id="4" name="Tijdelijke aanduiding voor datum 3"/>
          <p:cNvSpPr>
            <a:spLocks noGrp="1"/>
          </p:cNvSpPr>
          <p:nvPr>
            <p:ph type="dt" sz="half" idx="10"/>
          </p:nvPr>
        </p:nvSpPr>
        <p:spPr/>
        <p:txBody>
          <a:bodyPr/>
          <a:lstStyle/>
          <a:p>
            <a:fld id="{9F9644ED-35FB-40FC-BA3B-6540C9720765}" type="datetimeFigureOut">
              <a:rPr lang="nl-NL" smtClean="0"/>
              <a:t>14-3-2019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4680F1E-1B88-4B60-BAAF-432F3B2E36D0}" type="slidenum">
              <a:rPr lang="nl-NL" smtClean="0"/>
              <a:t>‹nr.›</a:t>
            </a:fld>
            <a:endParaRPr lang="nl-NL"/>
          </a:p>
        </p:txBody>
      </p:sp>
    </p:spTree>
    <p:extLst>
      <p:ext uri="{BB962C8B-B14F-4D97-AF65-F5344CB8AC3E}">
        <p14:creationId xmlns:p14="http://schemas.microsoft.com/office/powerpoint/2010/main" val="576354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838200" y="1825625"/>
            <a:ext cx="5181600" cy="4351338"/>
          </a:xfrm>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6172200" y="1825625"/>
            <a:ext cx="5181600" cy="4351338"/>
          </a:xfrm>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9F9644ED-35FB-40FC-BA3B-6540C9720765}" type="datetimeFigureOut">
              <a:rPr lang="nl-NL" smtClean="0"/>
              <a:t>14-3-2019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94680F1E-1B88-4B60-BAAF-432F3B2E36D0}" type="slidenum">
              <a:rPr lang="nl-NL" smtClean="0"/>
              <a:t>‹nr.›</a:t>
            </a:fld>
            <a:endParaRPr lang="nl-NL"/>
          </a:p>
        </p:txBody>
      </p:sp>
    </p:spTree>
    <p:extLst>
      <p:ext uri="{BB962C8B-B14F-4D97-AF65-F5344CB8AC3E}">
        <p14:creationId xmlns:p14="http://schemas.microsoft.com/office/powerpoint/2010/main" val="3754895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nl-NL" smtClean="0"/>
              <a:t>Klik om de stijl te bewerken</a:t>
            </a:r>
            <a:endParaRPr lang="nl-NL"/>
          </a:p>
        </p:txBody>
      </p:sp>
      <p:sp>
        <p:nvSpPr>
          <p:cNvPr id="3" name="Tijdelijke aanduiding voor teks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Tekststijl van het model bewerken</a:t>
            </a:r>
          </a:p>
        </p:txBody>
      </p:sp>
      <p:sp>
        <p:nvSpPr>
          <p:cNvPr id="4" name="Tijdelijke aanduiding voor inhoud 3"/>
          <p:cNvSpPr>
            <a:spLocks noGrp="1"/>
          </p:cNvSpPr>
          <p:nvPr>
            <p:ph sz="half" idx="2"/>
          </p:nvPr>
        </p:nvSpPr>
        <p:spPr>
          <a:xfrm>
            <a:off x="839788" y="2505075"/>
            <a:ext cx="5157787" cy="3684588"/>
          </a:xfrm>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Tekststijl van het model bewerken</a:t>
            </a:r>
          </a:p>
        </p:txBody>
      </p:sp>
      <p:sp>
        <p:nvSpPr>
          <p:cNvPr id="6" name="Tijdelijke aanduiding voor inhoud 5"/>
          <p:cNvSpPr>
            <a:spLocks noGrp="1"/>
          </p:cNvSpPr>
          <p:nvPr>
            <p:ph sz="quarter" idx="4"/>
          </p:nvPr>
        </p:nvSpPr>
        <p:spPr>
          <a:xfrm>
            <a:off x="6172200" y="2505075"/>
            <a:ext cx="5183188" cy="3684588"/>
          </a:xfrm>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9F9644ED-35FB-40FC-BA3B-6540C9720765}" type="datetimeFigureOut">
              <a:rPr lang="nl-NL" smtClean="0"/>
              <a:t>14-3-2019</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94680F1E-1B88-4B60-BAAF-432F3B2E36D0}" type="slidenum">
              <a:rPr lang="nl-NL" smtClean="0"/>
              <a:t>‹nr.›</a:t>
            </a:fld>
            <a:endParaRPr lang="nl-NL"/>
          </a:p>
        </p:txBody>
      </p:sp>
    </p:spTree>
    <p:extLst>
      <p:ext uri="{BB962C8B-B14F-4D97-AF65-F5344CB8AC3E}">
        <p14:creationId xmlns:p14="http://schemas.microsoft.com/office/powerpoint/2010/main" val="2859947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9F9644ED-35FB-40FC-BA3B-6540C9720765}" type="datetimeFigureOut">
              <a:rPr lang="nl-NL" smtClean="0"/>
              <a:t>14-3-2019</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94680F1E-1B88-4B60-BAAF-432F3B2E36D0}" type="slidenum">
              <a:rPr lang="nl-NL" smtClean="0"/>
              <a:t>‹nr.›</a:t>
            </a:fld>
            <a:endParaRPr lang="nl-NL"/>
          </a:p>
        </p:txBody>
      </p:sp>
    </p:spTree>
    <p:extLst>
      <p:ext uri="{BB962C8B-B14F-4D97-AF65-F5344CB8AC3E}">
        <p14:creationId xmlns:p14="http://schemas.microsoft.com/office/powerpoint/2010/main" val="3859141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9F9644ED-35FB-40FC-BA3B-6540C9720765}" type="datetimeFigureOut">
              <a:rPr lang="nl-NL" smtClean="0"/>
              <a:t>14-3-2019</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94680F1E-1B88-4B60-BAAF-432F3B2E36D0}" type="slidenum">
              <a:rPr lang="nl-NL" smtClean="0"/>
              <a:t>‹nr.›</a:t>
            </a:fld>
            <a:endParaRPr lang="nl-NL"/>
          </a:p>
        </p:txBody>
      </p:sp>
    </p:spTree>
    <p:extLst>
      <p:ext uri="{BB962C8B-B14F-4D97-AF65-F5344CB8AC3E}">
        <p14:creationId xmlns:p14="http://schemas.microsoft.com/office/powerpoint/2010/main" val="15691059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smtClean="0"/>
              <a:t>Klik om de stijl te bewerken</a:t>
            </a:r>
            <a:endParaRPr lang="nl-NL"/>
          </a:p>
        </p:txBody>
      </p:sp>
      <p:sp>
        <p:nvSpPr>
          <p:cNvPr id="3" name="Tijdelijke aanduiding voor inhoud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Tekststijl van het model bewerken</a:t>
            </a:r>
          </a:p>
        </p:txBody>
      </p:sp>
      <p:sp>
        <p:nvSpPr>
          <p:cNvPr id="5" name="Tijdelijke aanduiding voor datum 4"/>
          <p:cNvSpPr>
            <a:spLocks noGrp="1"/>
          </p:cNvSpPr>
          <p:nvPr>
            <p:ph type="dt" sz="half" idx="10"/>
          </p:nvPr>
        </p:nvSpPr>
        <p:spPr/>
        <p:txBody>
          <a:bodyPr/>
          <a:lstStyle/>
          <a:p>
            <a:fld id="{9F9644ED-35FB-40FC-BA3B-6540C9720765}" type="datetimeFigureOut">
              <a:rPr lang="nl-NL" smtClean="0"/>
              <a:t>14-3-2019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94680F1E-1B88-4B60-BAAF-432F3B2E36D0}" type="slidenum">
              <a:rPr lang="nl-NL" smtClean="0"/>
              <a:t>‹nr.›</a:t>
            </a:fld>
            <a:endParaRPr lang="nl-NL"/>
          </a:p>
        </p:txBody>
      </p:sp>
    </p:spTree>
    <p:extLst>
      <p:ext uri="{BB962C8B-B14F-4D97-AF65-F5344CB8AC3E}">
        <p14:creationId xmlns:p14="http://schemas.microsoft.com/office/powerpoint/2010/main" val="14105905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smtClean="0"/>
              <a:t>Klik om de stijl te bewerken</a:t>
            </a:r>
            <a:endParaRPr lang="nl-NL"/>
          </a:p>
        </p:txBody>
      </p:sp>
      <p:sp>
        <p:nvSpPr>
          <p:cNvPr id="3" name="Tijdelijke aanduiding voor afbeelding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Tekststijl van het model bewerken</a:t>
            </a:r>
          </a:p>
        </p:txBody>
      </p:sp>
      <p:sp>
        <p:nvSpPr>
          <p:cNvPr id="5" name="Tijdelijke aanduiding voor datum 4"/>
          <p:cNvSpPr>
            <a:spLocks noGrp="1"/>
          </p:cNvSpPr>
          <p:nvPr>
            <p:ph type="dt" sz="half" idx="10"/>
          </p:nvPr>
        </p:nvSpPr>
        <p:spPr/>
        <p:txBody>
          <a:bodyPr/>
          <a:lstStyle/>
          <a:p>
            <a:fld id="{9F9644ED-35FB-40FC-BA3B-6540C9720765}" type="datetimeFigureOut">
              <a:rPr lang="nl-NL" smtClean="0"/>
              <a:t>14-3-2019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94680F1E-1B88-4B60-BAAF-432F3B2E36D0}" type="slidenum">
              <a:rPr lang="nl-NL" smtClean="0"/>
              <a:t>‹nr.›</a:t>
            </a:fld>
            <a:endParaRPr lang="nl-NL"/>
          </a:p>
        </p:txBody>
      </p:sp>
    </p:spTree>
    <p:extLst>
      <p:ext uri="{BB962C8B-B14F-4D97-AF65-F5344CB8AC3E}">
        <p14:creationId xmlns:p14="http://schemas.microsoft.com/office/powerpoint/2010/main" val="14944905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9F9644ED-35FB-40FC-BA3B-6540C9720765}" type="datetimeFigureOut">
              <a:rPr lang="nl-NL" smtClean="0"/>
              <a:t>14-3-2019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4680F1E-1B88-4B60-BAAF-432F3B2E36D0}" type="slidenum">
              <a:rPr lang="nl-NL" smtClean="0"/>
              <a:t>‹nr.›</a:t>
            </a:fld>
            <a:endParaRPr lang="nl-NL"/>
          </a:p>
        </p:txBody>
      </p:sp>
    </p:spTree>
    <p:extLst>
      <p:ext uri="{BB962C8B-B14F-4D97-AF65-F5344CB8AC3E}">
        <p14:creationId xmlns:p14="http://schemas.microsoft.com/office/powerpoint/2010/main" val="1135800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724900" y="365125"/>
            <a:ext cx="2628900" cy="5811838"/>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838200" y="365125"/>
            <a:ext cx="7734300" cy="5811838"/>
          </a:xfrm>
        </p:spPr>
        <p:txBody>
          <a:bodyPr vert="eaVert"/>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9F9644ED-35FB-40FC-BA3B-6540C9720765}" type="datetimeFigureOut">
              <a:rPr lang="nl-NL" smtClean="0"/>
              <a:t>14-3-2019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4680F1E-1B88-4B60-BAAF-432F3B2E36D0}" type="slidenum">
              <a:rPr lang="nl-NL" smtClean="0"/>
              <a:t>‹nr.›</a:t>
            </a:fld>
            <a:endParaRPr lang="nl-NL"/>
          </a:p>
        </p:txBody>
      </p:sp>
    </p:spTree>
    <p:extLst>
      <p:ext uri="{BB962C8B-B14F-4D97-AF65-F5344CB8AC3E}">
        <p14:creationId xmlns:p14="http://schemas.microsoft.com/office/powerpoint/2010/main" val="3238263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9644ED-35FB-40FC-BA3B-6540C9720765}" type="datetimeFigureOut">
              <a:rPr lang="nl-NL" smtClean="0"/>
              <a:t>14-3-2019</a:t>
            </a:fld>
            <a:endParaRPr lang="nl-NL"/>
          </a:p>
        </p:txBody>
      </p:sp>
      <p:sp>
        <p:nvSpPr>
          <p:cNvPr id="5" name="Tijdelijke aanduiding voor voettekst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680F1E-1B88-4B60-BAAF-432F3B2E36D0}" type="slidenum">
              <a:rPr lang="nl-NL" smtClean="0"/>
              <a:t>‹nr.›</a:t>
            </a:fld>
            <a:endParaRPr lang="nl-NL"/>
          </a:p>
        </p:txBody>
      </p:sp>
    </p:spTree>
    <p:extLst>
      <p:ext uri="{BB962C8B-B14F-4D97-AF65-F5344CB8AC3E}">
        <p14:creationId xmlns:p14="http://schemas.microsoft.com/office/powerpoint/2010/main" val="8617055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hyperlink" Target="https://www.youtube.com/watch?v=O8cTs87phB8" TargetMode="Externa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hyperlink" Target="https://www.youtube.com/watch?v=RbY_Rettf6Q" TargetMode="Externa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hyperlink" Target="https://www.youtube.com/watch?v=3_a1t_rGUGY" TargetMode="External"/><Relationship Id="rId5" Type="http://schemas.openxmlformats.org/officeDocument/2006/relationships/hyperlink" Target="https://www.youtube.com/watch?v=2lJG5d2Hgug" TargetMode="External"/><Relationship Id="rId4" Type="http://schemas.openxmlformats.org/officeDocument/2006/relationships/hyperlink" Target="https://www.youtube.com/watch?v=MS5UjNKw_1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smtClean="0"/>
              <a:t>Lichaamstaal bij het (s)preken in de kerk</a:t>
            </a:r>
            <a:endParaRPr lang="nl-NL" dirty="0"/>
          </a:p>
        </p:txBody>
      </p:sp>
      <p:sp>
        <p:nvSpPr>
          <p:cNvPr id="3" name="Ondertitel 2"/>
          <p:cNvSpPr>
            <a:spLocks noGrp="1"/>
          </p:cNvSpPr>
          <p:nvPr>
            <p:ph type="subTitle" idx="1"/>
          </p:nvPr>
        </p:nvSpPr>
        <p:spPr/>
        <p:txBody>
          <a:bodyPr/>
          <a:lstStyle/>
          <a:p>
            <a:endParaRPr lang="nl-NL" dirty="0"/>
          </a:p>
        </p:txBody>
      </p:sp>
      <p:pic>
        <p:nvPicPr>
          <p:cNvPr id="5"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4125119"/>
            <a:ext cx="609600" cy="609600"/>
          </a:xfrm>
          <a:prstGeom prst="rect">
            <a:avLst/>
          </a:prstGeom>
        </p:spPr>
      </p:pic>
    </p:spTree>
    <p:extLst>
      <p:ext uri="{BB962C8B-B14F-4D97-AF65-F5344CB8AC3E}">
        <p14:creationId xmlns:p14="http://schemas.microsoft.com/office/powerpoint/2010/main" val="3929086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401"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Wat valt je op?</a:t>
            </a:r>
            <a:endParaRPr lang="nl-NL" dirty="0"/>
          </a:p>
        </p:txBody>
      </p:sp>
      <p:sp>
        <p:nvSpPr>
          <p:cNvPr id="3" name="Tijdelijke aanduiding voor inhoud 2"/>
          <p:cNvSpPr>
            <a:spLocks noGrp="1"/>
          </p:cNvSpPr>
          <p:nvPr>
            <p:ph idx="1"/>
          </p:nvPr>
        </p:nvSpPr>
        <p:spPr/>
        <p:txBody>
          <a:bodyPr>
            <a:normAutofit/>
          </a:bodyPr>
          <a:lstStyle/>
          <a:p>
            <a:r>
              <a:rPr lang="nl-NL" dirty="0" smtClean="0"/>
              <a:t>Kijk eens nauwkeurig naar ‘alles’ van de lichaamstaal van een spreker / spreekster. Wat valt je op? Wat leer je ervan?</a:t>
            </a:r>
            <a:endParaRPr lang="nl-NL" dirty="0"/>
          </a:p>
          <a:p>
            <a:r>
              <a:rPr lang="nl-NL" dirty="0" smtClean="0"/>
              <a:t>Vraag of iemand naar jou kijkt als jij ergens het woord voert (of het thuis oefent). Of neem jezelf op de video op. Over welke punten ben je tevreden en welke zijn je leerpunten?</a:t>
            </a:r>
          </a:p>
          <a:p>
            <a:endParaRPr lang="nl-NL" dirty="0"/>
          </a:p>
          <a:p>
            <a:pPr marL="0" indent="0">
              <a:buNone/>
            </a:pPr>
            <a:endParaRPr lang="nl-NL" dirty="0"/>
          </a:p>
          <a:p>
            <a:endParaRPr lang="nl-NL" dirty="0"/>
          </a:p>
          <a:p>
            <a:endParaRPr lang="nl-NL" dirty="0"/>
          </a:p>
        </p:txBody>
      </p:sp>
      <p:pic>
        <p:nvPicPr>
          <p:cNvPr id="7"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824548" y="4195355"/>
            <a:ext cx="609600" cy="609600"/>
          </a:xfrm>
          <a:prstGeom prst="rect">
            <a:avLst/>
          </a:prstGeom>
        </p:spPr>
      </p:pic>
    </p:spTree>
    <p:extLst>
      <p:ext uri="{BB962C8B-B14F-4D97-AF65-F5344CB8AC3E}">
        <p14:creationId xmlns:p14="http://schemas.microsoft.com/office/powerpoint/2010/main" val="18131903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8825"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smtClean="0"/>
              <a:t>Kleding</a:t>
            </a:r>
            <a:endParaRPr lang="nl-NL" b="1" dirty="0"/>
          </a:p>
        </p:txBody>
      </p:sp>
      <p:sp>
        <p:nvSpPr>
          <p:cNvPr id="3" name="Tijdelijke aanduiding voor inhoud 2"/>
          <p:cNvSpPr>
            <a:spLocks noGrp="1"/>
          </p:cNvSpPr>
          <p:nvPr>
            <p:ph idx="1"/>
          </p:nvPr>
        </p:nvSpPr>
        <p:spPr/>
        <p:txBody>
          <a:bodyPr/>
          <a:lstStyle/>
          <a:p>
            <a:pPr lvl="0"/>
            <a:r>
              <a:rPr lang="nl-NL" dirty="0" smtClean="0"/>
              <a:t>Kleding moet netjes zijn, </a:t>
            </a:r>
            <a:r>
              <a:rPr lang="nl-NL" dirty="0"/>
              <a:t>niet uitdagend, min of meer passend bij </a:t>
            </a:r>
            <a:r>
              <a:rPr lang="nl-NL" dirty="0" smtClean="0"/>
              <a:t>publiek.</a:t>
            </a:r>
          </a:p>
          <a:p>
            <a:pPr lvl="0"/>
            <a:r>
              <a:rPr lang="nl-NL" dirty="0"/>
              <a:t>N</a:t>
            </a:r>
            <a:r>
              <a:rPr lang="nl-NL" dirty="0" smtClean="0"/>
              <a:t>og </a:t>
            </a:r>
            <a:r>
              <a:rPr lang="nl-NL" dirty="0"/>
              <a:t>vóór je spreekt heeft je publiek al een inschatting van je </a:t>
            </a:r>
            <a:r>
              <a:rPr lang="nl-NL" dirty="0" smtClean="0"/>
              <a:t>gemaakt</a:t>
            </a:r>
            <a:r>
              <a:rPr lang="nl-NL" dirty="0"/>
              <a:t> </a:t>
            </a:r>
            <a:r>
              <a:rPr lang="nl-NL" dirty="0" smtClean="0"/>
              <a:t>op grond van je </a:t>
            </a:r>
            <a:r>
              <a:rPr lang="nl-NL" dirty="0" smtClean="0"/>
              <a:t>uiterlijk.</a:t>
            </a:r>
            <a:endParaRPr lang="nl-NL" dirty="0"/>
          </a:p>
          <a:p>
            <a:r>
              <a:rPr lang="nl-NL" dirty="0"/>
              <a:t> </a:t>
            </a:r>
            <a:r>
              <a:rPr lang="nl-NL" dirty="0" smtClean="0"/>
              <a:t>’Ik mag mijzelf zijn in mijn kledingkeuze’, gaat maar beperkt op. Wees jezelf op een professionele manier.</a:t>
            </a:r>
            <a:endParaRPr lang="nl-NL" dirty="0"/>
          </a:p>
          <a:p>
            <a:endParaRPr lang="nl-NL" dirty="0"/>
          </a:p>
        </p:txBody>
      </p:sp>
      <p:pic>
        <p:nvPicPr>
          <p:cNvPr id="5"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2151321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879"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Afbeeldingsresultaat voor predika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3855" y="2042160"/>
            <a:ext cx="7858125" cy="44196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155" y="251460"/>
            <a:ext cx="607695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52298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smtClean="0"/>
              <a:t>Het gezicht</a:t>
            </a:r>
            <a:endParaRPr lang="nl-NL" b="1" dirty="0"/>
          </a:p>
        </p:txBody>
      </p:sp>
      <p:sp>
        <p:nvSpPr>
          <p:cNvPr id="3" name="Tijdelijke aanduiding voor inhoud 2"/>
          <p:cNvSpPr>
            <a:spLocks noGrp="1"/>
          </p:cNvSpPr>
          <p:nvPr>
            <p:ph idx="1"/>
          </p:nvPr>
        </p:nvSpPr>
        <p:spPr/>
        <p:txBody>
          <a:bodyPr/>
          <a:lstStyle/>
          <a:p>
            <a:r>
              <a:rPr lang="nl-NL" dirty="0" smtClean="0"/>
              <a:t>Met een donkere of vrolijke blik kun je je publiek voor je innemen of juist niet. Kijk enthousiast.</a:t>
            </a:r>
          </a:p>
          <a:p>
            <a:r>
              <a:rPr lang="nl-NL" dirty="0" smtClean="0"/>
              <a:t>Zoek direct oogcontact met het publiek; blijf de mensen aankijken gedurende je verhaal. </a:t>
            </a:r>
          </a:p>
          <a:p>
            <a:r>
              <a:rPr lang="nl-NL" dirty="0" smtClean="0"/>
              <a:t>Let op je mimiek; gezichtsuitdrukkingen ondersteunen je woorden.</a:t>
            </a:r>
          </a:p>
          <a:p>
            <a:r>
              <a:rPr lang="nl-NL" dirty="0" smtClean="0"/>
              <a:t>Mimiek loopt parallel aan de gebaren (zie de volgende dia).</a:t>
            </a:r>
          </a:p>
          <a:p>
            <a:r>
              <a:rPr lang="nl-NL" dirty="0"/>
              <a:t>G</a:t>
            </a:r>
            <a:r>
              <a:rPr lang="nl-NL" dirty="0" smtClean="0"/>
              <a:t>limlach (daarmee toon je hartelijkheid – maar soms ook wel verlegenheid).</a:t>
            </a:r>
          </a:p>
          <a:p>
            <a:r>
              <a:rPr lang="nl-NL" dirty="0" smtClean="0"/>
              <a:t>Verberg je nooit achter een haarlok (meestal een vrouwenprobleem)</a:t>
            </a:r>
          </a:p>
          <a:p>
            <a:pPr marL="0" indent="0">
              <a:buNone/>
            </a:pPr>
            <a:endParaRPr lang="nl-NL" dirty="0"/>
          </a:p>
          <a:p>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0396878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496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ww.werkxyz.nl/drupal/sites/default/files/2018-04/Lichaamstaal_9461914_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5980" y="434339"/>
            <a:ext cx="6309359" cy="5970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50462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smtClean="0"/>
              <a:t>Houding</a:t>
            </a:r>
            <a:endParaRPr lang="nl-NL" b="1" dirty="0"/>
          </a:p>
        </p:txBody>
      </p:sp>
      <p:sp>
        <p:nvSpPr>
          <p:cNvPr id="3" name="Tijdelijke aanduiding voor inhoud 2"/>
          <p:cNvSpPr>
            <a:spLocks noGrp="1"/>
          </p:cNvSpPr>
          <p:nvPr>
            <p:ph idx="1"/>
          </p:nvPr>
        </p:nvSpPr>
        <p:spPr/>
        <p:txBody>
          <a:bodyPr>
            <a:normAutofit lnSpcReduction="10000"/>
          </a:bodyPr>
          <a:lstStyle/>
          <a:p>
            <a:r>
              <a:rPr lang="nl-NL" dirty="0"/>
              <a:t>L</a:t>
            </a:r>
            <a:r>
              <a:rPr lang="nl-NL" dirty="0" smtClean="0"/>
              <a:t>oop rustig naar het spreekgestoelte. </a:t>
            </a:r>
          </a:p>
          <a:p>
            <a:r>
              <a:rPr lang="nl-NL" dirty="0" smtClean="0"/>
              <a:t>Zet je gewicht op beide voeten.</a:t>
            </a:r>
          </a:p>
          <a:p>
            <a:r>
              <a:rPr lang="nl-NL" dirty="0"/>
              <a:t>R</a:t>
            </a:r>
            <a:r>
              <a:rPr lang="nl-NL" dirty="0" smtClean="0"/>
              <a:t>echte rug, borst vooruit (niet wiebelen, niet ingezakt staan, een beetje heen en weer lopen kan).</a:t>
            </a:r>
          </a:p>
          <a:p>
            <a:r>
              <a:rPr lang="nl-NL" dirty="0"/>
              <a:t>L</a:t>
            </a:r>
            <a:r>
              <a:rPr lang="nl-NL" dirty="0" smtClean="0"/>
              <a:t>osse, licht gebogen knieën.</a:t>
            </a:r>
          </a:p>
          <a:p>
            <a:r>
              <a:rPr lang="nl-NL" dirty="0"/>
              <a:t>S</a:t>
            </a:r>
            <a:r>
              <a:rPr lang="nl-NL" dirty="0" smtClean="0"/>
              <a:t>chouders laten zakken.</a:t>
            </a:r>
          </a:p>
          <a:p>
            <a:r>
              <a:rPr lang="nl-NL" dirty="0" smtClean="0"/>
              <a:t>Geen armen over elkaar! Je handen losjes bij elkaar houden (niet achter je rug) of los langs het lichaam. De handen niet elke keer als bij een gebed samen houden.</a:t>
            </a:r>
          </a:p>
          <a:p>
            <a:r>
              <a:rPr lang="nl-NL" dirty="0" smtClean="0"/>
              <a:t>Laat je houding ontspannen en open zijn.</a:t>
            </a:r>
          </a:p>
          <a:p>
            <a:endParaRPr lang="nl-NL" dirty="0"/>
          </a:p>
        </p:txBody>
      </p:sp>
      <p:pic>
        <p:nvPicPr>
          <p:cNvPr id="6"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5765600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6503"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smtClean="0"/>
              <a:t>Katheder en microfoon</a:t>
            </a:r>
            <a:endParaRPr lang="nl-NL" b="1" dirty="0"/>
          </a:p>
        </p:txBody>
      </p:sp>
      <p:sp>
        <p:nvSpPr>
          <p:cNvPr id="3" name="Tijdelijke aanduiding voor inhoud 2"/>
          <p:cNvSpPr>
            <a:spLocks noGrp="1"/>
          </p:cNvSpPr>
          <p:nvPr>
            <p:ph idx="1"/>
          </p:nvPr>
        </p:nvSpPr>
        <p:spPr/>
        <p:txBody>
          <a:bodyPr>
            <a:normAutofit lnSpcReduction="10000"/>
          </a:bodyPr>
          <a:lstStyle/>
          <a:p>
            <a:r>
              <a:rPr lang="nl-NL" dirty="0" smtClean="0"/>
              <a:t>Spreek zo mogelijk niet van achter een katheder met een hoge borstwering. Dan verdwijnt er te veel  van je lichaamstaal.</a:t>
            </a:r>
          </a:p>
          <a:p>
            <a:r>
              <a:rPr lang="nl-NL" dirty="0" smtClean="0"/>
              <a:t>Spreek zeker bij kinderen altijd in de vrije ruimte.</a:t>
            </a:r>
          </a:p>
          <a:p>
            <a:r>
              <a:rPr lang="nl-NL" dirty="0" smtClean="0"/>
              <a:t>Kies voor spreken in de open ruimte of van achter een tafel met een kleine verhoging of van achter een ‘smalle’ katheder.</a:t>
            </a:r>
          </a:p>
          <a:p>
            <a:r>
              <a:rPr lang="nl-NL" dirty="0" smtClean="0"/>
              <a:t>Ook een losse microfoon in je hand verhindert je lichaamstaal. Houd je handen vrij. </a:t>
            </a:r>
            <a:r>
              <a:rPr lang="nl-NL" dirty="0"/>
              <a:t>A</a:t>
            </a:r>
            <a:r>
              <a:rPr lang="nl-NL" dirty="0" smtClean="0"/>
              <a:t>ls een microfoon nodig is, gebruik dan een losse (met een clipje op de kleding of gebogen vanaf het oor).</a:t>
            </a:r>
          </a:p>
          <a:p>
            <a:r>
              <a:rPr lang="nl-NL" dirty="0" smtClean="0"/>
              <a:t>De spreker op de volgende dia heeft zelfs nog een opengeslagen laptop voor zijn gezicht. Nooit doen!</a:t>
            </a:r>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9812892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752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stretch>
            <a:fillRect/>
          </a:stretch>
        </p:blipFill>
        <p:spPr>
          <a:xfrm>
            <a:off x="2357120" y="1485900"/>
            <a:ext cx="7152640" cy="4023360"/>
          </a:xfrm>
          <a:prstGeom prst="rect">
            <a:avLst/>
          </a:prstGeom>
        </p:spPr>
      </p:pic>
    </p:spTree>
    <p:extLst>
      <p:ext uri="{BB962C8B-B14F-4D97-AF65-F5344CB8AC3E}">
        <p14:creationId xmlns:p14="http://schemas.microsoft.com/office/powerpoint/2010/main" val="1361197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smtClean="0"/>
              <a:t>Podium</a:t>
            </a:r>
            <a:endParaRPr lang="nl-NL" b="1" dirty="0"/>
          </a:p>
        </p:txBody>
      </p:sp>
      <p:sp>
        <p:nvSpPr>
          <p:cNvPr id="3" name="Tijdelijke aanduiding voor inhoud 2"/>
          <p:cNvSpPr>
            <a:spLocks noGrp="1"/>
          </p:cNvSpPr>
          <p:nvPr>
            <p:ph idx="1"/>
          </p:nvPr>
        </p:nvSpPr>
        <p:spPr/>
        <p:txBody>
          <a:bodyPr/>
          <a:lstStyle/>
          <a:p>
            <a:r>
              <a:rPr lang="nl-NL" dirty="0" smtClean="0"/>
              <a:t>De spreker op de volgende dia staat in de vrije ruimte op het podium. Zijn hele lichaamshouding is zichtbaar.</a:t>
            </a:r>
          </a:p>
          <a:p>
            <a:r>
              <a:rPr lang="nl-NL" dirty="0" smtClean="0"/>
              <a:t>Evangelische voorgangers doen dat graag. </a:t>
            </a:r>
            <a:endParaRPr lang="nl-NL" dirty="0"/>
          </a:p>
          <a:p>
            <a:r>
              <a:rPr lang="nl-NL" dirty="0" smtClean="0"/>
              <a:t>Let op: er staat nog wel een katheder bij. Als je papier nodig hebt ga dan niet náást de katheder staan met een schuine blik op het papier. Sta dan liever gewoon achter de katheder, zodat je de mensen over je papier heen kunt blijven aankijken.</a:t>
            </a:r>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4600303"/>
            <a:ext cx="609600" cy="609600"/>
          </a:xfrm>
          <a:prstGeom prst="rect">
            <a:avLst/>
          </a:prstGeom>
        </p:spPr>
      </p:pic>
    </p:spTree>
    <p:extLst>
      <p:ext uri="{BB962C8B-B14F-4D97-AF65-F5344CB8AC3E}">
        <p14:creationId xmlns:p14="http://schemas.microsoft.com/office/powerpoint/2010/main" val="214747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527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magicinbusiness.nl/wp-content/upload_folders/magicinbusiness.nl/2018/03/wanneer-goede-sprek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015" y="1173481"/>
            <a:ext cx="11777345" cy="4419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707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smtClean="0"/>
              <a:t>Gebaren</a:t>
            </a:r>
            <a:endParaRPr lang="nl-NL" b="1" dirty="0"/>
          </a:p>
        </p:txBody>
      </p:sp>
      <p:sp>
        <p:nvSpPr>
          <p:cNvPr id="3" name="Tijdelijke aanduiding voor inhoud 2"/>
          <p:cNvSpPr>
            <a:spLocks noGrp="1"/>
          </p:cNvSpPr>
          <p:nvPr>
            <p:ph idx="1"/>
          </p:nvPr>
        </p:nvSpPr>
        <p:spPr/>
        <p:txBody>
          <a:bodyPr/>
          <a:lstStyle/>
          <a:p>
            <a:r>
              <a:rPr lang="nl-NL" dirty="0" smtClean="0"/>
              <a:t>Er zijn verschillende soorten gebaren:</a:t>
            </a:r>
          </a:p>
          <a:p>
            <a:pPr marL="0" indent="0">
              <a:buNone/>
            </a:pPr>
            <a:r>
              <a:rPr lang="nl-NL" dirty="0" smtClean="0"/>
              <a:t>- intentionele gebaren ondersteunen de woorden (volgende dia; bedenk maar wat deze spreker zou kunnen zeggen…)</a:t>
            </a:r>
          </a:p>
          <a:p>
            <a:pPr>
              <a:buFontTx/>
              <a:buChar char="-"/>
            </a:pPr>
            <a:r>
              <a:rPr lang="nl-NL" dirty="0" smtClean="0"/>
              <a:t>niet intentionele gebaren </a:t>
            </a:r>
            <a:r>
              <a:rPr lang="nl-NL" dirty="0" smtClean="0"/>
              <a:t>(bril vastgrijpen e.d.) </a:t>
            </a:r>
            <a:r>
              <a:rPr lang="nl-NL" dirty="0" smtClean="0"/>
              <a:t>verstoren het verhaal (daarop volgende dia: neuspeuteren)</a:t>
            </a:r>
          </a:p>
          <a:p>
            <a:r>
              <a:rPr lang="nl-NL" dirty="0" smtClean="0"/>
              <a:t>Gebaren kunnen voor je woorden uit gaan; erna is vreemd. </a:t>
            </a:r>
            <a:endParaRPr lang="nl-NL" dirty="0"/>
          </a:p>
        </p:txBody>
      </p:sp>
      <p:pic>
        <p:nvPicPr>
          <p:cNvPr id="5"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000206" y="4574177"/>
            <a:ext cx="609600" cy="609600"/>
          </a:xfrm>
          <a:prstGeom prst="rect">
            <a:avLst/>
          </a:prstGeom>
        </p:spPr>
      </p:pic>
    </p:spTree>
    <p:extLst>
      <p:ext uri="{BB962C8B-B14F-4D97-AF65-F5344CB8AC3E}">
        <p14:creationId xmlns:p14="http://schemas.microsoft.com/office/powerpoint/2010/main" val="32386522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2710"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Gerelateerde afbeeld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2975" y="998536"/>
            <a:ext cx="6816725" cy="4536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54794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fbeeldingsresultaat voor neus peuter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1579" y="686752"/>
            <a:ext cx="9170035" cy="5158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49211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smtClean="0"/>
              <a:t>Ademhalen</a:t>
            </a:r>
            <a:endParaRPr lang="nl-NL" b="1" dirty="0"/>
          </a:p>
        </p:txBody>
      </p:sp>
      <p:sp>
        <p:nvSpPr>
          <p:cNvPr id="3" name="Tijdelijke aanduiding voor inhoud 2"/>
          <p:cNvSpPr>
            <a:spLocks noGrp="1"/>
          </p:cNvSpPr>
          <p:nvPr>
            <p:ph idx="1"/>
          </p:nvPr>
        </p:nvSpPr>
        <p:spPr/>
        <p:txBody>
          <a:bodyPr/>
          <a:lstStyle/>
          <a:p>
            <a:r>
              <a:rPr lang="nl-NL" dirty="0"/>
              <a:t>Let op je ademhaling (hoog en snel ademen is vermoeiend, want je moet te vaak ademen en te vaak slikken). </a:t>
            </a:r>
            <a:endParaRPr lang="nl-NL" dirty="0" smtClean="0"/>
          </a:p>
          <a:p>
            <a:r>
              <a:rPr lang="nl-NL" dirty="0" smtClean="0"/>
              <a:t>Wie </a:t>
            </a:r>
            <a:r>
              <a:rPr lang="nl-NL" dirty="0"/>
              <a:t>alleen door de mond ademt (teken van spanning) krijgt een droge mond</a:t>
            </a:r>
            <a:r>
              <a:rPr lang="nl-NL" dirty="0" smtClean="0"/>
              <a:t>. (Een goede spreker heeft geen water nodig!)</a:t>
            </a:r>
            <a:endParaRPr lang="nl-NL" dirty="0"/>
          </a:p>
          <a:p>
            <a:r>
              <a:rPr lang="nl-NL" dirty="0"/>
              <a:t>Bekijk en beluister </a:t>
            </a:r>
            <a:r>
              <a:rPr lang="nl-NL" dirty="0" err="1" smtClean="0">
                <a:hlinkClick r:id="rId4"/>
              </a:rPr>
              <a:t>Katharine</a:t>
            </a:r>
            <a:r>
              <a:rPr lang="nl-NL" dirty="0" smtClean="0">
                <a:hlinkClick r:id="rId4"/>
              </a:rPr>
              <a:t> Jenkins</a:t>
            </a:r>
            <a:r>
              <a:rPr lang="nl-NL" dirty="0" smtClean="0"/>
              <a:t> ‘</a:t>
            </a:r>
            <a:r>
              <a:rPr lang="nl-NL" dirty="0" err="1" smtClean="0"/>
              <a:t>Breathing</a:t>
            </a:r>
            <a:r>
              <a:rPr lang="nl-NL" dirty="0" smtClean="0"/>
              <a:t> </a:t>
            </a:r>
            <a:r>
              <a:rPr lang="nl-NL" dirty="0" err="1" smtClean="0"/>
              <a:t>techniques</a:t>
            </a:r>
            <a:r>
              <a:rPr lang="nl-NL" dirty="0" smtClean="0"/>
              <a:t>’</a:t>
            </a:r>
            <a:endParaRPr lang="nl-NL" dirty="0"/>
          </a:p>
          <a:p>
            <a:pPr marL="0" indent="0">
              <a:buNone/>
            </a:pPr>
            <a:endParaRPr lang="nl-NL" dirty="0"/>
          </a:p>
          <a:p>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595257" y="4130040"/>
            <a:ext cx="609600" cy="609600"/>
          </a:xfrm>
          <a:prstGeom prst="rect">
            <a:avLst/>
          </a:prstGeom>
        </p:spPr>
      </p:pic>
    </p:spTree>
    <p:extLst>
      <p:ext uri="{BB962C8B-B14F-4D97-AF65-F5344CB8AC3E}">
        <p14:creationId xmlns:p14="http://schemas.microsoft.com/office/powerpoint/2010/main" val="11371385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192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smtClean="0"/>
              <a:t>Stemgebruik en stemklank</a:t>
            </a:r>
            <a:endParaRPr lang="nl-NL" b="1" dirty="0"/>
          </a:p>
        </p:txBody>
      </p:sp>
      <p:sp>
        <p:nvSpPr>
          <p:cNvPr id="3" name="Tijdelijke aanduiding voor inhoud 2"/>
          <p:cNvSpPr>
            <a:spLocks noGrp="1"/>
          </p:cNvSpPr>
          <p:nvPr>
            <p:ph idx="1"/>
          </p:nvPr>
        </p:nvSpPr>
        <p:spPr/>
        <p:txBody>
          <a:bodyPr>
            <a:normAutofit/>
          </a:bodyPr>
          <a:lstStyle/>
          <a:p>
            <a:r>
              <a:rPr lang="nl-NL" dirty="0" smtClean="0"/>
              <a:t>Articuleer duidelijk maar overdrijf niet.</a:t>
            </a:r>
          </a:p>
          <a:p>
            <a:r>
              <a:rPr lang="nl-NL" dirty="0" smtClean="0"/>
              <a:t>Praat niet te slordig én niet te netjes. Wees jezelf.</a:t>
            </a:r>
          </a:p>
          <a:p>
            <a:r>
              <a:rPr lang="nl-NL" dirty="0" smtClean="0"/>
              <a:t>Spreek met vreugde </a:t>
            </a:r>
            <a:r>
              <a:rPr lang="nl-NL" dirty="0"/>
              <a:t>N</a:t>
            </a:r>
            <a:r>
              <a:rPr lang="nl-NL" dirty="0" smtClean="0"/>
              <a:t>ederlands dat gekleurd wordt door je eigen milieutaal.</a:t>
            </a:r>
          </a:p>
          <a:p>
            <a:r>
              <a:rPr lang="nl-NL" dirty="0"/>
              <a:t>V</a:t>
            </a:r>
            <a:r>
              <a:rPr lang="nl-NL" dirty="0" smtClean="0"/>
              <a:t>arieer in tempo.</a:t>
            </a:r>
          </a:p>
          <a:p>
            <a:r>
              <a:rPr lang="nl-NL" dirty="0" smtClean="0"/>
              <a:t>Varieer in volume (meestal is het zo dat mensen beter gaan luisteren als je niet al te hard spreekt – dat werkt zeker bij kinderen zo).</a:t>
            </a:r>
          </a:p>
          <a:p>
            <a:r>
              <a:rPr lang="nl-NL" dirty="0" smtClean="0"/>
              <a:t>Varieer in de hoogte van je stem.</a:t>
            </a:r>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391694"/>
            <a:ext cx="609600" cy="609600"/>
          </a:xfrm>
          <a:prstGeom prst="rect">
            <a:avLst/>
          </a:prstGeom>
        </p:spPr>
      </p:pic>
    </p:spTree>
    <p:extLst>
      <p:ext uri="{BB962C8B-B14F-4D97-AF65-F5344CB8AC3E}">
        <p14:creationId xmlns:p14="http://schemas.microsoft.com/office/powerpoint/2010/main" val="10759976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230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smtClean="0"/>
              <a:t>Intonatie</a:t>
            </a:r>
            <a:endParaRPr lang="nl-NL" b="1" dirty="0"/>
          </a:p>
        </p:txBody>
      </p:sp>
      <p:sp>
        <p:nvSpPr>
          <p:cNvPr id="3" name="Tijdelijke aanduiding voor inhoud 2"/>
          <p:cNvSpPr>
            <a:spLocks noGrp="1"/>
          </p:cNvSpPr>
          <p:nvPr>
            <p:ph idx="1"/>
          </p:nvPr>
        </p:nvSpPr>
        <p:spPr/>
        <p:txBody>
          <a:bodyPr>
            <a:normAutofit lnSpcReduction="10000"/>
          </a:bodyPr>
          <a:lstStyle/>
          <a:p>
            <a:r>
              <a:rPr lang="nl-NL" dirty="0" smtClean="0"/>
              <a:t>Intonatie is het op toon lezen of spreken. Dat maakt het aanhoren plezierig. Op één toon lezen of spreken is </a:t>
            </a:r>
            <a:r>
              <a:rPr lang="nl-NL" dirty="0" smtClean="0"/>
              <a:t>saai.</a:t>
            </a:r>
            <a:endParaRPr lang="nl-NL" dirty="0" smtClean="0"/>
          </a:p>
          <a:p>
            <a:r>
              <a:rPr lang="nl-NL" dirty="0" smtClean="0"/>
              <a:t>Intonatie wordt een stuk makkelijker als er leestekens staan. Let daar dus goed op als je een (bijbel)tekst </a:t>
            </a:r>
            <a:r>
              <a:rPr lang="nl-NL" dirty="0" smtClean="0"/>
              <a:t>voorleest.</a:t>
            </a:r>
            <a:endParaRPr lang="nl-NL" dirty="0" smtClean="0"/>
          </a:p>
          <a:p>
            <a:r>
              <a:rPr lang="nl-NL" dirty="0" smtClean="0"/>
              <a:t>Oefen even op voorlezen van de volgende zin zonder leestekens. </a:t>
            </a:r>
            <a:r>
              <a:rPr lang="nl-NL" dirty="0"/>
              <a:t>H</a:t>
            </a:r>
            <a:r>
              <a:rPr lang="nl-NL" dirty="0" smtClean="0"/>
              <a:t>et is een gesprekje tussen een klant en een </a:t>
            </a:r>
            <a:r>
              <a:rPr lang="nl-NL" dirty="0" err="1" smtClean="0"/>
              <a:t>schoenreperateur</a:t>
            </a:r>
            <a:r>
              <a:rPr lang="nl-NL" dirty="0" smtClean="0"/>
              <a:t>:</a:t>
            </a:r>
          </a:p>
          <a:p>
            <a:pPr marL="0" indent="0">
              <a:buNone/>
            </a:pPr>
            <a:r>
              <a:rPr lang="nl-NL" i="1" dirty="0" smtClean="0"/>
              <a:t>morgen </a:t>
            </a:r>
            <a:r>
              <a:rPr lang="nl-NL" i="1" dirty="0" err="1"/>
              <a:t>morgen</a:t>
            </a:r>
            <a:r>
              <a:rPr lang="nl-NL" i="1" dirty="0"/>
              <a:t> zijn de schoenen klaar morgen </a:t>
            </a:r>
            <a:r>
              <a:rPr lang="nl-NL" i="1" dirty="0" err="1"/>
              <a:t>morgen</a:t>
            </a:r>
            <a:r>
              <a:rPr lang="nl-NL" i="1" dirty="0"/>
              <a:t> </a:t>
            </a:r>
            <a:r>
              <a:rPr lang="nl-NL" i="1" dirty="0" err="1"/>
              <a:t>morgen</a:t>
            </a:r>
            <a:r>
              <a:rPr lang="nl-NL" i="1" dirty="0"/>
              <a:t> </a:t>
            </a:r>
            <a:r>
              <a:rPr lang="nl-NL" i="1" dirty="0" err="1"/>
              <a:t>morgen</a:t>
            </a:r>
            <a:r>
              <a:rPr lang="nl-NL" i="1" dirty="0"/>
              <a:t> </a:t>
            </a:r>
            <a:r>
              <a:rPr lang="nl-NL" i="1" dirty="0" err="1" smtClean="0"/>
              <a:t>morgen</a:t>
            </a:r>
            <a:endParaRPr lang="nl-NL" i="1" dirty="0" smtClean="0"/>
          </a:p>
          <a:p>
            <a:pPr marL="0" indent="0">
              <a:buNone/>
            </a:pPr>
            <a:r>
              <a:rPr lang="nl-NL" dirty="0" smtClean="0"/>
              <a:t>Oefen ook maar op de volgende zin:</a:t>
            </a:r>
            <a:endParaRPr lang="nl-NL" i="1" dirty="0"/>
          </a:p>
          <a:p>
            <a:pPr marL="0" indent="0">
              <a:buNone/>
            </a:pPr>
            <a:r>
              <a:rPr lang="nl-NL" i="1" dirty="0" smtClean="0"/>
              <a:t>Als vliegen achter vliegen </a:t>
            </a:r>
            <a:r>
              <a:rPr lang="nl-NL" i="1" dirty="0" err="1" smtClean="0"/>
              <a:t>vliegen</a:t>
            </a:r>
            <a:r>
              <a:rPr lang="nl-NL" i="1" dirty="0" smtClean="0"/>
              <a:t> </a:t>
            </a:r>
            <a:r>
              <a:rPr lang="nl-NL" i="1" dirty="0" err="1" smtClean="0"/>
              <a:t>vliegen</a:t>
            </a:r>
            <a:r>
              <a:rPr lang="nl-NL" i="1" dirty="0" smtClean="0"/>
              <a:t> </a:t>
            </a:r>
            <a:r>
              <a:rPr lang="nl-NL" i="1" dirty="0" err="1" smtClean="0"/>
              <a:t>vliegen</a:t>
            </a:r>
            <a:r>
              <a:rPr lang="nl-NL" i="1" dirty="0" smtClean="0"/>
              <a:t> </a:t>
            </a:r>
            <a:r>
              <a:rPr lang="nl-NL" i="1" dirty="0" err="1" smtClean="0"/>
              <a:t>vliegen</a:t>
            </a:r>
            <a:r>
              <a:rPr lang="nl-NL" i="1" dirty="0" smtClean="0"/>
              <a:t> achterna</a:t>
            </a:r>
          </a:p>
          <a:p>
            <a:pPr marL="0" indent="0">
              <a:buNone/>
            </a:pPr>
            <a:endParaRPr lang="nl-NL" i="1" dirty="0"/>
          </a:p>
          <a:p>
            <a:endParaRPr lang="nl-NL" dirty="0"/>
          </a:p>
        </p:txBody>
      </p:sp>
    </p:spTree>
    <p:extLst>
      <p:ext uri="{BB962C8B-B14F-4D97-AF65-F5344CB8AC3E}">
        <p14:creationId xmlns:p14="http://schemas.microsoft.com/office/powerpoint/2010/main" val="39929861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smtClean="0"/>
              <a:t>Pauzes</a:t>
            </a:r>
            <a:endParaRPr lang="nl-NL" b="1" dirty="0"/>
          </a:p>
        </p:txBody>
      </p:sp>
      <p:sp>
        <p:nvSpPr>
          <p:cNvPr id="3" name="Tijdelijke aanduiding voor inhoud 2"/>
          <p:cNvSpPr>
            <a:spLocks noGrp="1"/>
          </p:cNvSpPr>
          <p:nvPr>
            <p:ph idx="1"/>
          </p:nvPr>
        </p:nvSpPr>
        <p:spPr/>
        <p:txBody>
          <a:bodyPr/>
          <a:lstStyle/>
          <a:p>
            <a:r>
              <a:rPr lang="nl-NL" dirty="0" smtClean="0"/>
              <a:t>Spreek niet te snel en gebruik pauzes / stiltes.</a:t>
            </a:r>
          </a:p>
          <a:p>
            <a:r>
              <a:rPr lang="nl-NL" dirty="0" smtClean="0"/>
              <a:t>Een bewuste stilte vangt de aandacht van de luisteraars; een stilte vanuit verlegenheid maakt het publiek onrustig.</a:t>
            </a:r>
          </a:p>
          <a:p>
            <a:r>
              <a:rPr lang="nl-NL" dirty="0" smtClean="0"/>
              <a:t>Gebruik stiltes als overgangen van scènes en gebeurtenissen.</a:t>
            </a:r>
          </a:p>
          <a:p>
            <a:r>
              <a:rPr lang="nl-NL" dirty="0" smtClean="0"/>
              <a:t>Een stilte kan ook midden in een zin (bijvoorbeeld om je volgende woord of opmerking als een verrassing te laten klinken).</a:t>
            </a:r>
          </a:p>
          <a:p>
            <a:r>
              <a:rPr lang="nl-NL" dirty="0"/>
              <a:t>S</a:t>
            </a:r>
            <a:r>
              <a:rPr lang="nl-NL" dirty="0" smtClean="0"/>
              <a:t>tiltes zijn ook een denkpauze voor jezelf.</a:t>
            </a:r>
          </a:p>
          <a:p>
            <a:endParaRPr lang="nl-NL" dirty="0"/>
          </a:p>
        </p:txBody>
      </p:sp>
      <p:pic>
        <p:nvPicPr>
          <p:cNvPr id="6"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921828" y="5057503"/>
            <a:ext cx="609600" cy="609600"/>
          </a:xfrm>
          <a:prstGeom prst="rect">
            <a:avLst/>
          </a:prstGeom>
        </p:spPr>
      </p:pic>
    </p:spTree>
    <p:extLst>
      <p:ext uri="{BB962C8B-B14F-4D97-AF65-F5344CB8AC3E}">
        <p14:creationId xmlns:p14="http://schemas.microsoft.com/office/powerpoint/2010/main" val="19284216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2106"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smtClean="0"/>
              <a:t>Klemtonen</a:t>
            </a:r>
            <a:endParaRPr lang="nl-NL" b="1" dirty="0"/>
          </a:p>
        </p:txBody>
      </p:sp>
      <p:sp>
        <p:nvSpPr>
          <p:cNvPr id="3" name="Tijdelijke aanduiding voor inhoud 2"/>
          <p:cNvSpPr>
            <a:spLocks noGrp="1"/>
          </p:cNvSpPr>
          <p:nvPr>
            <p:ph idx="1"/>
          </p:nvPr>
        </p:nvSpPr>
        <p:spPr/>
        <p:txBody>
          <a:bodyPr>
            <a:normAutofit/>
          </a:bodyPr>
          <a:lstStyle/>
          <a:p>
            <a:r>
              <a:rPr lang="nl-NL" dirty="0" smtClean="0"/>
              <a:t>Vermijd ‘loopjes’ (elke zin loopt omhoog of omlaag aan het einde). </a:t>
            </a:r>
          </a:p>
          <a:p>
            <a:r>
              <a:rPr lang="nl-NL" dirty="0"/>
              <a:t>G</a:t>
            </a:r>
            <a:r>
              <a:rPr lang="nl-NL" dirty="0" smtClean="0"/>
              <a:t>ebruik niet te veel klemtonen, vermijd een spreekdreun.</a:t>
            </a:r>
          </a:p>
          <a:p>
            <a:r>
              <a:rPr lang="nl-NL" dirty="0"/>
              <a:t>E</a:t>
            </a:r>
            <a:r>
              <a:rPr lang="nl-NL" dirty="0" smtClean="0"/>
              <a:t>en klemtoon laat het nieuwtje in een zin horen.</a:t>
            </a:r>
          </a:p>
          <a:p>
            <a:r>
              <a:rPr lang="nl-NL" dirty="0"/>
              <a:t>E</a:t>
            </a:r>
            <a:r>
              <a:rPr lang="nl-NL" dirty="0" smtClean="0"/>
              <a:t>en klemtoon maak je door met je adem een duwtje tegen een woord te geven, maar het kan ook door voor een woord even te pauzeren of door een woord zachter </a:t>
            </a:r>
            <a:r>
              <a:rPr lang="nl-NL" dirty="0" smtClean="0"/>
              <a:t>of harder uit </a:t>
            </a:r>
            <a:r>
              <a:rPr lang="nl-NL" dirty="0" smtClean="0"/>
              <a:t>te spreken.</a:t>
            </a:r>
          </a:p>
          <a:p>
            <a:r>
              <a:rPr lang="nl-NL" dirty="0"/>
              <a:t>L</a:t>
            </a:r>
            <a:r>
              <a:rPr lang="nl-NL" dirty="0" smtClean="0"/>
              <a:t>eg liever geen klemtoon op een woord dat zelf al een versterking aangeeft (‘erg’, ‘prachtig’, ‘geen’)</a:t>
            </a:r>
          </a:p>
          <a:p>
            <a:endParaRPr lang="nl-NL" dirty="0"/>
          </a:p>
        </p:txBody>
      </p:sp>
      <p:pic>
        <p:nvPicPr>
          <p:cNvPr id="6"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8672342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7694"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smtClean="0"/>
              <a:t>Klemtoon en betekenis</a:t>
            </a:r>
            <a:endParaRPr lang="nl-NL" b="1" dirty="0"/>
          </a:p>
        </p:txBody>
      </p:sp>
      <p:sp>
        <p:nvSpPr>
          <p:cNvPr id="3" name="Tijdelijke aanduiding voor inhoud 2"/>
          <p:cNvSpPr>
            <a:spLocks noGrp="1"/>
          </p:cNvSpPr>
          <p:nvPr>
            <p:ph idx="1"/>
          </p:nvPr>
        </p:nvSpPr>
        <p:spPr/>
        <p:txBody>
          <a:bodyPr/>
          <a:lstStyle/>
          <a:p>
            <a:r>
              <a:rPr lang="nl-NL" dirty="0" smtClean="0"/>
              <a:t>Als je de klemtoon op verschillende plekken in de zin legt, krijgt een zin een andere betekenis. Dat is dus van belang </a:t>
            </a:r>
            <a:r>
              <a:rPr lang="nl-NL" dirty="0" smtClean="0"/>
              <a:t>om op te letten bij (voor)lezen </a:t>
            </a:r>
            <a:r>
              <a:rPr lang="nl-NL" dirty="0" smtClean="0"/>
              <a:t>en spreken.</a:t>
            </a:r>
          </a:p>
          <a:p>
            <a:r>
              <a:rPr lang="nl-NL" dirty="0" smtClean="0"/>
              <a:t>Leg de </a:t>
            </a:r>
            <a:r>
              <a:rPr lang="nl-NL" dirty="0"/>
              <a:t>klemtoon op verschillende woorden uit deze </a:t>
            </a:r>
            <a:r>
              <a:rPr lang="nl-NL" dirty="0" smtClean="0"/>
              <a:t>zin en benoem welke betekenisverschuivingen optreden: </a:t>
            </a:r>
          </a:p>
          <a:p>
            <a:pPr marL="0" indent="0">
              <a:buNone/>
            </a:pPr>
            <a:r>
              <a:rPr lang="nl-NL" i="1" dirty="0" smtClean="0"/>
              <a:t>Mijn </a:t>
            </a:r>
            <a:r>
              <a:rPr lang="nl-NL" i="1" dirty="0"/>
              <a:t>rijke oom uit Loenen is vanmorgen met de trein vanuit Amsterdam naar Parijs vertrokken</a:t>
            </a:r>
            <a:r>
              <a:rPr lang="nl-NL" i="1" dirty="0" smtClean="0"/>
              <a:t>.</a:t>
            </a:r>
            <a:endParaRPr lang="nl-NL" i="1" dirty="0"/>
          </a:p>
        </p:txBody>
      </p:sp>
    </p:spTree>
    <p:extLst>
      <p:ext uri="{BB962C8B-B14F-4D97-AF65-F5344CB8AC3E}">
        <p14:creationId xmlns:p14="http://schemas.microsoft.com/office/powerpoint/2010/main" val="29572639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Bekende sprekers</a:t>
            </a:r>
            <a:endParaRPr lang="nl-NL" dirty="0"/>
          </a:p>
        </p:txBody>
      </p:sp>
      <p:sp>
        <p:nvSpPr>
          <p:cNvPr id="3" name="Tijdelijke aanduiding voor inhoud 2"/>
          <p:cNvSpPr>
            <a:spLocks noGrp="1"/>
          </p:cNvSpPr>
          <p:nvPr>
            <p:ph idx="1"/>
          </p:nvPr>
        </p:nvSpPr>
        <p:spPr/>
        <p:txBody>
          <a:bodyPr>
            <a:normAutofit/>
          </a:bodyPr>
          <a:lstStyle/>
          <a:p>
            <a:pPr marL="0" indent="0">
              <a:buNone/>
            </a:pPr>
            <a:r>
              <a:rPr lang="nl-NL" dirty="0" smtClean="0"/>
              <a:t>Let op de </a:t>
            </a:r>
            <a:r>
              <a:rPr lang="nl-NL" dirty="0"/>
              <a:t>mimiek, </a:t>
            </a:r>
            <a:r>
              <a:rPr lang="nl-NL" dirty="0" smtClean="0"/>
              <a:t>gebaren, </a:t>
            </a:r>
            <a:r>
              <a:rPr lang="nl-NL" dirty="0" smtClean="0"/>
              <a:t>stemgebruik van deze sprekers. Word je jaloers, waarom wel of niet? </a:t>
            </a:r>
            <a:endParaRPr lang="nl-NL" dirty="0" smtClean="0"/>
          </a:p>
          <a:p>
            <a:r>
              <a:rPr lang="nl-NL" dirty="0" smtClean="0"/>
              <a:t>President </a:t>
            </a:r>
            <a:r>
              <a:rPr lang="nl-NL" dirty="0" smtClean="0">
                <a:hlinkClick r:id="rId4"/>
              </a:rPr>
              <a:t>Obama</a:t>
            </a:r>
            <a:endParaRPr lang="nl-NL" dirty="0"/>
          </a:p>
          <a:p>
            <a:r>
              <a:rPr lang="nl-NL" dirty="0" smtClean="0">
                <a:hlinkClick r:id="rId5"/>
              </a:rPr>
              <a:t>Toon Hermans</a:t>
            </a:r>
            <a:r>
              <a:rPr lang="nl-NL" dirty="0" smtClean="0"/>
              <a:t> , in leven cabaretier</a:t>
            </a:r>
            <a:endParaRPr lang="nl-NL" dirty="0" smtClean="0"/>
          </a:p>
          <a:p>
            <a:r>
              <a:rPr lang="nl-NL" dirty="0" smtClean="0">
                <a:hlinkClick r:id="rId6"/>
              </a:rPr>
              <a:t>Michael Curry</a:t>
            </a:r>
            <a:r>
              <a:rPr lang="nl-NL" dirty="0" smtClean="0"/>
              <a:t> </a:t>
            </a:r>
            <a:r>
              <a:rPr lang="nl-NL" dirty="0" smtClean="0"/>
              <a:t>(</a:t>
            </a:r>
            <a:r>
              <a:rPr lang="nl-NL" dirty="0" smtClean="0"/>
              <a:t>die preekte </a:t>
            </a:r>
            <a:r>
              <a:rPr lang="nl-NL" dirty="0" smtClean="0"/>
              <a:t>in de trouwdienst van prins Harry en </a:t>
            </a:r>
            <a:r>
              <a:rPr lang="nl-NL" dirty="0" err="1" smtClean="0"/>
              <a:t>Meghan</a:t>
            </a:r>
            <a:r>
              <a:rPr lang="nl-NL" dirty="0" smtClean="0"/>
              <a:t>). </a:t>
            </a:r>
          </a:p>
          <a:p>
            <a:r>
              <a:rPr lang="nl-NL" dirty="0" smtClean="0"/>
              <a:t>Ten </a:t>
            </a:r>
            <a:r>
              <a:rPr lang="nl-NL" dirty="0" smtClean="0"/>
              <a:t>slotte, beluister een preek van de </a:t>
            </a:r>
            <a:r>
              <a:rPr lang="nl-NL" dirty="0" err="1" smtClean="0"/>
              <a:t>homileet</a:t>
            </a:r>
            <a:r>
              <a:rPr lang="nl-NL" dirty="0" smtClean="0"/>
              <a:t> </a:t>
            </a:r>
            <a:r>
              <a:rPr lang="nl-NL" dirty="0" smtClean="0">
                <a:hlinkClick r:id="rId7"/>
              </a:rPr>
              <a:t>Thomas Long</a:t>
            </a:r>
            <a:endParaRPr lang="nl-NL" dirty="0" smtClean="0"/>
          </a:p>
          <a:p>
            <a:pPr marL="0" indent="0">
              <a:buNone/>
            </a:pPr>
            <a:endParaRPr lang="nl-NL" dirty="0"/>
          </a:p>
          <a:p>
            <a:endParaRPr lang="nl-NL" dirty="0" smtClean="0"/>
          </a:p>
          <a:p>
            <a:endParaRPr lang="nl-NL" dirty="0"/>
          </a:p>
          <a:p>
            <a:endParaRPr lang="nl-NL" dirty="0"/>
          </a:p>
          <a:p>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486400" y="5044440"/>
            <a:ext cx="609600" cy="609600"/>
          </a:xfrm>
          <a:prstGeom prst="rect">
            <a:avLst/>
          </a:prstGeom>
        </p:spPr>
      </p:pic>
    </p:spTree>
    <p:extLst>
      <p:ext uri="{BB962C8B-B14F-4D97-AF65-F5344CB8AC3E}">
        <p14:creationId xmlns:p14="http://schemas.microsoft.com/office/powerpoint/2010/main" val="36294297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114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378</TotalTime>
  <Words>1054</Words>
  <Application>Microsoft Office PowerPoint</Application>
  <PresentationFormat>Breedbeeld</PresentationFormat>
  <Paragraphs>83</Paragraphs>
  <Slides>21</Slides>
  <Notes>0</Notes>
  <HiddenSlides>0</HiddenSlides>
  <MMClips>13</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21</vt:i4>
      </vt:variant>
    </vt:vector>
  </HeadingPairs>
  <TitlesOfParts>
    <vt:vector size="25" baseType="lpstr">
      <vt:lpstr>Arial</vt:lpstr>
      <vt:lpstr>Calibri</vt:lpstr>
      <vt:lpstr>Calibri Light</vt:lpstr>
      <vt:lpstr>Kantoorthema</vt:lpstr>
      <vt:lpstr>Lichaamstaal bij het (s)preken in de kerk</vt:lpstr>
      <vt:lpstr>Wat valt je op?</vt:lpstr>
      <vt:lpstr>Kleding</vt:lpstr>
      <vt:lpstr>PowerPoint-presentatie</vt:lpstr>
      <vt:lpstr>Het gezicht</vt:lpstr>
      <vt:lpstr>PowerPoint-presentatie</vt:lpstr>
      <vt:lpstr>Houding</vt:lpstr>
      <vt:lpstr>Katheder en microfoon</vt:lpstr>
      <vt:lpstr>PowerPoint-presentatie</vt:lpstr>
      <vt:lpstr>Podium</vt:lpstr>
      <vt:lpstr>PowerPoint-presentatie</vt:lpstr>
      <vt:lpstr>Gebaren</vt:lpstr>
      <vt:lpstr>PowerPoint-presentatie</vt:lpstr>
      <vt:lpstr>PowerPoint-presentatie</vt:lpstr>
      <vt:lpstr>Ademhalen</vt:lpstr>
      <vt:lpstr>Stemgebruik en stemklank</vt:lpstr>
      <vt:lpstr>Intonatie</vt:lpstr>
      <vt:lpstr>Pauzes</vt:lpstr>
      <vt:lpstr>Klemtonen</vt:lpstr>
      <vt:lpstr>Klemtoon en betekenis</vt:lpstr>
      <vt:lpstr>Bekende sprekers</vt:lpstr>
    </vt:vector>
  </TitlesOfParts>
  <Company>Christelijke Hogeschool Ede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Lichaamstaal bij het spreken</dc:title>
  <dc:creator>Voet van der, Nico</dc:creator>
  <cp:lastModifiedBy>Voet van der, Nico</cp:lastModifiedBy>
  <cp:revision>30</cp:revision>
  <dcterms:created xsi:type="dcterms:W3CDTF">2019-03-11T18:19:40Z</dcterms:created>
  <dcterms:modified xsi:type="dcterms:W3CDTF">2019-03-14T10:14:15Z</dcterms:modified>
</cp:coreProperties>
</file>