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2" r:id="rId1"/>
  </p:sldMasterIdLst>
  <p:notesMasterIdLst>
    <p:notesMasterId r:id="rId23"/>
  </p:notesMasterIdLst>
  <p:handoutMasterIdLst>
    <p:handoutMasterId r:id="rId24"/>
  </p:handoutMasterIdLst>
  <p:sldIdLst>
    <p:sldId id="423" r:id="rId2"/>
    <p:sldId id="424" r:id="rId3"/>
    <p:sldId id="491" r:id="rId4"/>
    <p:sldId id="427" r:id="rId5"/>
    <p:sldId id="489" r:id="rId6"/>
    <p:sldId id="416" r:id="rId7"/>
    <p:sldId id="490" r:id="rId8"/>
    <p:sldId id="307" r:id="rId9"/>
    <p:sldId id="308" r:id="rId10"/>
    <p:sldId id="372" r:id="rId11"/>
    <p:sldId id="373" r:id="rId12"/>
    <p:sldId id="479" r:id="rId13"/>
    <p:sldId id="480" r:id="rId14"/>
    <p:sldId id="481" r:id="rId15"/>
    <p:sldId id="482" r:id="rId16"/>
    <p:sldId id="483" r:id="rId17"/>
    <p:sldId id="484" r:id="rId18"/>
    <p:sldId id="485" r:id="rId19"/>
    <p:sldId id="486" r:id="rId20"/>
    <p:sldId id="488" r:id="rId21"/>
    <p:sldId id="487" r:id="rId22"/>
  </p:sldIdLst>
  <p:sldSz cx="9144000" cy="6858000" type="screen4x3"/>
  <p:notesSz cx="6797675" cy="9874250"/>
  <p:defaultTextStyle>
    <a:defPPr>
      <a:defRPr lang="en-GB"/>
    </a:defPPr>
    <a:lvl1pPr algn="l" rtl="0" fontAlgn="base">
      <a:spcBef>
        <a:spcPct val="0"/>
      </a:spcBef>
      <a:spcAft>
        <a:spcPct val="0"/>
      </a:spcAft>
      <a:defRPr sz="2000" kern="1200">
        <a:solidFill>
          <a:srgbClr val="253E68"/>
        </a:solidFill>
        <a:latin typeface="Trebuchet MS" pitchFamily="34" charset="0"/>
        <a:ea typeface="+mn-ea"/>
        <a:cs typeface="Arial" charset="0"/>
      </a:defRPr>
    </a:lvl1pPr>
    <a:lvl2pPr marL="457200" algn="l" rtl="0" fontAlgn="base">
      <a:spcBef>
        <a:spcPct val="0"/>
      </a:spcBef>
      <a:spcAft>
        <a:spcPct val="0"/>
      </a:spcAft>
      <a:defRPr sz="2000" kern="1200">
        <a:solidFill>
          <a:srgbClr val="253E68"/>
        </a:solidFill>
        <a:latin typeface="Trebuchet MS" pitchFamily="34" charset="0"/>
        <a:ea typeface="+mn-ea"/>
        <a:cs typeface="Arial" charset="0"/>
      </a:defRPr>
    </a:lvl2pPr>
    <a:lvl3pPr marL="914400" algn="l" rtl="0" fontAlgn="base">
      <a:spcBef>
        <a:spcPct val="0"/>
      </a:spcBef>
      <a:spcAft>
        <a:spcPct val="0"/>
      </a:spcAft>
      <a:defRPr sz="2000" kern="1200">
        <a:solidFill>
          <a:srgbClr val="253E68"/>
        </a:solidFill>
        <a:latin typeface="Trebuchet MS" pitchFamily="34" charset="0"/>
        <a:ea typeface="+mn-ea"/>
        <a:cs typeface="Arial" charset="0"/>
      </a:defRPr>
    </a:lvl3pPr>
    <a:lvl4pPr marL="1371600" algn="l" rtl="0" fontAlgn="base">
      <a:spcBef>
        <a:spcPct val="0"/>
      </a:spcBef>
      <a:spcAft>
        <a:spcPct val="0"/>
      </a:spcAft>
      <a:defRPr sz="2000" kern="1200">
        <a:solidFill>
          <a:srgbClr val="253E68"/>
        </a:solidFill>
        <a:latin typeface="Trebuchet MS" pitchFamily="34" charset="0"/>
        <a:ea typeface="+mn-ea"/>
        <a:cs typeface="Arial" charset="0"/>
      </a:defRPr>
    </a:lvl4pPr>
    <a:lvl5pPr marL="1828800" algn="l" rtl="0" fontAlgn="base">
      <a:spcBef>
        <a:spcPct val="0"/>
      </a:spcBef>
      <a:spcAft>
        <a:spcPct val="0"/>
      </a:spcAft>
      <a:defRPr sz="2000" kern="1200">
        <a:solidFill>
          <a:srgbClr val="253E68"/>
        </a:solidFill>
        <a:latin typeface="Trebuchet MS" pitchFamily="34" charset="0"/>
        <a:ea typeface="+mn-ea"/>
        <a:cs typeface="Arial" charset="0"/>
      </a:defRPr>
    </a:lvl5pPr>
    <a:lvl6pPr marL="2286000" algn="l" defTabSz="914400" rtl="0" eaLnBrk="1" latinLnBrk="0" hangingPunct="1">
      <a:defRPr sz="2000" kern="1200">
        <a:solidFill>
          <a:srgbClr val="253E68"/>
        </a:solidFill>
        <a:latin typeface="Trebuchet MS" pitchFamily="34" charset="0"/>
        <a:ea typeface="+mn-ea"/>
        <a:cs typeface="Arial" charset="0"/>
      </a:defRPr>
    </a:lvl6pPr>
    <a:lvl7pPr marL="2743200" algn="l" defTabSz="914400" rtl="0" eaLnBrk="1" latinLnBrk="0" hangingPunct="1">
      <a:defRPr sz="2000" kern="1200">
        <a:solidFill>
          <a:srgbClr val="253E68"/>
        </a:solidFill>
        <a:latin typeface="Trebuchet MS" pitchFamily="34" charset="0"/>
        <a:ea typeface="+mn-ea"/>
        <a:cs typeface="Arial" charset="0"/>
      </a:defRPr>
    </a:lvl7pPr>
    <a:lvl8pPr marL="3200400" algn="l" defTabSz="914400" rtl="0" eaLnBrk="1" latinLnBrk="0" hangingPunct="1">
      <a:defRPr sz="2000" kern="1200">
        <a:solidFill>
          <a:srgbClr val="253E68"/>
        </a:solidFill>
        <a:latin typeface="Trebuchet MS" pitchFamily="34" charset="0"/>
        <a:ea typeface="+mn-ea"/>
        <a:cs typeface="Arial" charset="0"/>
      </a:defRPr>
    </a:lvl8pPr>
    <a:lvl9pPr marL="3657600" algn="l" defTabSz="914400" rtl="0" eaLnBrk="1" latinLnBrk="0" hangingPunct="1">
      <a:defRPr sz="2000" kern="1200">
        <a:solidFill>
          <a:srgbClr val="253E68"/>
        </a:solidFill>
        <a:latin typeface="Trebuchet MS"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1F4081"/>
    <a:srgbClr val="F0EFE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2787"/>
    <p:restoredTop sz="90929"/>
  </p:normalViewPr>
  <p:slideViewPr>
    <p:cSldViewPr>
      <p:cViewPr varScale="1">
        <p:scale>
          <a:sx n="76" d="100"/>
          <a:sy n="76" d="100"/>
        </p:scale>
        <p:origin x="1061" y="5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82658" name="Rectangle 1026"/>
          <p:cNvSpPr>
            <a:spLocks noGrp="1" noChangeArrowheads="1"/>
          </p:cNvSpPr>
          <p:nvPr>
            <p:ph type="hdr" sz="quarter"/>
          </p:nvPr>
        </p:nvSpPr>
        <p:spPr bwMode="auto">
          <a:xfrm>
            <a:off x="0" y="1"/>
            <a:ext cx="2945659" cy="4937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nSpc>
                <a:spcPct val="90000"/>
              </a:lnSpc>
              <a:spcBef>
                <a:spcPct val="20000"/>
              </a:spcBef>
              <a:buSzPct val="100000"/>
              <a:defRPr sz="1200">
                <a:cs typeface="+mn-cs"/>
              </a:defRPr>
            </a:lvl1pPr>
          </a:lstStyle>
          <a:p>
            <a:pPr>
              <a:defRPr/>
            </a:pPr>
            <a:endParaRPr lang="en-GB"/>
          </a:p>
        </p:txBody>
      </p:sp>
      <p:sp>
        <p:nvSpPr>
          <p:cNvPr id="582659" name="Rectangle 1027"/>
          <p:cNvSpPr>
            <a:spLocks noGrp="1" noChangeArrowheads="1"/>
          </p:cNvSpPr>
          <p:nvPr>
            <p:ph type="dt" sz="quarter" idx="1"/>
          </p:nvPr>
        </p:nvSpPr>
        <p:spPr bwMode="auto">
          <a:xfrm>
            <a:off x="3852016" y="1"/>
            <a:ext cx="2945659" cy="4937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lnSpc>
                <a:spcPct val="90000"/>
              </a:lnSpc>
              <a:spcBef>
                <a:spcPct val="20000"/>
              </a:spcBef>
              <a:buSzPct val="100000"/>
              <a:defRPr sz="1200">
                <a:cs typeface="+mn-cs"/>
              </a:defRPr>
            </a:lvl1pPr>
          </a:lstStyle>
          <a:p>
            <a:pPr>
              <a:defRPr/>
            </a:pPr>
            <a:endParaRPr lang="en-GB"/>
          </a:p>
        </p:txBody>
      </p:sp>
      <p:sp>
        <p:nvSpPr>
          <p:cNvPr id="582660" name="Rectangle 1028"/>
          <p:cNvSpPr>
            <a:spLocks noGrp="1" noChangeArrowheads="1"/>
          </p:cNvSpPr>
          <p:nvPr>
            <p:ph type="ftr" sz="quarter" idx="2"/>
          </p:nvPr>
        </p:nvSpPr>
        <p:spPr bwMode="auto">
          <a:xfrm>
            <a:off x="0" y="9380538"/>
            <a:ext cx="2945659" cy="49371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nSpc>
                <a:spcPct val="90000"/>
              </a:lnSpc>
              <a:spcBef>
                <a:spcPct val="20000"/>
              </a:spcBef>
              <a:buSzPct val="100000"/>
              <a:defRPr sz="1200">
                <a:cs typeface="+mn-cs"/>
              </a:defRPr>
            </a:lvl1pPr>
          </a:lstStyle>
          <a:p>
            <a:pPr>
              <a:defRPr/>
            </a:pPr>
            <a:endParaRPr lang="en-GB"/>
          </a:p>
        </p:txBody>
      </p:sp>
      <p:sp>
        <p:nvSpPr>
          <p:cNvPr id="582661" name="Rectangle 1029"/>
          <p:cNvSpPr>
            <a:spLocks noGrp="1" noChangeArrowheads="1"/>
          </p:cNvSpPr>
          <p:nvPr>
            <p:ph type="sldNum" sz="quarter" idx="3"/>
          </p:nvPr>
        </p:nvSpPr>
        <p:spPr bwMode="auto">
          <a:xfrm>
            <a:off x="3852016" y="9380538"/>
            <a:ext cx="2945659" cy="49371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lnSpc>
                <a:spcPct val="90000"/>
              </a:lnSpc>
              <a:spcBef>
                <a:spcPct val="20000"/>
              </a:spcBef>
              <a:buSzPct val="100000"/>
              <a:defRPr sz="1200">
                <a:cs typeface="+mn-cs"/>
              </a:defRPr>
            </a:lvl1pPr>
          </a:lstStyle>
          <a:p>
            <a:pPr>
              <a:defRPr/>
            </a:pPr>
            <a:fld id="{A45B1D40-D902-4DD9-A428-F1F6E517B160}" type="slidenum">
              <a:rPr lang="en-GB"/>
              <a:pPr>
                <a:defRPr/>
              </a:pPr>
              <a:t>‹nr.›</a:t>
            </a:fld>
            <a:endParaRPr lang="en-GB"/>
          </a:p>
        </p:txBody>
      </p:sp>
    </p:spTree>
    <p:extLst>
      <p:ext uri="{BB962C8B-B14F-4D97-AF65-F5344CB8AC3E}">
        <p14:creationId xmlns:p14="http://schemas.microsoft.com/office/powerpoint/2010/main" val="17277299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1"/>
            <a:ext cx="2945659" cy="493712"/>
          </a:xfrm>
          <a:prstGeom prst="rect">
            <a:avLst/>
          </a:prstGeom>
        </p:spPr>
        <p:txBody>
          <a:bodyPr vert="horz" lIns="91440" tIns="45720" rIns="91440" bIns="45720" rtlCol="0"/>
          <a:lstStyle>
            <a:lvl1pPr algn="l">
              <a:defRPr sz="1200"/>
            </a:lvl1pPr>
          </a:lstStyle>
          <a:p>
            <a:pPr>
              <a:defRPr/>
            </a:pPr>
            <a:endParaRPr lang="nl-NL"/>
          </a:p>
        </p:txBody>
      </p:sp>
      <p:sp>
        <p:nvSpPr>
          <p:cNvPr id="3" name="Tijdelijke aanduiding voor datum 2"/>
          <p:cNvSpPr>
            <a:spLocks noGrp="1"/>
          </p:cNvSpPr>
          <p:nvPr>
            <p:ph type="dt" idx="1"/>
          </p:nvPr>
        </p:nvSpPr>
        <p:spPr>
          <a:xfrm>
            <a:off x="3850443" y="1"/>
            <a:ext cx="2945659" cy="493712"/>
          </a:xfrm>
          <a:prstGeom prst="rect">
            <a:avLst/>
          </a:prstGeom>
        </p:spPr>
        <p:txBody>
          <a:bodyPr vert="horz" lIns="91440" tIns="45720" rIns="91440" bIns="45720" rtlCol="0"/>
          <a:lstStyle>
            <a:lvl1pPr algn="r">
              <a:defRPr sz="1200"/>
            </a:lvl1pPr>
          </a:lstStyle>
          <a:p>
            <a:pPr>
              <a:defRPr/>
            </a:pPr>
            <a:fld id="{47BC3D35-EEA1-4407-BCC3-4CBDEC71072E}" type="datetimeFigureOut">
              <a:rPr lang="nl-NL"/>
              <a:pPr>
                <a:defRPr/>
              </a:pPr>
              <a:t>31-10-2023</a:t>
            </a:fld>
            <a:endParaRPr lang="nl-NL"/>
          </a:p>
        </p:txBody>
      </p:sp>
      <p:sp>
        <p:nvSpPr>
          <p:cNvPr id="4" name="Tijdelijke aanduiding voor dia-afbeelding 3"/>
          <p:cNvSpPr>
            <a:spLocks noGrp="1" noRot="1" noChangeAspect="1"/>
          </p:cNvSpPr>
          <p:nvPr>
            <p:ph type="sldImg" idx="2"/>
          </p:nvPr>
        </p:nvSpPr>
        <p:spPr>
          <a:xfrm>
            <a:off x="930275" y="739775"/>
            <a:ext cx="4937125" cy="3703638"/>
          </a:xfrm>
          <a:prstGeom prst="rect">
            <a:avLst/>
          </a:prstGeom>
          <a:noFill/>
          <a:ln w="12700">
            <a:solidFill>
              <a:prstClr val="black"/>
            </a:solidFill>
          </a:ln>
        </p:spPr>
        <p:txBody>
          <a:bodyPr vert="horz" lIns="91440" tIns="45720" rIns="91440" bIns="45720" rtlCol="0" anchor="ctr"/>
          <a:lstStyle/>
          <a:p>
            <a:pPr lvl="0"/>
            <a:endParaRPr lang="nl-NL" noProof="0"/>
          </a:p>
        </p:txBody>
      </p:sp>
      <p:sp>
        <p:nvSpPr>
          <p:cNvPr id="5" name="Tijdelijke aanduiding voor notities 4"/>
          <p:cNvSpPr>
            <a:spLocks noGrp="1"/>
          </p:cNvSpPr>
          <p:nvPr>
            <p:ph type="body" sz="quarter" idx="3"/>
          </p:nvPr>
        </p:nvSpPr>
        <p:spPr>
          <a:xfrm>
            <a:off x="679768" y="4690269"/>
            <a:ext cx="5438140" cy="4443412"/>
          </a:xfrm>
          <a:prstGeom prst="rect">
            <a:avLst/>
          </a:prstGeom>
        </p:spPr>
        <p:txBody>
          <a:bodyPr vert="horz" lIns="91440" tIns="45720" rIns="91440" bIns="45720" rtlCol="0"/>
          <a:lstStyle/>
          <a:p>
            <a:pPr lvl="0"/>
            <a:r>
              <a:rPr lang="nl-NL" noProof="0"/>
              <a:t>Klik om de modelstijlen te bewerken</a:t>
            </a:r>
          </a:p>
          <a:p>
            <a:pPr lvl="1"/>
            <a:r>
              <a:rPr lang="nl-NL" noProof="0"/>
              <a:t>Tweede niveau</a:t>
            </a:r>
          </a:p>
          <a:p>
            <a:pPr lvl="2"/>
            <a:r>
              <a:rPr lang="nl-NL" noProof="0"/>
              <a:t>Derde niveau</a:t>
            </a:r>
          </a:p>
          <a:p>
            <a:pPr lvl="3"/>
            <a:r>
              <a:rPr lang="nl-NL" noProof="0"/>
              <a:t>Vierde niveau</a:t>
            </a:r>
          </a:p>
          <a:p>
            <a:pPr lvl="4"/>
            <a:r>
              <a:rPr lang="nl-NL" noProof="0"/>
              <a:t>Vijfde niveau</a:t>
            </a:r>
          </a:p>
        </p:txBody>
      </p:sp>
      <p:sp>
        <p:nvSpPr>
          <p:cNvPr id="6" name="Tijdelijke aanduiding voor voettekst 5"/>
          <p:cNvSpPr>
            <a:spLocks noGrp="1"/>
          </p:cNvSpPr>
          <p:nvPr>
            <p:ph type="ftr" sz="quarter" idx="4"/>
          </p:nvPr>
        </p:nvSpPr>
        <p:spPr>
          <a:xfrm>
            <a:off x="0" y="9378825"/>
            <a:ext cx="2945659" cy="493712"/>
          </a:xfrm>
          <a:prstGeom prst="rect">
            <a:avLst/>
          </a:prstGeom>
        </p:spPr>
        <p:txBody>
          <a:bodyPr vert="horz" lIns="91440" tIns="45720" rIns="91440" bIns="45720" rtlCol="0" anchor="b"/>
          <a:lstStyle>
            <a:lvl1pPr algn="l">
              <a:defRPr sz="1200"/>
            </a:lvl1pPr>
          </a:lstStyle>
          <a:p>
            <a:pPr>
              <a:defRPr/>
            </a:pPr>
            <a:endParaRPr lang="nl-NL"/>
          </a:p>
        </p:txBody>
      </p:sp>
      <p:sp>
        <p:nvSpPr>
          <p:cNvPr id="7" name="Tijdelijke aanduiding voor dianummer 6"/>
          <p:cNvSpPr>
            <a:spLocks noGrp="1"/>
          </p:cNvSpPr>
          <p:nvPr>
            <p:ph type="sldNum" sz="quarter" idx="5"/>
          </p:nvPr>
        </p:nvSpPr>
        <p:spPr>
          <a:xfrm>
            <a:off x="3850443" y="9378825"/>
            <a:ext cx="2945659" cy="493712"/>
          </a:xfrm>
          <a:prstGeom prst="rect">
            <a:avLst/>
          </a:prstGeom>
        </p:spPr>
        <p:txBody>
          <a:bodyPr vert="horz" lIns="91440" tIns="45720" rIns="91440" bIns="45720" rtlCol="0" anchor="b"/>
          <a:lstStyle>
            <a:lvl1pPr algn="r">
              <a:defRPr sz="1200"/>
            </a:lvl1pPr>
          </a:lstStyle>
          <a:p>
            <a:pPr>
              <a:defRPr/>
            </a:pPr>
            <a:fld id="{F70F4795-03D8-4664-9F9B-E19200878ECD}" type="slidenum">
              <a:rPr lang="nl-NL"/>
              <a:pPr>
                <a:defRPr/>
              </a:pPr>
              <a:t>‹nr.›</a:t>
            </a:fld>
            <a:endParaRPr lang="nl-NL"/>
          </a:p>
        </p:txBody>
      </p:sp>
    </p:spTree>
    <p:extLst>
      <p:ext uri="{BB962C8B-B14F-4D97-AF65-F5344CB8AC3E}">
        <p14:creationId xmlns:p14="http://schemas.microsoft.com/office/powerpoint/2010/main" val="19248903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nl-NL" sz="1200" dirty="0"/>
              <a:t>In 90% van de pastorale situaties is de oorzaak van de geestelijke en psychische nood – </a:t>
            </a:r>
            <a:r>
              <a:rPr lang="nl-NL" sz="1200" dirty="0">
                <a:solidFill>
                  <a:srgbClr val="FF0000"/>
                </a:solidFill>
              </a:rPr>
              <a:t>identiteitsproblematiek!</a:t>
            </a:r>
          </a:p>
          <a:p>
            <a:r>
              <a:rPr lang="nl-NL" sz="1200" dirty="0">
                <a:solidFill>
                  <a:srgbClr val="FF0000"/>
                </a:solidFill>
              </a:rPr>
              <a:t>Vanaf vanavond</a:t>
            </a:r>
            <a:r>
              <a:rPr lang="nl-NL" sz="1200" baseline="0" dirty="0">
                <a:solidFill>
                  <a:srgbClr val="FF0000"/>
                </a:solidFill>
              </a:rPr>
              <a:t> kijk je – als je de </a:t>
            </a:r>
            <a:r>
              <a:rPr lang="nl-NL" sz="1200" baseline="0" dirty="0" err="1">
                <a:solidFill>
                  <a:srgbClr val="FF0000"/>
                </a:solidFill>
              </a:rPr>
              <a:t>pastorant</a:t>
            </a:r>
            <a:r>
              <a:rPr lang="nl-NL" sz="1200" baseline="0" dirty="0">
                <a:solidFill>
                  <a:srgbClr val="FF0000"/>
                </a:solidFill>
              </a:rPr>
              <a:t> ziet -  ook naast hem/haar en achter hem/haar = levensgeschiedenis</a:t>
            </a:r>
            <a:endParaRPr lang="nl-NL" dirty="0"/>
          </a:p>
        </p:txBody>
      </p:sp>
      <p:sp>
        <p:nvSpPr>
          <p:cNvPr id="4" name="Tijdelijke aanduiding voor dianummer 3"/>
          <p:cNvSpPr>
            <a:spLocks noGrp="1"/>
          </p:cNvSpPr>
          <p:nvPr>
            <p:ph type="sldNum" sz="quarter" idx="10"/>
          </p:nvPr>
        </p:nvSpPr>
        <p:spPr/>
        <p:txBody>
          <a:bodyPr/>
          <a:lstStyle/>
          <a:p>
            <a:pPr>
              <a:defRPr/>
            </a:pPr>
            <a:fld id="{F70F4795-03D8-4664-9F9B-E19200878ECD}" type="slidenum">
              <a:rPr lang="nl-NL" smtClean="0"/>
              <a:pPr>
                <a:defRPr/>
              </a:pPr>
              <a:t>2</a:t>
            </a:fld>
            <a:endParaRPr lang="nl-NL"/>
          </a:p>
        </p:txBody>
      </p:sp>
    </p:spTree>
    <p:extLst>
      <p:ext uri="{BB962C8B-B14F-4D97-AF65-F5344CB8AC3E}">
        <p14:creationId xmlns:p14="http://schemas.microsoft.com/office/powerpoint/2010/main" val="5417336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err="1"/>
              <a:t>Nagy</a:t>
            </a:r>
            <a:r>
              <a:rPr lang="nl-NL" dirty="0"/>
              <a:t> baseert</a:t>
            </a:r>
            <a:r>
              <a:rPr lang="nl-NL" baseline="0" dirty="0"/>
              <a:t> zijn onderzoek op verschillende disciplines:</a:t>
            </a:r>
            <a:br>
              <a:rPr lang="nl-NL" baseline="0" dirty="0"/>
            </a:br>
            <a:r>
              <a:rPr lang="nl-NL" baseline="0" dirty="0"/>
              <a:t>Onderdelen van de </a:t>
            </a:r>
            <a:r>
              <a:rPr lang="nl-NL" baseline="0" dirty="0" err="1"/>
              <a:t>psycho</a:t>
            </a:r>
            <a:r>
              <a:rPr lang="nl-NL" baseline="0" dirty="0"/>
              <a:t> analyse Anna Freud</a:t>
            </a:r>
          </a:p>
          <a:p>
            <a:r>
              <a:rPr lang="nl-NL" baseline="0" dirty="0"/>
              <a:t>Filosofie: Martin </a:t>
            </a:r>
            <a:r>
              <a:rPr lang="nl-NL" baseline="0" dirty="0" err="1"/>
              <a:t>Buber</a:t>
            </a:r>
            <a:r>
              <a:rPr lang="nl-NL" baseline="0" dirty="0"/>
              <a:t>, </a:t>
            </a:r>
            <a:r>
              <a:rPr lang="nl-NL" baseline="0" dirty="0" err="1"/>
              <a:t>Levinas</a:t>
            </a:r>
            <a:r>
              <a:rPr lang="nl-NL" baseline="0" dirty="0"/>
              <a:t> e.a.</a:t>
            </a:r>
          </a:p>
          <a:p>
            <a:endParaRPr lang="nl-NL" baseline="0" dirty="0"/>
          </a:p>
          <a:p>
            <a:r>
              <a:rPr lang="nl-NL" baseline="0" dirty="0"/>
              <a:t>Concepten:</a:t>
            </a:r>
          </a:p>
          <a:p>
            <a:r>
              <a:rPr lang="nl-NL" baseline="0" dirty="0"/>
              <a:t>Intergenerationeel</a:t>
            </a:r>
          </a:p>
          <a:p>
            <a:r>
              <a:rPr lang="nl-NL" baseline="0" dirty="0"/>
              <a:t>Dialogisch: je verandert door de ontmoeting met de  ander</a:t>
            </a:r>
          </a:p>
          <a:p>
            <a:r>
              <a:rPr lang="nl-NL" baseline="0" dirty="0" err="1"/>
              <a:t>Dialectiesch</a:t>
            </a:r>
            <a:r>
              <a:rPr lang="nl-NL" baseline="0" dirty="0"/>
              <a:t>: je geeft door te ontvangen en je ontvangt door </a:t>
            </a:r>
            <a:r>
              <a:rPr lang="nl-NL" baseline="0" dirty="0" err="1"/>
              <a:t>tegeven</a:t>
            </a:r>
            <a:r>
              <a:rPr lang="nl-NL" baseline="0" dirty="0"/>
              <a:t>.</a:t>
            </a:r>
          </a:p>
          <a:p>
            <a:r>
              <a:rPr lang="nl-NL" baseline="0" dirty="0"/>
              <a:t>Landkaart/</a:t>
            </a:r>
            <a:r>
              <a:rPr lang="nl-NL" baseline="0" dirty="0" err="1"/>
              <a:t>gebie</a:t>
            </a:r>
            <a:endParaRPr lang="nl-NL" baseline="0" dirty="0"/>
          </a:p>
          <a:p>
            <a:endParaRPr lang="nl-NL" baseline="0" dirty="0"/>
          </a:p>
          <a:p>
            <a:r>
              <a:rPr lang="nl-NL" baseline="0" dirty="0"/>
              <a:t>Gemeenschap</a:t>
            </a:r>
          </a:p>
          <a:p>
            <a:endParaRPr lang="nl-NL" baseline="0" dirty="0"/>
          </a:p>
          <a:p>
            <a:endParaRPr lang="nl-NL" baseline="0" dirty="0"/>
          </a:p>
        </p:txBody>
      </p:sp>
      <p:sp>
        <p:nvSpPr>
          <p:cNvPr id="4" name="Tijdelijke aanduiding voor dianummer 3"/>
          <p:cNvSpPr>
            <a:spLocks noGrp="1"/>
          </p:cNvSpPr>
          <p:nvPr>
            <p:ph type="sldNum" sz="quarter" idx="10"/>
          </p:nvPr>
        </p:nvSpPr>
        <p:spPr/>
        <p:txBody>
          <a:bodyPr/>
          <a:lstStyle/>
          <a:p>
            <a:pPr>
              <a:defRPr/>
            </a:pPr>
            <a:fld id="{F70F4795-03D8-4664-9F9B-E19200878ECD}" type="slidenum">
              <a:rPr lang="nl-NL" smtClean="0"/>
              <a:pPr>
                <a:defRPr/>
              </a:pPr>
              <a:t>8</a:t>
            </a:fld>
            <a:endParaRPr lang="nl-NL"/>
          </a:p>
        </p:txBody>
      </p:sp>
    </p:spTree>
    <p:extLst>
      <p:ext uri="{BB962C8B-B14F-4D97-AF65-F5344CB8AC3E}">
        <p14:creationId xmlns:p14="http://schemas.microsoft.com/office/powerpoint/2010/main" val="7322024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pPr>
              <a:defRPr/>
            </a:pPr>
            <a:fld id="{F70F4795-03D8-4664-9F9B-E19200878ECD}" type="slidenum">
              <a:rPr lang="nl-NL" smtClean="0"/>
              <a:pPr>
                <a:defRPr/>
              </a:pPr>
              <a:t>9</a:t>
            </a:fld>
            <a:endParaRPr lang="nl-NL"/>
          </a:p>
        </p:txBody>
      </p:sp>
    </p:spTree>
    <p:extLst>
      <p:ext uri="{BB962C8B-B14F-4D97-AF65-F5344CB8AC3E}">
        <p14:creationId xmlns:p14="http://schemas.microsoft.com/office/powerpoint/2010/main" val="2794858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Citaat pagina</a:t>
            </a:r>
            <a:r>
              <a:rPr lang="nl-NL" baseline="0" dirty="0"/>
              <a:t> 25</a:t>
            </a:r>
            <a:endParaRPr lang="nl-NL" dirty="0"/>
          </a:p>
        </p:txBody>
      </p:sp>
      <p:sp>
        <p:nvSpPr>
          <p:cNvPr id="4" name="Tijdelijke aanduiding voor dianummer 3"/>
          <p:cNvSpPr>
            <a:spLocks noGrp="1"/>
          </p:cNvSpPr>
          <p:nvPr>
            <p:ph type="sldNum" sz="quarter" idx="10"/>
          </p:nvPr>
        </p:nvSpPr>
        <p:spPr/>
        <p:txBody>
          <a:bodyPr/>
          <a:lstStyle/>
          <a:p>
            <a:pPr>
              <a:defRPr/>
            </a:pPr>
            <a:fld id="{F70F4795-03D8-4664-9F9B-E19200878ECD}" type="slidenum">
              <a:rPr lang="nl-NL" smtClean="0"/>
              <a:pPr>
                <a:defRPr/>
              </a:pPr>
              <a:t>11</a:t>
            </a:fld>
            <a:endParaRPr lang="nl-NL"/>
          </a:p>
        </p:txBody>
      </p:sp>
    </p:spTree>
    <p:extLst>
      <p:ext uri="{BB962C8B-B14F-4D97-AF65-F5344CB8AC3E}">
        <p14:creationId xmlns:p14="http://schemas.microsoft.com/office/powerpoint/2010/main" val="3690855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jdelijke aanduiding voor dia-afbeelding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Tijdelijke aanduiding voor notiti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nl-NL" altLang="nl-NL"/>
              <a:t>Verdelend onrecht: dat overkomt je in het leven, niemand is hiervoor verantwoordelijk.</a:t>
            </a:r>
          </a:p>
          <a:p>
            <a:r>
              <a:rPr lang="nl-NL" altLang="nl-NL"/>
              <a:t>Denk aan ziekte, omstandigheden van oorlog en armoede.</a:t>
            </a:r>
          </a:p>
          <a:p>
            <a:endParaRPr lang="nl-NL" altLang="nl-NL"/>
          </a:p>
          <a:p>
            <a:r>
              <a:rPr lang="nl-NL" altLang="nl-NL"/>
              <a:t>Vergeldend onrecht: </a:t>
            </a:r>
          </a:p>
          <a:p>
            <a:r>
              <a:rPr lang="nl-NL" altLang="nl-NL"/>
              <a:t>Mensen doen elkaar onrecht aan, er komt een balans van geven en ontvangen in intermenselijke relaties.</a:t>
            </a:r>
          </a:p>
          <a:p>
            <a:r>
              <a:rPr lang="nl-NL" altLang="nl-NL"/>
              <a:t>Deze balans is vaak onrechtvaardig (verdeeld) en dan is er sprake van relationele schuld.</a:t>
            </a:r>
          </a:p>
        </p:txBody>
      </p:sp>
      <p:sp>
        <p:nvSpPr>
          <p:cNvPr id="40964" name="Tijdelijke aanduiding voor dianumm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A36FE82B-48FF-4FC9-8375-42347B156BA7}" type="slidenum">
              <a:rPr lang="nl-NL" altLang="nl-NL" smtClean="0">
                <a:solidFill>
                  <a:srgbClr val="253E68"/>
                </a:solidFill>
                <a:latin typeface="Trebuchet MS" pitchFamily="34" charset="0"/>
              </a:rPr>
              <a:pPr eaLnBrk="1" hangingPunct="1">
                <a:spcBef>
                  <a:spcPct val="0"/>
                </a:spcBef>
              </a:pPr>
              <a:t>12</a:t>
            </a:fld>
            <a:endParaRPr lang="nl-NL" altLang="nl-NL">
              <a:solidFill>
                <a:srgbClr val="253E68"/>
              </a:solidFill>
              <a:latin typeface="Trebuchet MS"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jdelijke aanduiding voor dia-afbeelding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Tijdelijke aanduiding voor notiti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nl-NL" altLang="nl-NL"/>
              <a:t>Gepast geven en ontvangen</a:t>
            </a:r>
          </a:p>
        </p:txBody>
      </p:sp>
      <p:sp>
        <p:nvSpPr>
          <p:cNvPr id="41988" name="Tijdelijke aanduiding voor dianumm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CC5CAAD2-88A2-4B24-8913-8C4BBB0ED4B2}" type="slidenum">
              <a:rPr lang="nl-NL" altLang="nl-NL" smtClean="0">
                <a:solidFill>
                  <a:srgbClr val="253E68"/>
                </a:solidFill>
                <a:latin typeface="Trebuchet MS" pitchFamily="34" charset="0"/>
              </a:rPr>
              <a:pPr eaLnBrk="1" hangingPunct="1">
                <a:spcBef>
                  <a:spcPct val="0"/>
                </a:spcBef>
              </a:pPr>
              <a:t>13</a:t>
            </a:fld>
            <a:endParaRPr lang="nl-NL" altLang="nl-NL">
              <a:solidFill>
                <a:srgbClr val="253E68"/>
              </a:solidFill>
              <a:latin typeface="Trebuchet MS"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jdelijke aanduiding voor dia-afbeelding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Tijdelijke aanduiding voor notiti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nl-NL" altLang="nl-NL"/>
              <a:t>Schade voor later:</a:t>
            </a:r>
          </a:p>
          <a:p>
            <a:r>
              <a:rPr lang="nl-NL" altLang="nl-NL"/>
              <a:t>Niet meer kunnen geven en niet meer kunnen ontvangen!</a:t>
            </a:r>
          </a:p>
          <a:p>
            <a:r>
              <a:rPr lang="nl-NL" altLang="nl-NL"/>
              <a:t>Grenzen.</a:t>
            </a:r>
          </a:p>
        </p:txBody>
      </p:sp>
      <p:sp>
        <p:nvSpPr>
          <p:cNvPr id="43012" name="Tijdelijke aanduiding voor dianumm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42B23EA-8009-4995-B718-754426C6AF6B}" type="slidenum">
              <a:rPr lang="nl-NL" altLang="nl-NL" smtClean="0">
                <a:solidFill>
                  <a:srgbClr val="253E68"/>
                </a:solidFill>
                <a:latin typeface="Trebuchet MS" pitchFamily="34" charset="0"/>
              </a:rPr>
              <a:pPr eaLnBrk="1" hangingPunct="1">
                <a:spcBef>
                  <a:spcPct val="0"/>
                </a:spcBef>
              </a:pPr>
              <a:t>18</a:t>
            </a:fld>
            <a:endParaRPr lang="nl-NL" altLang="nl-NL">
              <a:solidFill>
                <a:srgbClr val="253E68"/>
              </a:solidFill>
              <a:latin typeface="Trebuchet MS"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pic>
        <p:nvPicPr>
          <p:cNvPr id="4" name="Picture 67" descr="Powerpoint Templat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7662" name="Rectangle 62"/>
          <p:cNvSpPr>
            <a:spLocks noGrp="1" noChangeArrowheads="1"/>
          </p:cNvSpPr>
          <p:nvPr>
            <p:ph type="ctrTitle" sz="quarter"/>
          </p:nvPr>
        </p:nvSpPr>
        <p:spPr>
          <a:xfrm>
            <a:off x="1981200" y="1066800"/>
            <a:ext cx="6629400" cy="1981200"/>
          </a:xfrm>
        </p:spPr>
        <p:txBody>
          <a:bodyPr anchor="b"/>
          <a:lstStyle>
            <a:lvl1pPr>
              <a:defRPr sz="4400"/>
            </a:lvl1pPr>
          </a:lstStyle>
          <a:p>
            <a:r>
              <a:rPr lang="en-GB"/>
              <a:t>Bewerken: klik dubbel</a:t>
            </a:r>
            <a:endParaRPr lang="nl-NL"/>
          </a:p>
        </p:txBody>
      </p:sp>
      <p:sp>
        <p:nvSpPr>
          <p:cNvPr id="537663" name="Rectangle 63"/>
          <p:cNvSpPr>
            <a:spLocks noGrp="1" noChangeArrowheads="1"/>
          </p:cNvSpPr>
          <p:nvPr>
            <p:ph type="subTitle" sz="quarter" idx="1"/>
          </p:nvPr>
        </p:nvSpPr>
        <p:spPr>
          <a:xfrm>
            <a:off x="2438400" y="3729038"/>
            <a:ext cx="6172200" cy="1371600"/>
          </a:xfrm>
        </p:spPr>
        <p:txBody>
          <a:bodyPr anchorCtr="1"/>
          <a:lstStyle>
            <a:lvl1pPr marL="0" indent="0" algn="ctr">
              <a:buFontTx/>
              <a:buNone/>
              <a:defRPr sz="2000"/>
            </a:lvl1pPr>
          </a:lstStyle>
          <a:p>
            <a:r>
              <a:rPr lang="en-GB"/>
              <a:t>Bewerken: klik dubbel</a:t>
            </a:r>
            <a:endParaRPr lang="nl-NL"/>
          </a:p>
        </p:txBody>
      </p:sp>
    </p:spTree>
    <p:extLst>
      <p:ext uri="{BB962C8B-B14F-4D97-AF65-F5344CB8AC3E}">
        <p14:creationId xmlns:p14="http://schemas.microsoft.com/office/powerpoint/2010/main" val="6500986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Klik om de stijl te bewerken</a:t>
            </a:r>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3605287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lstStyle>
            <a:lvl1pPr algn="l">
              <a:defRPr sz="4000" b="1" cap="all"/>
            </a:lvl1pPr>
          </a:lstStyle>
          <a:p>
            <a:r>
              <a:rPr lang="nl-NL"/>
              <a:t>Klik om de stijl te bewerken</a:t>
            </a:r>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nl-NL"/>
              <a:t>Klik om de modelstijlen te bewerken</a:t>
            </a:r>
          </a:p>
        </p:txBody>
      </p:sp>
    </p:spTree>
    <p:extLst>
      <p:ext uri="{BB962C8B-B14F-4D97-AF65-F5344CB8AC3E}">
        <p14:creationId xmlns:p14="http://schemas.microsoft.com/office/powerpoint/2010/main" val="4190855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sz="half" idx="1"/>
          </p:nvPr>
        </p:nvSpPr>
        <p:spPr>
          <a:xfrm>
            <a:off x="2209800" y="2286000"/>
            <a:ext cx="2971800" cy="381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5334000" y="2286000"/>
            <a:ext cx="2971800" cy="381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31963783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nl-NL"/>
              <a:t>Klik om de stijl te bewerken</a:t>
            </a:r>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1443611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Tree>
    <p:extLst>
      <p:ext uri="{BB962C8B-B14F-4D97-AF65-F5344CB8AC3E}">
        <p14:creationId xmlns:p14="http://schemas.microsoft.com/office/powerpoint/2010/main" val="4292081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91651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a:t>Klik om de stijl te bewerken</a:t>
            </a:r>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Tree>
    <p:extLst>
      <p:ext uri="{BB962C8B-B14F-4D97-AF65-F5344CB8AC3E}">
        <p14:creationId xmlns:p14="http://schemas.microsoft.com/office/powerpoint/2010/main" val="4079518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a:t>Klik om de stijl te bewerken</a:t>
            </a:r>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nl-NL" noProof="0"/>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Tree>
    <p:extLst>
      <p:ext uri="{BB962C8B-B14F-4D97-AF65-F5344CB8AC3E}">
        <p14:creationId xmlns:p14="http://schemas.microsoft.com/office/powerpoint/2010/main" val="364337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3137014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781800" y="838200"/>
            <a:ext cx="1524000" cy="5257800"/>
          </a:xfrm>
        </p:spPr>
        <p:txBody>
          <a:bodyPr vert="eaVert"/>
          <a:lstStyle/>
          <a:p>
            <a:r>
              <a:rPr lang="nl-NL"/>
              <a:t>Klik om de stijl te bewerken</a:t>
            </a:r>
          </a:p>
        </p:txBody>
      </p:sp>
      <p:sp>
        <p:nvSpPr>
          <p:cNvPr id="3" name="Tijdelijke aanduiding voor verticale tekst 2"/>
          <p:cNvSpPr>
            <a:spLocks noGrp="1"/>
          </p:cNvSpPr>
          <p:nvPr>
            <p:ph type="body" orient="vert" idx="1"/>
          </p:nvPr>
        </p:nvSpPr>
        <p:spPr>
          <a:xfrm>
            <a:off x="2209800" y="838200"/>
            <a:ext cx="4419600" cy="5257800"/>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1802642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67" descr="Powerpoint Template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62"/>
          <p:cNvSpPr>
            <a:spLocks noGrp="1" noChangeArrowheads="1"/>
          </p:cNvSpPr>
          <p:nvPr>
            <p:ph type="title"/>
          </p:nvPr>
        </p:nvSpPr>
        <p:spPr bwMode="auto">
          <a:xfrm>
            <a:off x="2209800" y="838200"/>
            <a:ext cx="60960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1" compatLnSpc="1">
            <a:prstTxWarp prst="textNoShape">
              <a:avLst/>
            </a:prstTxWarp>
          </a:bodyPr>
          <a:lstStyle/>
          <a:p>
            <a:pPr lvl="0"/>
            <a:r>
              <a:rPr lang="nl-NL" altLang="nl-NL"/>
              <a:t>Klik om het opmaakprofiel van de modeltitel te bewerken</a:t>
            </a:r>
          </a:p>
        </p:txBody>
      </p:sp>
      <p:sp>
        <p:nvSpPr>
          <p:cNvPr id="1028" name="Rectangle 63"/>
          <p:cNvSpPr>
            <a:spLocks noGrp="1" noChangeArrowheads="1"/>
          </p:cNvSpPr>
          <p:nvPr>
            <p:ph type="body" idx="1"/>
          </p:nvPr>
        </p:nvSpPr>
        <p:spPr bwMode="auto">
          <a:xfrm>
            <a:off x="2209800" y="2286000"/>
            <a:ext cx="60960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l-NL" altLang="nl-NL"/>
              <a:t>Klik om de opmaakprofielen van de modeltekst te bewerken</a:t>
            </a:r>
          </a:p>
          <a:p>
            <a:pPr lvl="1"/>
            <a:r>
              <a:rPr lang="nl-NL" altLang="nl-NL"/>
              <a:t>Tweede niveau</a:t>
            </a:r>
          </a:p>
          <a:p>
            <a:pPr lvl="2"/>
            <a:r>
              <a:rPr lang="nl-NL" altLang="nl-NL"/>
              <a:t>Derde niveau</a:t>
            </a:r>
          </a:p>
          <a:p>
            <a:pPr lvl="3"/>
            <a:r>
              <a:rPr lang="nl-NL" altLang="nl-NL"/>
              <a:t>Vierde niveau</a:t>
            </a:r>
          </a:p>
          <a:p>
            <a:pPr lvl="4"/>
            <a:r>
              <a:rPr lang="nl-NL" altLang="nl-NL"/>
              <a:t>Vijfde niveau</a:t>
            </a:r>
          </a:p>
        </p:txBody>
      </p:sp>
    </p:spTree>
  </p:cSld>
  <p:clrMap bg1="lt1" tx1="dk1" bg2="lt2" tx2="dk2" accent1="accent1" accent2="accent2" accent3="accent3" accent4="accent4" accent5="accent5" accent6="accent6" hlink="hlink" folHlink="folHlink"/>
  <p:sldLayoutIdLst>
    <p:sldLayoutId id="2147483979"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Lst>
  <p:txStyles>
    <p:titleStyle>
      <a:lvl1pPr algn="l" rtl="0" eaLnBrk="0" fontAlgn="base" hangingPunct="0">
        <a:spcBef>
          <a:spcPct val="0"/>
        </a:spcBef>
        <a:spcAft>
          <a:spcPct val="0"/>
        </a:spcAft>
        <a:defRPr sz="3600">
          <a:solidFill>
            <a:srgbClr val="253E68"/>
          </a:solidFill>
          <a:latin typeface="+mj-lt"/>
          <a:ea typeface="+mj-ea"/>
          <a:cs typeface="+mj-cs"/>
        </a:defRPr>
      </a:lvl1pPr>
      <a:lvl2pPr algn="l" rtl="0" eaLnBrk="0" fontAlgn="base" hangingPunct="0">
        <a:spcBef>
          <a:spcPct val="0"/>
        </a:spcBef>
        <a:spcAft>
          <a:spcPct val="0"/>
        </a:spcAft>
        <a:defRPr sz="3600">
          <a:solidFill>
            <a:srgbClr val="253E68"/>
          </a:solidFill>
          <a:latin typeface="Trebuchet MS" pitchFamily="34" charset="0"/>
        </a:defRPr>
      </a:lvl2pPr>
      <a:lvl3pPr algn="l" rtl="0" eaLnBrk="0" fontAlgn="base" hangingPunct="0">
        <a:spcBef>
          <a:spcPct val="0"/>
        </a:spcBef>
        <a:spcAft>
          <a:spcPct val="0"/>
        </a:spcAft>
        <a:defRPr sz="3600">
          <a:solidFill>
            <a:srgbClr val="253E68"/>
          </a:solidFill>
          <a:latin typeface="Trebuchet MS" pitchFamily="34" charset="0"/>
        </a:defRPr>
      </a:lvl3pPr>
      <a:lvl4pPr algn="l" rtl="0" eaLnBrk="0" fontAlgn="base" hangingPunct="0">
        <a:spcBef>
          <a:spcPct val="0"/>
        </a:spcBef>
        <a:spcAft>
          <a:spcPct val="0"/>
        </a:spcAft>
        <a:defRPr sz="3600">
          <a:solidFill>
            <a:srgbClr val="253E68"/>
          </a:solidFill>
          <a:latin typeface="Trebuchet MS" pitchFamily="34" charset="0"/>
        </a:defRPr>
      </a:lvl4pPr>
      <a:lvl5pPr algn="l" rtl="0" eaLnBrk="0" fontAlgn="base" hangingPunct="0">
        <a:spcBef>
          <a:spcPct val="0"/>
        </a:spcBef>
        <a:spcAft>
          <a:spcPct val="0"/>
        </a:spcAft>
        <a:defRPr sz="3600">
          <a:solidFill>
            <a:srgbClr val="253E68"/>
          </a:solidFill>
          <a:latin typeface="Trebuchet MS" pitchFamily="34" charset="0"/>
        </a:defRPr>
      </a:lvl5pPr>
      <a:lvl6pPr marL="457200" algn="ctr" rtl="0" fontAlgn="base">
        <a:spcBef>
          <a:spcPct val="0"/>
        </a:spcBef>
        <a:spcAft>
          <a:spcPct val="0"/>
        </a:spcAft>
        <a:defRPr sz="3600">
          <a:solidFill>
            <a:srgbClr val="253E68"/>
          </a:solidFill>
          <a:latin typeface="Trebuchet MS" pitchFamily="34" charset="0"/>
        </a:defRPr>
      </a:lvl6pPr>
      <a:lvl7pPr marL="914400" algn="ctr" rtl="0" fontAlgn="base">
        <a:spcBef>
          <a:spcPct val="0"/>
        </a:spcBef>
        <a:spcAft>
          <a:spcPct val="0"/>
        </a:spcAft>
        <a:defRPr sz="3600">
          <a:solidFill>
            <a:srgbClr val="253E68"/>
          </a:solidFill>
          <a:latin typeface="Trebuchet MS" pitchFamily="34" charset="0"/>
        </a:defRPr>
      </a:lvl7pPr>
      <a:lvl8pPr marL="1371600" algn="ctr" rtl="0" fontAlgn="base">
        <a:spcBef>
          <a:spcPct val="0"/>
        </a:spcBef>
        <a:spcAft>
          <a:spcPct val="0"/>
        </a:spcAft>
        <a:defRPr sz="3600">
          <a:solidFill>
            <a:srgbClr val="253E68"/>
          </a:solidFill>
          <a:latin typeface="Trebuchet MS" pitchFamily="34" charset="0"/>
        </a:defRPr>
      </a:lvl8pPr>
      <a:lvl9pPr marL="1828800" algn="ctr" rtl="0" fontAlgn="base">
        <a:spcBef>
          <a:spcPct val="0"/>
        </a:spcBef>
        <a:spcAft>
          <a:spcPct val="0"/>
        </a:spcAft>
        <a:defRPr sz="3600">
          <a:solidFill>
            <a:srgbClr val="253E68"/>
          </a:solidFill>
          <a:latin typeface="Trebuchet MS" pitchFamily="34" charset="0"/>
        </a:defRPr>
      </a:lvl9pPr>
    </p:titleStyle>
    <p:bodyStyle>
      <a:lvl1pPr marL="342900" indent="-342900" algn="l" rtl="0" eaLnBrk="0" fontAlgn="base" hangingPunct="0">
        <a:spcBef>
          <a:spcPct val="20000"/>
        </a:spcBef>
        <a:spcAft>
          <a:spcPct val="0"/>
        </a:spcAft>
        <a:buSzPct val="90000"/>
        <a:buChar char="•"/>
        <a:defRPr sz="2200">
          <a:solidFill>
            <a:srgbClr val="253E68"/>
          </a:solidFill>
          <a:latin typeface="+mn-lt"/>
          <a:ea typeface="+mn-ea"/>
          <a:cs typeface="+mn-cs"/>
        </a:defRPr>
      </a:lvl1pPr>
      <a:lvl2pPr marL="742950" indent="-285750" algn="l" rtl="0" eaLnBrk="0" fontAlgn="base" hangingPunct="0">
        <a:spcBef>
          <a:spcPct val="20000"/>
        </a:spcBef>
        <a:spcAft>
          <a:spcPct val="0"/>
        </a:spcAft>
        <a:buSzPct val="80000"/>
        <a:buChar char="•"/>
        <a:defRPr sz="2200">
          <a:solidFill>
            <a:srgbClr val="253E68"/>
          </a:solidFill>
          <a:latin typeface="+mn-lt"/>
        </a:defRPr>
      </a:lvl2pPr>
      <a:lvl3pPr marL="1143000" indent="-228600" algn="l" rtl="0" eaLnBrk="0" fontAlgn="base" hangingPunct="0">
        <a:spcBef>
          <a:spcPct val="20000"/>
        </a:spcBef>
        <a:spcAft>
          <a:spcPct val="0"/>
        </a:spcAft>
        <a:buSzPct val="70000"/>
        <a:buChar char="•"/>
        <a:defRPr sz="2200">
          <a:solidFill>
            <a:srgbClr val="253E68"/>
          </a:solidFill>
          <a:latin typeface="+mn-lt"/>
        </a:defRPr>
      </a:lvl3pPr>
      <a:lvl4pPr marL="1600200" indent="-228600" algn="l" rtl="0" eaLnBrk="0" fontAlgn="base" hangingPunct="0">
        <a:spcBef>
          <a:spcPct val="20000"/>
        </a:spcBef>
        <a:spcAft>
          <a:spcPct val="0"/>
        </a:spcAft>
        <a:buSzPct val="70000"/>
        <a:buChar char="•"/>
        <a:defRPr sz="2200">
          <a:solidFill>
            <a:srgbClr val="253E68"/>
          </a:solidFill>
          <a:latin typeface="+mn-lt"/>
        </a:defRPr>
      </a:lvl4pPr>
      <a:lvl5pPr marL="2057400" indent="-228600" algn="l" rtl="0" eaLnBrk="0" fontAlgn="base" hangingPunct="0">
        <a:spcBef>
          <a:spcPct val="20000"/>
        </a:spcBef>
        <a:spcAft>
          <a:spcPct val="0"/>
        </a:spcAft>
        <a:buSzPct val="70000"/>
        <a:buChar char="•"/>
        <a:defRPr sz="2200">
          <a:solidFill>
            <a:srgbClr val="253E68"/>
          </a:solidFill>
          <a:latin typeface="+mn-lt"/>
        </a:defRPr>
      </a:lvl5pPr>
      <a:lvl6pPr marL="2514600" indent="-228600" algn="l" rtl="0" fontAlgn="base">
        <a:spcBef>
          <a:spcPct val="20000"/>
        </a:spcBef>
        <a:spcAft>
          <a:spcPct val="0"/>
        </a:spcAft>
        <a:buSzPct val="70000"/>
        <a:buChar char="•"/>
        <a:defRPr sz="2200">
          <a:solidFill>
            <a:srgbClr val="253E68"/>
          </a:solidFill>
          <a:latin typeface="+mn-lt"/>
        </a:defRPr>
      </a:lvl6pPr>
      <a:lvl7pPr marL="2971800" indent="-228600" algn="l" rtl="0" fontAlgn="base">
        <a:spcBef>
          <a:spcPct val="20000"/>
        </a:spcBef>
        <a:spcAft>
          <a:spcPct val="0"/>
        </a:spcAft>
        <a:buSzPct val="70000"/>
        <a:buChar char="•"/>
        <a:defRPr sz="2200">
          <a:solidFill>
            <a:srgbClr val="253E68"/>
          </a:solidFill>
          <a:latin typeface="+mn-lt"/>
        </a:defRPr>
      </a:lvl7pPr>
      <a:lvl8pPr marL="3429000" indent="-228600" algn="l" rtl="0" fontAlgn="base">
        <a:spcBef>
          <a:spcPct val="20000"/>
        </a:spcBef>
        <a:spcAft>
          <a:spcPct val="0"/>
        </a:spcAft>
        <a:buSzPct val="70000"/>
        <a:buChar char="•"/>
        <a:defRPr sz="2200">
          <a:solidFill>
            <a:srgbClr val="253E68"/>
          </a:solidFill>
          <a:latin typeface="+mn-lt"/>
        </a:defRPr>
      </a:lvl8pPr>
      <a:lvl9pPr marL="3886200" indent="-228600" algn="l" rtl="0" fontAlgn="base">
        <a:spcBef>
          <a:spcPct val="20000"/>
        </a:spcBef>
        <a:spcAft>
          <a:spcPct val="0"/>
        </a:spcAft>
        <a:buSzPct val="70000"/>
        <a:buChar char="•"/>
        <a:defRPr sz="2200">
          <a:solidFill>
            <a:srgbClr val="253E68"/>
          </a:solidFill>
          <a:latin typeface="+mn-lt"/>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Opening</a:t>
            </a:r>
          </a:p>
        </p:txBody>
      </p:sp>
      <p:sp>
        <p:nvSpPr>
          <p:cNvPr id="3" name="Tijdelijke aanduiding voor inhoud 2"/>
          <p:cNvSpPr>
            <a:spLocks noGrp="1"/>
          </p:cNvSpPr>
          <p:nvPr>
            <p:ph idx="1"/>
          </p:nvPr>
        </p:nvSpPr>
        <p:spPr/>
        <p:txBody>
          <a:bodyPr/>
          <a:lstStyle/>
          <a:p>
            <a:pPr marL="0" indent="0">
              <a:buNone/>
            </a:pPr>
            <a:r>
              <a:rPr lang="nl-NL" dirty="0"/>
              <a:t>Genesis 30: 14  e.v. </a:t>
            </a:r>
          </a:p>
          <a:p>
            <a:pPr marL="0" indent="0">
              <a:buNone/>
            </a:pPr>
            <a:endParaRPr lang="nl-NL" dirty="0"/>
          </a:p>
          <a:p>
            <a:pPr marL="0" indent="0">
              <a:buNone/>
            </a:pPr>
            <a:endParaRPr lang="nl-NL" dirty="0"/>
          </a:p>
          <a:p>
            <a:pPr marL="0" indent="0">
              <a:buNone/>
            </a:pPr>
            <a:r>
              <a:rPr lang="nl-NL" dirty="0"/>
              <a:t>Het familieleven van Jakob: bron van pijn narigheid die begonnen was in </a:t>
            </a:r>
            <a:r>
              <a:rPr lang="nl-NL"/>
              <a:t>zijn ouderlijk huis.</a:t>
            </a:r>
            <a:endParaRPr lang="nl-NL" dirty="0"/>
          </a:p>
        </p:txBody>
      </p:sp>
    </p:spTree>
    <p:extLst>
      <p:ext uri="{BB962C8B-B14F-4D97-AF65-F5344CB8AC3E}">
        <p14:creationId xmlns:p14="http://schemas.microsoft.com/office/powerpoint/2010/main" val="531891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195736" y="836712"/>
            <a:ext cx="6096000" cy="864096"/>
          </a:xfrm>
        </p:spPr>
        <p:txBody>
          <a:bodyPr/>
          <a:lstStyle/>
          <a:p>
            <a:r>
              <a:rPr lang="nl-NL" dirty="0"/>
              <a:t>Vicieuze cirkel </a:t>
            </a:r>
            <a:br>
              <a:rPr lang="nl-NL" dirty="0"/>
            </a:br>
            <a:endParaRPr lang="nl-NL" sz="3200" dirty="0"/>
          </a:p>
        </p:txBody>
      </p:sp>
      <p:sp>
        <p:nvSpPr>
          <p:cNvPr id="3" name="Tijdelijke aanduiding voor inhoud 2"/>
          <p:cNvSpPr>
            <a:spLocks noGrp="1"/>
          </p:cNvSpPr>
          <p:nvPr>
            <p:ph idx="1"/>
          </p:nvPr>
        </p:nvSpPr>
        <p:spPr>
          <a:xfrm>
            <a:off x="2209800" y="1628800"/>
            <a:ext cx="6096000" cy="4467200"/>
          </a:xfrm>
        </p:spPr>
        <p:txBody>
          <a:bodyPr/>
          <a:lstStyle/>
          <a:p>
            <a:pPr marL="0" indent="0">
              <a:buNone/>
            </a:pPr>
            <a:r>
              <a:rPr lang="nl-NL" sz="2800" dirty="0">
                <a:solidFill>
                  <a:srgbClr val="FF0000"/>
                </a:solidFill>
              </a:rPr>
              <a:t>1. Pastorale zorg bij identiteits- en relatievorming (bij ik-worden en wij-worden):</a:t>
            </a:r>
          </a:p>
          <a:p>
            <a:r>
              <a:rPr lang="nl-NL" sz="2800" dirty="0"/>
              <a:t>Je kunt pas gezond ‘wij’ worden als je eerst gezond ‘ik’ bent geworden. </a:t>
            </a:r>
          </a:p>
          <a:p>
            <a:pPr marL="0" indent="0">
              <a:buNone/>
            </a:pPr>
            <a:r>
              <a:rPr lang="nl-NL" sz="2800" dirty="0">
                <a:solidFill>
                  <a:srgbClr val="FF0000"/>
                </a:solidFill>
              </a:rPr>
              <a:t>2. Contextueel Pastoraat:</a:t>
            </a:r>
          </a:p>
          <a:p>
            <a:r>
              <a:rPr lang="nl-NL" sz="2800" dirty="0"/>
              <a:t>Maar ‘wij’ heeft wel heel veel invloed op het ‘ik’. </a:t>
            </a:r>
          </a:p>
        </p:txBody>
      </p:sp>
    </p:spTree>
    <p:extLst>
      <p:ext uri="{BB962C8B-B14F-4D97-AF65-F5344CB8AC3E}">
        <p14:creationId xmlns:p14="http://schemas.microsoft.com/office/powerpoint/2010/main" val="3187980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C76DAC2-2D0D-A770-FD7D-3DECB304F5EC}"/>
              </a:ext>
            </a:extLst>
          </p:cNvPr>
          <p:cNvSpPr>
            <a:spLocks noGrp="1"/>
          </p:cNvSpPr>
          <p:nvPr>
            <p:ph type="title"/>
          </p:nvPr>
        </p:nvSpPr>
        <p:spPr/>
        <p:txBody>
          <a:bodyPr/>
          <a:lstStyle/>
          <a:p>
            <a:r>
              <a:rPr lang="nl-NL" dirty="0"/>
              <a:t>Een casus</a:t>
            </a:r>
          </a:p>
        </p:txBody>
      </p:sp>
      <p:sp>
        <p:nvSpPr>
          <p:cNvPr id="3" name="Tijdelijke aanduiding voor inhoud 2">
            <a:extLst>
              <a:ext uri="{FF2B5EF4-FFF2-40B4-BE49-F238E27FC236}">
                <a16:creationId xmlns:a16="http://schemas.microsoft.com/office/drawing/2014/main" id="{EA3B6DAD-B006-C813-E7BF-CA6B01FA1261}"/>
              </a:ext>
            </a:extLst>
          </p:cNvPr>
          <p:cNvSpPr>
            <a:spLocks noGrp="1"/>
          </p:cNvSpPr>
          <p:nvPr>
            <p:ph idx="1"/>
          </p:nvPr>
        </p:nvSpPr>
        <p:spPr/>
        <p:txBody>
          <a:bodyPr/>
          <a:lstStyle/>
          <a:p>
            <a:r>
              <a:rPr lang="nl-NL" dirty="0"/>
              <a:t>Mevr. vd Waal is depressief. Ze staat voor ouders, man, kinderen, ja, iedereen altijd klaar en denkt toch dat ze tekort schiet en voelt zich schuldig. Zij is teleurgesteld in veel mensen die haar niet voldoende waarderen. Maar als jij een gesprek met haar wilt zegt ze: dat hoeft niet hoor, anderen hebben dat harder nodig.</a:t>
            </a:r>
          </a:p>
          <a:p>
            <a:endParaRPr lang="nl-NL" dirty="0"/>
          </a:p>
          <a:p>
            <a:pPr marL="0" indent="0">
              <a:buNone/>
            </a:pPr>
            <a:r>
              <a:rPr lang="nl-NL" dirty="0">
                <a:sym typeface="Wingdings" panose="05000000000000000000" pitchFamily="2" charset="2"/>
              </a:rPr>
              <a:t> Noem belangrijke pastorale aandachtspunten</a:t>
            </a:r>
            <a:endParaRPr lang="nl-NL" dirty="0"/>
          </a:p>
        </p:txBody>
      </p:sp>
    </p:spTree>
    <p:extLst>
      <p:ext uri="{BB962C8B-B14F-4D97-AF65-F5344CB8AC3E}">
        <p14:creationId xmlns:p14="http://schemas.microsoft.com/office/powerpoint/2010/main" val="40630999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Contextueel Pastoraat</a:t>
            </a:r>
          </a:p>
        </p:txBody>
      </p:sp>
      <p:pic>
        <p:nvPicPr>
          <p:cNvPr id="4" name="Tijdelijke aanduiding voor inhoud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63888" y="2348880"/>
            <a:ext cx="3452388" cy="3024336"/>
          </a:xfrm>
        </p:spPr>
      </p:pic>
    </p:spTree>
    <p:extLst>
      <p:ext uri="{BB962C8B-B14F-4D97-AF65-F5344CB8AC3E}">
        <p14:creationId xmlns:p14="http://schemas.microsoft.com/office/powerpoint/2010/main" val="39757593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7BB786-EC93-7906-D338-8904467AF883}"/>
              </a:ext>
            </a:extLst>
          </p:cNvPr>
          <p:cNvSpPr>
            <a:spLocks noGrp="1"/>
          </p:cNvSpPr>
          <p:nvPr>
            <p:ph type="title"/>
          </p:nvPr>
        </p:nvSpPr>
        <p:spPr/>
        <p:txBody>
          <a:bodyPr/>
          <a:lstStyle/>
          <a:p>
            <a:r>
              <a:rPr lang="nl-NL" dirty="0"/>
              <a:t>Levenshuis</a:t>
            </a:r>
          </a:p>
        </p:txBody>
      </p:sp>
      <p:sp>
        <p:nvSpPr>
          <p:cNvPr id="3" name="Tijdelijke aanduiding voor inhoud 2">
            <a:extLst>
              <a:ext uri="{FF2B5EF4-FFF2-40B4-BE49-F238E27FC236}">
                <a16:creationId xmlns:a16="http://schemas.microsoft.com/office/drawing/2014/main" id="{477C162D-2D5C-D632-AC4D-27ED49B2C664}"/>
              </a:ext>
            </a:extLst>
          </p:cNvPr>
          <p:cNvSpPr>
            <a:spLocks noGrp="1"/>
          </p:cNvSpPr>
          <p:nvPr>
            <p:ph idx="1"/>
          </p:nvPr>
        </p:nvSpPr>
        <p:spPr/>
        <p:txBody>
          <a:bodyPr/>
          <a:lstStyle/>
          <a:p>
            <a:r>
              <a:rPr lang="nl-NL" dirty="0"/>
              <a:t>Ieder mens krijgt van zijn ouders genen mee (nature).</a:t>
            </a:r>
          </a:p>
          <a:p>
            <a:r>
              <a:rPr lang="nl-NL" dirty="0"/>
              <a:t>Ieder mensen wordt ook gevormd door zijn omgeving (opvoeding, nurture)</a:t>
            </a:r>
          </a:p>
          <a:p>
            <a:r>
              <a:rPr lang="nl-NL" dirty="0"/>
              <a:t>Dat valt nooit meer ongedaan te maken. </a:t>
            </a:r>
          </a:p>
          <a:p>
            <a:r>
              <a:rPr lang="nl-NL" dirty="0"/>
              <a:t>Maar ieder mens kan met deze bouwstenen zelf een levenshuis bouwen – een krot, een eenvoudig rijtjeshuis of een villa. Ook al zitten er beschadigde stenen tussen.</a:t>
            </a:r>
          </a:p>
        </p:txBody>
      </p:sp>
    </p:spTree>
    <p:extLst>
      <p:ext uri="{BB962C8B-B14F-4D97-AF65-F5344CB8AC3E}">
        <p14:creationId xmlns:p14="http://schemas.microsoft.com/office/powerpoint/2010/main" val="40011512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el 1"/>
          <p:cNvSpPr>
            <a:spLocks noGrp="1"/>
          </p:cNvSpPr>
          <p:nvPr>
            <p:ph type="title"/>
          </p:nvPr>
        </p:nvSpPr>
        <p:spPr/>
        <p:txBody>
          <a:bodyPr/>
          <a:lstStyle/>
          <a:p>
            <a:r>
              <a:rPr lang="nl-NL" altLang="nl-NL" dirty="0" err="1"/>
              <a:t>Genogram</a:t>
            </a:r>
            <a:endParaRPr lang="nl-NL" altLang="nl-NL" dirty="0"/>
          </a:p>
        </p:txBody>
      </p:sp>
      <p:pic>
        <p:nvPicPr>
          <p:cNvPr id="5123" name="Tijdelijke aanduiding voor inhoud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209800" y="2863850"/>
            <a:ext cx="6096000" cy="2654300"/>
          </a:xfrm>
        </p:spPr>
      </p:pic>
    </p:spTree>
    <p:extLst>
      <p:ext uri="{BB962C8B-B14F-4D97-AF65-F5344CB8AC3E}">
        <p14:creationId xmlns:p14="http://schemas.microsoft.com/office/powerpoint/2010/main" val="2381125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D842419-8BA9-D68E-27A8-3A3AE42266FB}"/>
              </a:ext>
            </a:extLst>
          </p:cNvPr>
          <p:cNvSpPr>
            <a:spLocks noGrp="1"/>
          </p:cNvSpPr>
          <p:nvPr>
            <p:ph type="title"/>
          </p:nvPr>
        </p:nvSpPr>
        <p:spPr/>
        <p:txBody>
          <a:bodyPr/>
          <a:lstStyle/>
          <a:p>
            <a:r>
              <a:rPr lang="nl-NL" dirty="0"/>
              <a:t>Maak een </a:t>
            </a:r>
            <a:r>
              <a:rPr lang="nl-NL" dirty="0" err="1"/>
              <a:t>genogram</a:t>
            </a:r>
            <a:endParaRPr lang="nl-NL" dirty="0"/>
          </a:p>
        </p:txBody>
      </p:sp>
      <p:sp>
        <p:nvSpPr>
          <p:cNvPr id="3" name="Tijdelijke aanduiding voor inhoud 2">
            <a:extLst>
              <a:ext uri="{FF2B5EF4-FFF2-40B4-BE49-F238E27FC236}">
                <a16:creationId xmlns:a16="http://schemas.microsoft.com/office/drawing/2014/main" id="{495C59D3-2022-D7F9-9A62-7AC37A960F5E}"/>
              </a:ext>
            </a:extLst>
          </p:cNvPr>
          <p:cNvSpPr>
            <a:spLocks noGrp="1"/>
          </p:cNvSpPr>
          <p:nvPr>
            <p:ph idx="1"/>
          </p:nvPr>
        </p:nvSpPr>
        <p:spPr/>
        <p:txBody>
          <a:bodyPr/>
          <a:lstStyle/>
          <a:p>
            <a:pPr marL="0" marR="0">
              <a:spcBef>
                <a:spcPts val="0"/>
              </a:spcBef>
              <a:spcAft>
                <a:spcPts val="0"/>
              </a:spcAft>
            </a:pPr>
            <a:r>
              <a:rPr lang="nl-NL" sz="2000" dirty="0">
                <a:effectLst/>
                <a:latin typeface="Calibri" panose="020F0502020204030204" pitchFamily="34" charset="0"/>
              </a:rPr>
              <a:t>Drie generaties</a:t>
            </a:r>
          </a:p>
          <a:p>
            <a:pPr rtl="0" fontAlgn="ctr">
              <a:spcBef>
                <a:spcPts val="0"/>
              </a:spcBef>
              <a:spcAft>
                <a:spcPts val="0"/>
              </a:spcAft>
              <a:buFont typeface="Arial" panose="020B0604020202020204" pitchFamily="34" charset="0"/>
              <a:buChar char="•"/>
            </a:pPr>
            <a:r>
              <a:rPr lang="nl-NL" sz="2000" dirty="0">
                <a:effectLst/>
                <a:latin typeface="Calibri" panose="020F0502020204030204" pitchFamily="34" charset="0"/>
              </a:rPr>
              <a:t>Aanvullen met feiten (data, scheiding, ziekenhuisopname, overlijden, verhuizen, werk, e.d.)</a:t>
            </a:r>
          </a:p>
          <a:p>
            <a:pPr rtl="0" fontAlgn="ctr">
              <a:spcBef>
                <a:spcPts val="0"/>
              </a:spcBef>
              <a:spcAft>
                <a:spcPts val="0"/>
              </a:spcAft>
              <a:buFont typeface="Arial" panose="020B0604020202020204" pitchFamily="34" charset="0"/>
              <a:buChar char="•"/>
            </a:pPr>
            <a:r>
              <a:rPr lang="nl-NL" sz="2000" dirty="0">
                <a:effectLst/>
                <a:latin typeface="Calibri" panose="020F0502020204030204" pitchFamily="34" charset="0"/>
              </a:rPr>
              <a:t>Aanvullen met typische kenmerken (gewoontes, verhalen, opvoedingseisen e.d.)</a:t>
            </a:r>
          </a:p>
          <a:p>
            <a:pPr marL="0" marR="0">
              <a:spcBef>
                <a:spcPts val="0"/>
              </a:spcBef>
              <a:spcAft>
                <a:spcPts val="0"/>
              </a:spcAft>
            </a:pPr>
            <a:r>
              <a:rPr lang="nl-NL" sz="2000" dirty="0">
                <a:effectLst/>
                <a:latin typeface="Calibri" panose="020F0502020204030204" pitchFamily="34" charset="0"/>
              </a:rPr>
              <a:t>Leg uit wat voor invloed dat op jou heeft nu (op wie   je bent, hoe je je werk doet, hoe </a:t>
            </a:r>
            <a:r>
              <a:rPr lang="nl-NL" sz="2000" dirty="0">
                <a:latin typeface="Calibri" panose="020F0502020204030204" pitchFamily="34" charset="0"/>
              </a:rPr>
              <a:t>je je psychisch voelt, </a:t>
            </a:r>
            <a:r>
              <a:rPr lang="nl-NL" sz="2000" dirty="0">
                <a:effectLst/>
                <a:latin typeface="Calibri" panose="020F0502020204030204" pitchFamily="34" charset="0"/>
              </a:rPr>
              <a:t>hoe je relaties aangaat e.d.)</a:t>
            </a:r>
          </a:p>
          <a:p>
            <a:endParaRPr lang="nl-NL" dirty="0"/>
          </a:p>
        </p:txBody>
      </p:sp>
    </p:spTree>
    <p:extLst>
      <p:ext uri="{BB962C8B-B14F-4D97-AF65-F5344CB8AC3E}">
        <p14:creationId xmlns:p14="http://schemas.microsoft.com/office/powerpoint/2010/main" val="37167519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el 1"/>
          <p:cNvSpPr>
            <a:spLocks noGrp="1"/>
          </p:cNvSpPr>
          <p:nvPr>
            <p:ph type="title"/>
          </p:nvPr>
        </p:nvSpPr>
        <p:spPr/>
        <p:txBody>
          <a:bodyPr/>
          <a:lstStyle/>
          <a:p>
            <a:r>
              <a:rPr lang="nl-NL" altLang="nl-NL"/>
              <a:t>Benaderingswijze Nagy</a:t>
            </a:r>
          </a:p>
        </p:txBody>
      </p:sp>
      <p:sp>
        <p:nvSpPr>
          <p:cNvPr id="14339" name="Tijdelijke aanduiding voor inhoud 2"/>
          <p:cNvSpPr>
            <a:spLocks noGrp="1"/>
          </p:cNvSpPr>
          <p:nvPr>
            <p:ph idx="1"/>
          </p:nvPr>
        </p:nvSpPr>
        <p:spPr>
          <a:xfrm>
            <a:off x="2209800" y="1844675"/>
            <a:ext cx="6096000" cy="4251325"/>
          </a:xfrm>
        </p:spPr>
        <p:txBody>
          <a:bodyPr/>
          <a:lstStyle/>
          <a:p>
            <a:pPr marL="0" indent="0">
              <a:buFontTx/>
              <a:buNone/>
            </a:pPr>
            <a:r>
              <a:rPr lang="nl-NL" altLang="nl-NL" sz="2400" dirty="0"/>
              <a:t>* Psychiater en gezinstherapeut uit  Hongarije, later de VS. </a:t>
            </a:r>
          </a:p>
          <a:p>
            <a:pPr marL="0" indent="0">
              <a:buFontTx/>
              <a:buNone/>
            </a:pPr>
            <a:r>
              <a:rPr lang="nl-NL" altLang="nl-NL" sz="2400" dirty="0"/>
              <a:t>* Hij heeft wetenschappelijk onderzoek gedaan naar gezinsrelaties en de gevolgen daarvan en de contextuele therapie ontwikkeld.</a:t>
            </a:r>
          </a:p>
          <a:p>
            <a:pPr marL="0" indent="0">
              <a:buFontTx/>
              <a:buNone/>
            </a:pPr>
            <a:r>
              <a:rPr lang="nl-NL" altLang="nl-NL" sz="2400" dirty="0"/>
              <a:t>* Hij schrijft moeilijk maar zijn uiteindelijk theorie is wereldwijd  populair.</a:t>
            </a:r>
          </a:p>
          <a:p>
            <a:pPr marL="0" indent="0">
              <a:buFontTx/>
              <a:buNone/>
            </a:pPr>
            <a:endParaRPr lang="nl-NL" altLang="nl-NL" sz="2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el 1"/>
          <p:cNvSpPr>
            <a:spLocks noGrp="1"/>
          </p:cNvSpPr>
          <p:nvPr>
            <p:ph type="title"/>
          </p:nvPr>
        </p:nvSpPr>
        <p:spPr/>
        <p:txBody>
          <a:bodyPr/>
          <a:lstStyle/>
          <a:p>
            <a:r>
              <a:rPr lang="nl-NL" altLang="nl-NL" i="1"/>
              <a:t>Verticale loyaliteit</a:t>
            </a:r>
            <a:br>
              <a:rPr lang="nl-NL" altLang="nl-NL"/>
            </a:br>
            <a:endParaRPr lang="nl-NL" altLang="nl-NL"/>
          </a:p>
        </p:txBody>
      </p:sp>
      <p:sp>
        <p:nvSpPr>
          <p:cNvPr id="15363" name="Tijdelijke aanduiding voor inhoud 2"/>
          <p:cNvSpPr>
            <a:spLocks noGrp="1"/>
          </p:cNvSpPr>
          <p:nvPr>
            <p:ph idx="1"/>
          </p:nvPr>
        </p:nvSpPr>
        <p:spPr>
          <a:xfrm>
            <a:off x="2209800" y="2276475"/>
            <a:ext cx="6096000" cy="3819525"/>
          </a:xfrm>
        </p:spPr>
        <p:txBody>
          <a:bodyPr/>
          <a:lstStyle/>
          <a:p>
            <a:r>
              <a:rPr lang="nl-NL" altLang="nl-NL" sz="2400" dirty="0"/>
              <a:t>De staanders van de ladder</a:t>
            </a:r>
          </a:p>
          <a:p>
            <a:r>
              <a:rPr lang="nl-NL" altLang="nl-NL" sz="2400" dirty="0"/>
              <a:t>Er is diepe verbondenheid – bloedband – tussen ouders en kinderen</a:t>
            </a:r>
          </a:p>
          <a:p>
            <a:r>
              <a:rPr lang="nl-NL" altLang="nl-NL" sz="2400" dirty="0"/>
              <a:t>Dit is een existentiële en onverbrekelijke verbondenheid.</a:t>
            </a:r>
          </a:p>
          <a:p>
            <a:endParaRPr lang="nl-NL" altLang="nl-NL"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p:txBody>
          <a:bodyPr/>
          <a:lstStyle/>
          <a:p>
            <a:r>
              <a:rPr lang="nl-NL" altLang="nl-NL" i="1"/>
              <a:t>Horizontale loyaliteit</a:t>
            </a:r>
            <a:br>
              <a:rPr lang="nl-NL" altLang="nl-NL"/>
            </a:br>
            <a:endParaRPr lang="nl-NL" altLang="nl-NL"/>
          </a:p>
        </p:txBody>
      </p:sp>
      <p:sp>
        <p:nvSpPr>
          <p:cNvPr id="16387" name="Tijdelijke aanduiding voor inhoud 2"/>
          <p:cNvSpPr>
            <a:spLocks noGrp="1"/>
          </p:cNvSpPr>
          <p:nvPr>
            <p:ph idx="1"/>
          </p:nvPr>
        </p:nvSpPr>
        <p:spPr>
          <a:xfrm>
            <a:off x="2051050" y="2060575"/>
            <a:ext cx="6096000" cy="3819525"/>
          </a:xfrm>
        </p:spPr>
        <p:txBody>
          <a:bodyPr/>
          <a:lstStyle/>
          <a:p>
            <a:r>
              <a:rPr lang="nl-NL" altLang="nl-NL" sz="2400" dirty="0"/>
              <a:t>De sporten in de ladder</a:t>
            </a:r>
          </a:p>
          <a:p>
            <a:r>
              <a:rPr lang="nl-NL" altLang="nl-NL" sz="2400" dirty="0"/>
              <a:t>Dit is horizontale loyaliteit; allereerst het contact tussen broers en zussen.</a:t>
            </a:r>
          </a:p>
          <a:p>
            <a:r>
              <a:rPr lang="nl-NL" altLang="nl-NL" sz="2400" dirty="0"/>
              <a:t>Daarna ook met een (levens)partner, vrienden, enz.</a:t>
            </a:r>
          </a:p>
          <a:p>
            <a:endParaRPr lang="nl-NL" altLang="nl-NL" sz="2400" dirty="0"/>
          </a:p>
          <a:p>
            <a:r>
              <a:rPr lang="nl-NL" altLang="nl-NL" sz="2400" dirty="0"/>
              <a:t>Het gaat doorgaans goed met de sporten van de ladder als het goed gaat met de staanders.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el 1"/>
          <p:cNvSpPr>
            <a:spLocks noGrp="1"/>
          </p:cNvSpPr>
          <p:nvPr>
            <p:ph type="title"/>
          </p:nvPr>
        </p:nvSpPr>
        <p:spPr/>
        <p:txBody>
          <a:bodyPr/>
          <a:lstStyle/>
          <a:p>
            <a:r>
              <a:rPr lang="nl-NL" altLang="nl-NL"/>
              <a:t>Onderlinge relaties kennen vier dimensies:</a:t>
            </a:r>
          </a:p>
        </p:txBody>
      </p:sp>
      <p:sp>
        <p:nvSpPr>
          <p:cNvPr id="22531" name="Tijdelijke aanduiding voor inhoud 2"/>
          <p:cNvSpPr>
            <a:spLocks noGrp="1"/>
          </p:cNvSpPr>
          <p:nvPr>
            <p:ph idx="1"/>
          </p:nvPr>
        </p:nvSpPr>
        <p:spPr>
          <a:xfrm>
            <a:off x="2209800" y="1916113"/>
            <a:ext cx="6096000" cy="4179887"/>
          </a:xfrm>
        </p:spPr>
        <p:txBody>
          <a:bodyPr/>
          <a:lstStyle/>
          <a:p>
            <a:pPr>
              <a:defRPr/>
            </a:pPr>
            <a:endParaRPr lang="nl-NL" dirty="0"/>
          </a:p>
          <a:p>
            <a:pPr marL="457200" indent="-457200">
              <a:buFontTx/>
              <a:buAutoNum type="arabicPeriod"/>
              <a:defRPr/>
            </a:pPr>
            <a:r>
              <a:rPr lang="nl-NL" dirty="0"/>
              <a:t>de feiten: de feiten en gebeurtenissen in het leven van een mens.</a:t>
            </a:r>
          </a:p>
          <a:p>
            <a:pPr marL="457200" indent="-457200">
              <a:buFontTx/>
              <a:buAutoNum type="arabicPeriod"/>
              <a:defRPr/>
            </a:pPr>
            <a:r>
              <a:rPr lang="nl-NL" dirty="0"/>
              <a:t>de psychologie: hoe een persoon de feitelijke werkelijkheid beleeft (behoeften, driften, gevoelens).</a:t>
            </a:r>
          </a:p>
          <a:p>
            <a:pPr marL="457200" indent="-457200">
              <a:buFontTx/>
              <a:buAutoNum type="arabicPeriod"/>
              <a:defRPr/>
            </a:pPr>
            <a:r>
              <a:rPr lang="nl-NL" dirty="0"/>
              <a:t>de interacties: onderlinge relatiepatronen van gezin, familie.</a:t>
            </a:r>
          </a:p>
          <a:p>
            <a:pPr marL="457200" indent="-457200">
              <a:buFontTx/>
              <a:buAutoNum type="arabicPeriod"/>
              <a:defRPr/>
            </a:pPr>
            <a:r>
              <a:rPr lang="nl-NL" dirty="0"/>
              <a:t>de relationele ethiek: de rechtvaardigheid van de relatie (rechten en plichten, geven en nemen: zijn die in balans?).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el 1"/>
          <p:cNvSpPr>
            <a:spLocks noGrp="1"/>
          </p:cNvSpPr>
          <p:nvPr>
            <p:ph type="title"/>
          </p:nvPr>
        </p:nvSpPr>
        <p:spPr/>
        <p:txBody>
          <a:bodyPr/>
          <a:lstStyle/>
          <a:p>
            <a:r>
              <a:rPr lang="nl-NL" altLang="nl-NL" dirty="0"/>
              <a:t>Legaat, delegaat</a:t>
            </a:r>
          </a:p>
        </p:txBody>
      </p:sp>
      <p:sp>
        <p:nvSpPr>
          <p:cNvPr id="12291" name="Tijdelijke aanduiding voor inhoud 2"/>
          <p:cNvSpPr>
            <a:spLocks noGrp="1"/>
          </p:cNvSpPr>
          <p:nvPr>
            <p:ph idx="1"/>
          </p:nvPr>
        </p:nvSpPr>
        <p:spPr>
          <a:xfrm>
            <a:off x="2209800" y="2060575"/>
            <a:ext cx="6096000" cy="4035425"/>
          </a:xfrm>
        </p:spPr>
        <p:txBody>
          <a:bodyPr/>
          <a:lstStyle/>
          <a:p>
            <a:r>
              <a:rPr lang="nl-NL" altLang="nl-NL" dirty="0">
                <a:solidFill>
                  <a:schemeClr val="accent2">
                    <a:lumMod val="50000"/>
                  </a:schemeClr>
                </a:solidFill>
              </a:rPr>
              <a:t>Ouders geven kinderen altijd iets mee voor het leven: legaten (verbondenheid en opdrachten voor het leven) en soms delegaten (beschadigingen, tekorten, trauma’s)</a:t>
            </a:r>
          </a:p>
          <a:p>
            <a:r>
              <a:rPr lang="nl-NL" altLang="nl-NL" dirty="0">
                <a:solidFill>
                  <a:schemeClr val="accent2">
                    <a:lumMod val="50000"/>
                  </a:schemeClr>
                </a:solidFill>
              </a:rPr>
              <a:t>In het pastoraat moeten de delegaten erkenning krijgen.</a:t>
            </a:r>
          </a:p>
          <a:p>
            <a:r>
              <a:rPr lang="nl-NL" altLang="nl-NL" dirty="0">
                <a:solidFill>
                  <a:schemeClr val="accent2">
                    <a:lumMod val="50000"/>
                  </a:schemeClr>
                </a:solidFill>
              </a:rPr>
              <a:t>Bijna altijd zijn ouders te ontschuldigen (</a:t>
            </a:r>
            <a:r>
              <a:rPr lang="nl-NL" altLang="nl-NL" dirty="0" err="1">
                <a:solidFill>
                  <a:schemeClr val="accent2">
                    <a:lumMod val="50000"/>
                  </a:schemeClr>
                </a:solidFill>
              </a:rPr>
              <a:t>exoneratie</a:t>
            </a:r>
            <a:r>
              <a:rPr lang="nl-NL" altLang="nl-NL" dirty="0">
                <a:solidFill>
                  <a:schemeClr val="accent2">
                    <a:lumMod val="50000"/>
                  </a:schemeClr>
                </a:solidFill>
              </a:rPr>
              <a:t>) als ze fouten gemaakt hebben. Dat is iets anders dan verontschuldigen of vergeven.</a:t>
            </a:r>
          </a:p>
        </p:txBody>
      </p:sp>
    </p:spTree>
    <p:extLst>
      <p:ext uri="{BB962C8B-B14F-4D97-AF65-F5344CB8AC3E}">
        <p14:creationId xmlns:p14="http://schemas.microsoft.com/office/powerpoint/2010/main" val="25358949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el 1"/>
          <p:cNvSpPr>
            <a:spLocks noGrp="1"/>
          </p:cNvSpPr>
          <p:nvPr>
            <p:ph type="title"/>
          </p:nvPr>
        </p:nvSpPr>
        <p:spPr/>
        <p:txBody>
          <a:bodyPr/>
          <a:lstStyle/>
          <a:p>
            <a:r>
              <a:rPr lang="nl-NL" altLang="nl-NL" dirty="0"/>
              <a:t>Balans van geven en nemen (ontvangen)</a:t>
            </a:r>
            <a:br>
              <a:rPr lang="nl-NL" altLang="nl-NL" dirty="0"/>
            </a:br>
            <a:endParaRPr lang="nl-NL" altLang="nl-NL" dirty="0"/>
          </a:p>
        </p:txBody>
      </p:sp>
      <p:sp>
        <p:nvSpPr>
          <p:cNvPr id="16387" name="Tijdelijke aanduiding voor inhoud 2"/>
          <p:cNvSpPr>
            <a:spLocks noGrp="1"/>
          </p:cNvSpPr>
          <p:nvPr>
            <p:ph idx="1"/>
          </p:nvPr>
        </p:nvSpPr>
        <p:spPr/>
        <p:txBody>
          <a:bodyPr/>
          <a:lstStyle/>
          <a:p>
            <a:pPr marL="0" indent="0">
              <a:buFontTx/>
              <a:buNone/>
              <a:defRPr/>
            </a:pPr>
            <a:r>
              <a:rPr lang="nl-NL" dirty="0"/>
              <a:t>Gezonde balans:</a:t>
            </a:r>
          </a:p>
          <a:p>
            <a:pPr>
              <a:defRPr/>
            </a:pPr>
            <a:r>
              <a:rPr lang="nl-NL" dirty="0"/>
              <a:t>Elke ouder heeft de verantwoordelijkheid en zorg voor het eigen kind. Deze zorg en liefde en aandacht is een gevende beweging; er hoeft niets voor worden terug betaald.</a:t>
            </a:r>
          </a:p>
          <a:p>
            <a:pPr>
              <a:defRPr/>
            </a:pPr>
            <a:r>
              <a:rPr lang="nl-NL" dirty="0"/>
              <a:t>Elk kind heeft behoefte aan het teruggeven van zorg en liefde en aandacht. Als dit gezien wordt, leidt dit tot zelfvalidatie en het ontwikkelen van gezonde grenzen.</a:t>
            </a:r>
          </a:p>
        </p:txBody>
      </p:sp>
    </p:spTree>
    <p:extLst>
      <p:ext uri="{BB962C8B-B14F-4D97-AF65-F5344CB8AC3E}">
        <p14:creationId xmlns:p14="http://schemas.microsoft.com/office/powerpoint/2010/main" val="74556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el 1"/>
          <p:cNvSpPr>
            <a:spLocks noGrp="1"/>
          </p:cNvSpPr>
          <p:nvPr>
            <p:ph type="title"/>
          </p:nvPr>
        </p:nvSpPr>
        <p:spPr/>
        <p:txBody>
          <a:bodyPr/>
          <a:lstStyle/>
          <a:p>
            <a:r>
              <a:rPr lang="nl-NL" altLang="nl-NL"/>
              <a:t>Verdelend en vergeldend onrecht</a:t>
            </a:r>
          </a:p>
        </p:txBody>
      </p:sp>
      <p:sp>
        <p:nvSpPr>
          <p:cNvPr id="16387" name="Tijdelijke aanduiding voor inhoud 2"/>
          <p:cNvSpPr>
            <a:spLocks noGrp="1"/>
          </p:cNvSpPr>
          <p:nvPr>
            <p:ph idx="1"/>
          </p:nvPr>
        </p:nvSpPr>
        <p:spPr/>
        <p:txBody>
          <a:bodyPr/>
          <a:lstStyle/>
          <a:p>
            <a:pPr>
              <a:defRPr/>
            </a:pPr>
            <a:r>
              <a:rPr lang="nl-NL" dirty="0"/>
              <a:t>Verdelend onrecht: </a:t>
            </a:r>
          </a:p>
          <a:p>
            <a:pPr marL="0" indent="0">
              <a:buFontTx/>
              <a:buNone/>
              <a:defRPr/>
            </a:pPr>
            <a:r>
              <a:rPr lang="nl-NL" dirty="0"/>
              <a:t>Dat overkomt je in het leven, niemand is hiervoor verantwoordelijk - ziekte, rouw, omstandigheden van oorlog en armoede.</a:t>
            </a:r>
          </a:p>
          <a:p>
            <a:pPr marL="0" indent="0">
              <a:buFontTx/>
              <a:buNone/>
              <a:defRPr/>
            </a:pPr>
            <a:endParaRPr lang="nl-NL" dirty="0"/>
          </a:p>
          <a:p>
            <a:pPr>
              <a:defRPr/>
            </a:pPr>
            <a:r>
              <a:rPr lang="nl-NL" dirty="0"/>
              <a:t>Vergeldend onrecht: </a:t>
            </a:r>
          </a:p>
          <a:p>
            <a:pPr marL="0" indent="0">
              <a:buFontTx/>
              <a:buNone/>
              <a:defRPr/>
            </a:pPr>
            <a:r>
              <a:rPr lang="nl-NL" dirty="0"/>
              <a:t>Mensen doen elkaar onrecht aan. De balans tussen mensen is dan verstoord en dan is er sprake van relationele schuld.</a:t>
            </a:r>
          </a:p>
        </p:txBody>
      </p:sp>
    </p:spTree>
    <p:extLst>
      <p:ext uri="{BB962C8B-B14F-4D97-AF65-F5344CB8AC3E}">
        <p14:creationId xmlns:p14="http://schemas.microsoft.com/office/powerpoint/2010/main" val="25730964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el 1"/>
          <p:cNvSpPr>
            <a:spLocks noGrp="1"/>
          </p:cNvSpPr>
          <p:nvPr>
            <p:ph type="title"/>
          </p:nvPr>
        </p:nvSpPr>
        <p:spPr/>
        <p:txBody>
          <a:bodyPr/>
          <a:lstStyle/>
          <a:p>
            <a:r>
              <a:rPr lang="nl-NL" altLang="nl-NL"/>
              <a:t>Destructief gerechtigd</a:t>
            </a:r>
          </a:p>
        </p:txBody>
      </p:sp>
      <p:sp>
        <p:nvSpPr>
          <p:cNvPr id="16387" name="Tijdelijke aanduiding voor inhoud 2"/>
          <p:cNvSpPr>
            <a:spLocks noGrp="1"/>
          </p:cNvSpPr>
          <p:nvPr>
            <p:ph idx="1"/>
          </p:nvPr>
        </p:nvSpPr>
        <p:spPr>
          <a:xfrm>
            <a:off x="1979613" y="2133600"/>
            <a:ext cx="6096000" cy="3810000"/>
          </a:xfrm>
        </p:spPr>
        <p:txBody>
          <a:bodyPr/>
          <a:lstStyle/>
          <a:p>
            <a:pPr>
              <a:defRPr/>
            </a:pPr>
            <a:r>
              <a:rPr lang="nl-NL" dirty="0"/>
              <a:t>Een kind dat teleurgesteld is in vertrouwen van ouders en daarvoor geen erkenning krijgt is destructief gerechtigd. De psychische onbalans heeft ook gevolgen voor de volgende generatie.</a:t>
            </a:r>
          </a:p>
          <a:p>
            <a:pPr>
              <a:defRPr/>
            </a:pPr>
            <a:r>
              <a:rPr lang="nl-NL" dirty="0"/>
              <a:t>Want hij/zij heeft geleerd dat wantrouwen veiliger is en zal zonder verandering op dezelfde manier weer reageren op zijn/haar kind(eren).</a:t>
            </a:r>
          </a:p>
        </p:txBody>
      </p:sp>
    </p:spTree>
    <p:extLst>
      <p:ext uri="{BB962C8B-B14F-4D97-AF65-F5344CB8AC3E}">
        <p14:creationId xmlns:p14="http://schemas.microsoft.com/office/powerpoint/2010/main" val="37164839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a:xfrm>
            <a:off x="2195513" y="765175"/>
            <a:ext cx="6096000" cy="1295400"/>
          </a:xfrm>
        </p:spPr>
        <p:txBody>
          <a:bodyPr/>
          <a:lstStyle/>
          <a:p>
            <a:r>
              <a:rPr lang="nl-NL" altLang="nl-NL"/>
              <a:t>Roulerende rekening</a:t>
            </a:r>
          </a:p>
        </p:txBody>
      </p:sp>
      <p:sp>
        <p:nvSpPr>
          <p:cNvPr id="16387" name="Tijdelijke aanduiding voor inhoud 2"/>
          <p:cNvSpPr>
            <a:spLocks noGrp="1"/>
          </p:cNvSpPr>
          <p:nvPr>
            <p:ph idx="1"/>
          </p:nvPr>
        </p:nvSpPr>
        <p:spPr/>
        <p:txBody>
          <a:bodyPr/>
          <a:lstStyle/>
          <a:p>
            <a:pPr marL="0" indent="0">
              <a:buFontTx/>
              <a:buNone/>
              <a:defRPr/>
            </a:pPr>
            <a:r>
              <a:rPr lang="nl-NL" dirty="0" err="1"/>
              <a:t>Nagy</a:t>
            </a:r>
            <a:r>
              <a:rPr lang="nl-NL" dirty="0"/>
              <a:t> zag de vierde dimensie in relaties (relationele ethiek) als een opening om de destructieve cirkel in familierelaties te doorbreken = perspectief van hoop.</a:t>
            </a:r>
          </a:p>
          <a:p>
            <a:pPr marL="0" indent="0">
              <a:buFontTx/>
              <a:buNone/>
              <a:defRPr/>
            </a:pPr>
            <a:endParaRPr lang="nl-NL" dirty="0"/>
          </a:p>
          <a:p>
            <a:pPr marL="0" indent="0">
              <a:buFontTx/>
              <a:buNone/>
              <a:defRPr/>
            </a:pPr>
            <a:r>
              <a:rPr lang="nl-NL" dirty="0"/>
              <a:t>Bij een ongelijke balans tussen geven en nemen/ontvangen zijn er twee mogelijkheden:</a:t>
            </a:r>
          </a:p>
          <a:p>
            <a:pPr>
              <a:buFontTx/>
              <a:buChar char="-"/>
              <a:defRPr/>
            </a:pPr>
            <a:r>
              <a:rPr lang="nl-NL" dirty="0"/>
              <a:t>Verandering en verbetering</a:t>
            </a:r>
          </a:p>
          <a:p>
            <a:pPr>
              <a:buFontTx/>
              <a:buChar char="-"/>
              <a:defRPr/>
            </a:pPr>
            <a:r>
              <a:rPr lang="nl-NL" dirty="0"/>
              <a:t>Herhaling (en dat moet voorkomen worden)</a:t>
            </a:r>
          </a:p>
        </p:txBody>
      </p:sp>
    </p:spTree>
    <p:extLst>
      <p:ext uri="{BB962C8B-B14F-4D97-AF65-F5344CB8AC3E}">
        <p14:creationId xmlns:p14="http://schemas.microsoft.com/office/powerpoint/2010/main" val="39719896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el 1"/>
          <p:cNvSpPr>
            <a:spLocks noGrp="1"/>
          </p:cNvSpPr>
          <p:nvPr>
            <p:ph type="title"/>
          </p:nvPr>
        </p:nvSpPr>
        <p:spPr>
          <a:xfrm>
            <a:off x="2195513" y="765175"/>
            <a:ext cx="6096000" cy="1295400"/>
          </a:xfrm>
        </p:spPr>
        <p:txBody>
          <a:bodyPr/>
          <a:lstStyle/>
          <a:p>
            <a:r>
              <a:rPr lang="nl-NL" altLang="nl-NL"/>
              <a:t>Schade echtscheiding bij kinderen</a:t>
            </a:r>
          </a:p>
        </p:txBody>
      </p:sp>
      <p:sp>
        <p:nvSpPr>
          <p:cNvPr id="16387" name="Tijdelijke aanduiding voor inhoud 2"/>
          <p:cNvSpPr>
            <a:spLocks noGrp="1"/>
          </p:cNvSpPr>
          <p:nvPr>
            <p:ph idx="1"/>
          </p:nvPr>
        </p:nvSpPr>
        <p:spPr/>
        <p:txBody>
          <a:bodyPr/>
          <a:lstStyle/>
          <a:p>
            <a:pPr marL="0" indent="0">
              <a:buFontTx/>
              <a:buNone/>
              <a:defRPr/>
            </a:pPr>
            <a:r>
              <a:rPr lang="nl-NL" dirty="0"/>
              <a:t>Kinderen betalen de hoogste prijs. Welke?</a:t>
            </a:r>
          </a:p>
          <a:p>
            <a:pPr marL="457200" indent="-457200">
              <a:buFontTx/>
              <a:buAutoNum type="arabicPeriod"/>
              <a:defRPr/>
            </a:pPr>
            <a:r>
              <a:rPr lang="nl-NL" dirty="0"/>
              <a:t>Een kind blijft geven aan ouders want hij/zij voelt feilloos wat ouder nodig heeft (aanpassing  = scheefgroei)</a:t>
            </a:r>
          </a:p>
          <a:p>
            <a:pPr marL="457200" indent="-457200">
              <a:buFontTx/>
              <a:buAutoNum type="arabicPeriod"/>
              <a:defRPr/>
            </a:pPr>
            <a:r>
              <a:rPr lang="nl-NL" dirty="0"/>
              <a:t>Ouders staan vaak op de overleefstand. Daardoor raken geven en nemen uit balans. Een kind voelt zich ALTIJD schuldig bij een echtscheiding.</a:t>
            </a:r>
          </a:p>
        </p:txBody>
      </p:sp>
    </p:spTree>
    <p:extLst>
      <p:ext uri="{BB962C8B-B14F-4D97-AF65-F5344CB8AC3E}">
        <p14:creationId xmlns:p14="http://schemas.microsoft.com/office/powerpoint/2010/main" val="39802565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el 1"/>
          <p:cNvSpPr>
            <a:spLocks noGrp="1"/>
          </p:cNvSpPr>
          <p:nvPr>
            <p:ph type="title"/>
          </p:nvPr>
        </p:nvSpPr>
        <p:spPr>
          <a:xfrm>
            <a:off x="2209800" y="838200"/>
            <a:ext cx="6096000" cy="862013"/>
          </a:xfrm>
        </p:spPr>
        <p:txBody>
          <a:bodyPr/>
          <a:lstStyle/>
          <a:p>
            <a:r>
              <a:rPr lang="nl-NL" altLang="nl-NL"/>
              <a:t>Parentificatie</a:t>
            </a:r>
          </a:p>
        </p:txBody>
      </p:sp>
      <p:sp>
        <p:nvSpPr>
          <p:cNvPr id="20483" name="Tijdelijke aanduiding voor inhoud 2"/>
          <p:cNvSpPr>
            <a:spLocks noGrp="1"/>
          </p:cNvSpPr>
          <p:nvPr>
            <p:ph idx="1"/>
          </p:nvPr>
        </p:nvSpPr>
        <p:spPr>
          <a:xfrm>
            <a:off x="2209800" y="1916113"/>
            <a:ext cx="6096000" cy="4179887"/>
          </a:xfrm>
        </p:spPr>
        <p:txBody>
          <a:bodyPr/>
          <a:lstStyle/>
          <a:p>
            <a:pPr marL="0" indent="0">
              <a:buFontTx/>
              <a:buNone/>
              <a:defRPr/>
            </a:pPr>
            <a:r>
              <a:rPr lang="nl-NL" altLang="nl-NL" sz="2400" dirty="0"/>
              <a:t>Een kind neemt taken op zich binnen het gezin die horen bij de ouders. Zoals:</a:t>
            </a:r>
          </a:p>
          <a:p>
            <a:pPr>
              <a:defRPr/>
            </a:pPr>
            <a:r>
              <a:rPr lang="nl-NL" altLang="nl-NL" sz="2400" dirty="0"/>
              <a:t>Vader/moederrol</a:t>
            </a:r>
          </a:p>
          <a:p>
            <a:pPr>
              <a:defRPr/>
            </a:pPr>
            <a:r>
              <a:rPr lang="nl-NL" altLang="nl-NL" sz="2400" dirty="0"/>
              <a:t>Partnerrol </a:t>
            </a:r>
          </a:p>
          <a:p>
            <a:pPr>
              <a:defRPr/>
            </a:pPr>
            <a:r>
              <a:rPr lang="nl-NL" altLang="nl-NL" sz="2400" dirty="0"/>
              <a:t>Zorg en coördinatierol (koken, boodschappen, zelf sportclub zoeken).</a:t>
            </a:r>
          </a:p>
          <a:p>
            <a:pPr marL="0" indent="0">
              <a:buFontTx/>
              <a:buNone/>
              <a:defRPr/>
            </a:pPr>
            <a:r>
              <a:rPr lang="nl-NL" altLang="nl-NL" sz="2400" dirty="0"/>
              <a:t>Daardoor wordt het kind overvraagd – niet passend bij de ontwikkeling van het kind: gevolg stagnatie of regressie.</a:t>
            </a:r>
          </a:p>
          <a:p>
            <a:pPr marL="0" indent="0">
              <a:buFontTx/>
              <a:buNone/>
              <a:defRPr/>
            </a:pPr>
            <a:endParaRPr lang="nl-NL" altLang="nl-NL" sz="2400" dirty="0"/>
          </a:p>
        </p:txBody>
      </p:sp>
    </p:spTree>
    <p:extLst>
      <p:ext uri="{BB962C8B-B14F-4D97-AF65-F5344CB8AC3E}">
        <p14:creationId xmlns:p14="http://schemas.microsoft.com/office/powerpoint/2010/main" val="1957121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el 1"/>
          <p:cNvSpPr>
            <a:spLocks noGrp="1"/>
          </p:cNvSpPr>
          <p:nvPr>
            <p:ph type="title"/>
          </p:nvPr>
        </p:nvSpPr>
        <p:spPr>
          <a:xfrm>
            <a:off x="2209800" y="838200"/>
            <a:ext cx="6096000" cy="862013"/>
          </a:xfrm>
        </p:spPr>
        <p:txBody>
          <a:bodyPr/>
          <a:lstStyle/>
          <a:p>
            <a:r>
              <a:rPr lang="nl-NL" altLang="nl-NL"/>
              <a:t>Split loyality</a:t>
            </a:r>
          </a:p>
        </p:txBody>
      </p:sp>
      <p:sp>
        <p:nvSpPr>
          <p:cNvPr id="19459" name="Tijdelijke aanduiding voor inhoud 2"/>
          <p:cNvSpPr>
            <a:spLocks noGrp="1"/>
          </p:cNvSpPr>
          <p:nvPr>
            <p:ph idx="1"/>
          </p:nvPr>
        </p:nvSpPr>
        <p:spPr>
          <a:xfrm>
            <a:off x="2209800" y="1916113"/>
            <a:ext cx="6096000" cy="4179887"/>
          </a:xfrm>
        </p:spPr>
        <p:txBody>
          <a:bodyPr/>
          <a:lstStyle/>
          <a:p>
            <a:pPr marL="0" indent="0">
              <a:buFontTx/>
              <a:buNone/>
            </a:pPr>
            <a:r>
              <a:rPr lang="nl-NL" altLang="nl-NL" sz="2400" dirty="0"/>
              <a:t>Gespleten loyaliteit: de oorspronkelijke en ‘vanzelfsprekende’ eenheid tussen ouders wordt verbroken door een echtscheiding. </a:t>
            </a:r>
          </a:p>
          <a:p>
            <a:pPr marL="0" indent="0">
              <a:buFontTx/>
              <a:buNone/>
            </a:pPr>
            <a:endParaRPr lang="nl-NL" altLang="nl-NL" sz="2400" dirty="0"/>
          </a:p>
          <a:p>
            <a:pPr marL="0" indent="0">
              <a:buFontTx/>
              <a:buNone/>
            </a:pPr>
            <a:r>
              <a:rPr lang="nl-NL" altLang="nl-NL" sz="2400" dirty="0"/>
              <a:t>Dat levert voor kinderen de altijd ingewikkelde keuze op waar ze moeten gaan wonen. Waarbij de keuze voor de één vrijwel direct een keuze tegen de ander inhoudt; zo voelt dat vaak voor een kind.</a:t>
            </a:r>
          </a:p>
        </p:txBody>
      </p:sp>
    </p:spTree>
    <p:extLst>
      <p:ext uri="{BB962C8B-B14F-4D97-AF65-F5344CB8AC3E}">
        <p14:creationId xmlns:p14="http://schemas.microsoft.com/office/powerpoint/2010/main" val="24098006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9C4C2D-C52E-B3B8-D260-D39B63729113}"/>
              </a:ext>
            </a:extLst>
          </p:cNvPr>
          <p:cNvSpPr>
            <a:spLocks noGrp="1"/>
          </p:cNvSpPr>
          <p:nvPr>
            <p:ph type="title"/>
          </p:nvPr>
        </p:nvSpPr>
        <p:spPr/>
        <p:txBody>
          <a:bodyPr/>
          <a:lstStyle/>
          <a:p>
            <a:r>
              <a:rPr lang="nl-NL" dirty="0"/>
              <a:t>Samenleving</a:t>
            </a:r>
          </a:p>
        </p:txBody>
      </p:sp>
      <p:sp>
        <p:nvSpPr>
          <p:cNvPr id="3" name="Tijdelijke aanduiding voor inhoud 2">
            <a:extLst>
              <a:ext uri="{FF2B5EF4-FFF2-40B4-BE49-F238E27FC236}">
                <a16:creationId xmlns:a16="http://schemas.microsoft.com/office/drawing/2014/main" id="{393F925F-B8B0-33BB-ACA5-FC7326D4CB6E}"/>
              </a:ext>
            </a:extLst>
          </p:cNvPr>
          <p:cNvSpPr>
            <a:spLocks noGrp="1"/>
          </p:cNvSpPr>
          <p:nvPr>
            <p:ph idx="1"/>
          </p:nvPr>
        </p:nvSpPr>
        <p:spPr/>
        <p:txBody>
          <a:bodyPr/>
          <a:lstStyle/>
          <a:p>
            <a:r>
              <a:rPr lang="nl-NL" dirty="0"/>
              <a:t>Als je de samenleving als een groot gezin opvat, blijkt de contextuele therapie ook daarop toegepast te kunnen worden.</a:t>
            </a:r>
          </a:p>
          <a:p>
            <a:r>
              <a:rPr lang="nl-NL" dirty="0"/>
              <a:t>In Zuid Afrika zijn de zwarten altijd achtergesteld. Nu zij de baas zijn re(a)geren ze als beschadigde mensen. Het pijnlijke verhaal van Israël en de Palestijnen is ook een voorbeeld. Een eindeloos durende roulerende rekening.</a:t>
            </a:r>
          </a:p>
        </p:txBody>
      </p:sp>
    </p:spTree>
    <p:extLst>
      <p:ext uri="{BB962C8B-B14F-4D97-AF65-F5344CB8AC3E}">
        <p14:creationId xmlns:p14="http://schemas.microsoft.com/office/powerpoint/2010/main" val="41045790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A9070-45A4-FE3C-687A-C978F722A939}"/>
              </a:ext>
            </a:extLst>
          </p:cNvPr>
          <p:cNvSpPr>
            <a:spLocks noGrp="1"/>
          </p:cNvSpPr>
          <p:nvPr>
            <p:ph type="title"/>
          </p:nvPr>
        </p:nvSpPr>
        <p:spPr/>
        <p:txBody>
          <a:bodyPr/>
          <a:lstStyle/>
          <a:p>
            <a:r>
              <a:rPr lang="nl-NL" dirty="0"/>
              <a:t>Taak pastor</a:t>
            </a:r>
          </a:p>
        </p:txBody>
      </p:sp>
      <p:sp>
        <p:nvSpPr>
          <p:cNvPr id="3" name="Tijdelijke aanduiding voor inhoud 2">
            <a:extLst>
              <a:ext uri="{FF2B5EF4-FFF2-40B4-BE49-F238E27FC236}">
                <a16:creationId xmlns:a16="http://schemas.microsoft.com/office/drawing/2014/main" id="{8CD36BB9-8154-7A09-F149-9C35631CD0B7}"/>
              </a:ext>
            </a:extLst>
          </p:cNvPr>
          <p:cNvSpPr>
            <a:spLocks noGrp="1"/>
          </p:cNvSpPr>
          <p:nvPr>
            <p:ph idx="1"/>
          </p:nvPr>
        </p:nvSpPr>
        <p:spPr/>
        <p:txBody>
          <a:bodyPr/>
          <a:lstStyle/>
          <a:p>
            <a:r>
              <a:rPr lang="nl-NL" altLang="nl-NL" sz="2000" dirty="0">
                <a:solidFill>
                  <a:schemeClr val="accent2">
                    <a:lumMod val="50000"/>
                  </a:schemeClr>
                </a:solidFill>
              </a:rPr>
              <a:t>Verbindend luisteren en spreken naar alle partijen/ generaties. Een pastor is meerzijdig loyaal.</a:t>
            </a:r>
          </a:p>
          <a:p>
            <a:r>
              <a:rPr lang="nl-NL" sz="2000" dirty="0"/>
              <a:t>Erkennen van delegaat / destructief recht (trauma, pijn)</a:t>
            </a:r>
          </a:p>
          <a:p>
            <a:r>
              <a:rPr lang="nl-NL" sz="2000" dirty="0"/>
              <a:t>Helpen bij doorbreken van roulerende rekening door identiteit van de </a:t>
            </a:r>
            <a:r>
              <a:rPr lang="nl-NL" sz="2000" dirty="0" err="1"/>
              <a:t>pastorant</a:t>
            </a:r>
            <a:r>
              <a:rPr lang="nl-NL" sz="2000" dirty="0"/>
              <a:t> te versterken</a:t>
            </a:r>
          </a:p>
          <a:p>
            <a:r>
              <a:rPr lang="nl-NL" sz="2000" dirty="0"/>
              <a:t>Mensen helpen een huis te bouwen met de stenen die ze hebben meegekregen. Daarvoor worden hun geloof en eigen kracht versterkt.</a:t>
            </a:r>
          </a:p>
        </p:txBody>
      </p:sp>
    </p:spTree>
    <p:extLst>
      <p:ext uri="{BB962C8B-B14F-4D97-AF65-F5344CB8AC3E}">
        <p14:creationId xmlns:p14="http://schemas.microsoft.com/office/powerpoint/2010/main" val="3681225699"/>
      </p:ext>
    </p:extLst>
  </p:cSld>
  <p:clrMapOvr>
    <a:masterClrMapping/>
  </p:clrMapOvr>
</p:sld>
</file>

<file path=ppt/theme/theme1.xml><?xml version="1.0" encoding="utf-8"?>
<a:theme xmlns:a="http://schemas.openxmlformats.org/drawingml/2006/main" name="CHE">
  <a:themeElements>
    <a:clrScheme name="CHE 1">
      <a:dk1>
        <a:srgbClr val="545472"/>
      </a:dk1>
      <a:lt1>
        <a:srgbClr val="FFFFFF"/>
      </a:lt1>
      <a:dk2>
        <a:srgbClr val="660066"/>
      </a:dk2>
      <a:lt2>
        <a:srgbClr val="9797B7"/>
      </a:lt2>
      <a:accent1>
        <a:srgbClr val="A7CCD9"/>
      </a:accent1>
      <a:accent2>
        <a:srgbClr val="C7C7DF"/>
      </a:accent2>
      <a:accent3>
        <a:srgbClr val="FFFFFF"/>
      </a:accent3>
      <a:accent4>
        <a:srgbClr val="464660"/>
      </a:accent4>
      <a:accent5>
        <a:srgbClr val="D0E2E9"/>
      </a:accent5>
      <a:accent6>
        <a:srgbClr val="B4B4CA"/>
      </a:accent6>
      <a:hlink>
        <a:srgbClr val="9595FF"/>
      </a:hlink>
      <a:folHlink>
        <a:srgbClr val="8888AE"/>
      </a:folHlink>
    </a:clrScheme>
    <a:fontScheme name="CHE">
      <a:majorFont>
        <a:latin typeface="Trebuchet MS"/>
        <a:ea typeface=""/>
        <a:cs typeface=""/>
      </a:majorFont>
      <a:minorFont>
        <a:latin typeface="Trebuchet MS"/>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90000"/>
          </a:lnSpc>
          <a:spcBef>
            <a:spcPct val="20000"/>
          </a:spcBef>
          <a:spcAft>
            <a:spcPct val="0"/>
          </a:spcAft>
          <a:buClrTx/>
          <a:buSzPct val="100000"/>
          <a:buFontTx/>
          <a:buNone/>
          <a:tabLst/>
          <a:defRPr kumimoji="0" lang="en-GB" sz="2000" b="0" i="0" u="none" strike="noStrike" cap="none" normalizeH="0" baseline="0" smtClean="0">
            <a:ln>
              <a:noFill/>
            </a:ln>
            <a:solidFill>
              <a:srgbClr val="253E68"/>
            </a:solidFill>
            <a:effectLst/>
            <a:latin typeface="Trebuchet MS"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90000"/>
          </a:lnSpc>
          <a:spcBef>
            <a:spcPct val="20000"/>
          </a:spcBef>
          <a:spcAft>
            <a:spcPct val="0"/>
          </a:spcAft>
          <a:buClrTx/>
          <a:buSzPct val="100000"/>
          <a:buFontTx/>
          <a:buNone/>
          <a:tabLst/>
          <a:defRPr kumimoji="0" lang="en-GB" sz="2000" b="0" i="0" u="none" strike="noStrike" cap="none" normalizeH="0" baseline="0" smtClean="0">
            <a:ln>
              <a:noFill/>
            </a:ln>
            <a:solidFill>
              <a:srgbClr val="253E68"/>
            </a:solidFill>
            <a:effectLst/>
            <a:latin typeface="Trebuchet MS" pitchFamily="34" charset="0"/>
          </a:defRPr>
        </a:defPPr>
      </a:lstStyle>
    </a:lnDef>
  </a:objectDefaults>
  <a:extraClrSchemeLst>
    <a:extraClrScheme>
      <a:clrScheme name="CHE 1">
        <a:dk1>
          <a:srgbClr val="545472"/>
        </a:dk1>
        <a:lt1>
          <a:srgbClr val="FFFFFF"/>
        </a:lt1>
        <a:dk2>
          <a:srgbClr val="660066"/>
        </a:dk2>
        <a:lt2>
          <a:srgbClr val="9797B7"/>
        </a:lt2>
        <a:accent1>
          <a:srgbClr val="A7CCD9"/>
        </a:accent1>
        <a:accent2>
          <a:srgbClr val="C7C7DF"/>
        </a:accent2>
        <a:accent3>
          <a:srgbClr val="FFFFFF"/>
        </a:accent3>
        <a:accent4>
          <a:srgbClr val="464660"/>
        </a:accent4>
        <a:accent5>
          <a:srgbClr val="D0E2E9"/>
        </a:accent5>
        <a:accent6>
          <a:srgbClr val="B4B4CA"/>
        </a:accent6>
        <a:hlink>
          <a:srgbClr val="9595FF"/>
        </a:hlink>
        <a:folHlink>
          <a:srgbClr val="8888AE"/>
        </a:folHlink>
      </a:clrScheme>
      <a:clrMap bg1="lt1" tx1="dk1" bg2="lt2" tx2="dk2" accent1="accent1" accent2="accent2" accent3="accent3" accent4="accent4" accent5="accent5" accent6="accent6" hlink="hlink" folHlink="folHlink"/>
    </a:extraClrScheme>
    <a:extraClrScheme>
      <a:clrScheme name="CHE 2">
        <a:dk1>
          <a:srgbClr val="545472"/>
        </a:dk1>
        <a:lt1>
          <a:srgbClr val="FFFFFF"/>
        </a:lt1>
        <a:dk2>
          <a:srgbClr val="892D5B"/>
        </a:dk2>
        <a:lt2>
          <a:srgbClr val="68A7BE"/>
        </a:lt2>
        <a:accent1>
          <a:srgbClr val="CAACCC"/>
        </a:accent1>
        <a:accent2>
          <a:srgbClr val="A7CCD9"/>
        </a:accent2>
        <a:accent3>
          <a:srgbClr val="FFFFFF"/>
        </a:accent3>
        <a:accent4>
          <a:srgbClr val="464660"/>
        </a:accent4>
        <a:accent5>
          <a:srgbClr val="E1D2E2"/>
        </a:accent5>
        <a:accent6>
          <a:srgbClr val="97B9C4"/>
        </a:accent6>
        <a:hlink>
          <a:srgbClr val="9595FF"/>
        </a:hlink>
        <a:folHlink>
          <a:srgbClr val="8888AE"/>
        </a:folHlink>
      </a:clrScheme>
      <a:clrMap bg1="lt1" tx1="dk1" bg2="lt2" tx2="dk2" accent1="accent1" accent2="accent2" accent3="accent3" accent4="accent4" accent5="accent5" accent6="accent6" hlink="hlink" folHlink="folHlink"/>
    </a:extraClrScheme>
    <a:extraClrScheme>
      <a:clrScheme name="CHE 3">
        <a:dk1>
          <a:srgbClr val="000000"/>
        </a:dk1>
        <a:lt1>
          <a:srgbClr val="FFFFFF"/>
        </a:lt1>
        <a:dk2>
          <a:srgbClr val="000000"/>
        </a:dk2>
        <a:lt2>
          <a:srgbClr val="333333"/>
        </a:lt2>
        <a:accent1>
          <a:srgbClr val="B2B2B2"/>
        </a:accent1>
        <a:accent2>
          <a:srgbClr val="DDDDDD"/>
        </a:accent2>
        <a:accent3>
          <a:srgbClr val="FFFFFF"/>
        </a:accent3>
        <a:accent4>
          <a:srgbClr val="000000"/>
        </a:accent4>
        <a:accent5>
          <a:srgbClr val="D5D5D5"/>
        </a:accent5>
        <a:accent6>
          <a:srgbClr val="C8C8C8"/>
        </a:accent6>
        <a:hlink>
          <a:srgbClr val="4D4D4D"/>
        </a:hlink>
        <a:folHlink>
          <a:srgbClr val="969696"/>
        </a:folHlink>
      </a:clrScheme>
      <a:clrMap bg1="lt1" tx1="dk1" bg2="lt2" tx2="dk2" accent1="accent1" accent2="accent2" accent3="accent3" accent4="accent4" accent5="accent5" accent6="accent6" hlink="hlink" folHlink="folHlink"/>
    </a:extraClrScheme>
    <a:extraClrScheme>
      <a:clrScheme name="CHE 4">
        <a:dk1>
          <a:srgbClr val="545472"/>
        </a:dk1>
        <a:lt1>
          <a:srgbClr val="FFFFFF"/>
        </a:lt1>
        <a:dk2>
          <a:srgbClr val="892D5B"/>
        </a:dk2>
        <a:lt2>
          <a:srgbClr val="AC3872"/>
        </a:lt2>
        <a:accent1>
          <a:srgbClr val="660066"/>
        </a:accent1>
        <a:accent2>
          <a:srgbClr val="E2A6C4"/>
        </a:accent2>
        <a:accent3>
          <a:srgbClr val="FFFFFF"/>
        </a:accent3>
        <a:accent4>
          <a:srgbClr val="464660"/>
        </a:accent4>
        <a:accent5>
          <a:srgbClr val="B8AAB8"/>
        </a:accent5>
        <a:accent6>
          <a:srgbClr val="CD96B1"/>
        </a:accent6>
        <a:hlink>
          <a:srgbClr val="8585FF"/>
        </a:hlink>
        <a:folHlink>
          <a:srgbClr val="563EE8"/>
        </a:folHlink>
      </a:clrScheme>
      <a:clrMap bg1="lt1" tx1="dk1" bg2="lt2" tx2="dk2" accent1="accent1" accent2="accent2" accent3="accent3" accent4="accent4" accent5="accent5" accent6="accent6" hlink="hlink" folHlink="folHlink"/>
    </a:extraClrScheme>
    <a:extraClrScheme>
      <a:clrScheme name="CHE 5">
        <a:dk1>
          <a:srgbClr val="545472"/>
        </a:dk1>
        <a:lt1>
          <a:srgbClr val="FFFFFF"/>
        </a:lt1>
        <a:dk2>
          <a:srgbClr val="892D5B"/>
        </a:dk2>
        <a:lt2>
          <a:srgbClr val="515BA7"/>
        </a:lt2>
        <a:accent1>
          <a:srgbClr val="8BD8E7"/>
        </a:accent1>
        <a:accent2>
          <a:srgbClr val="A5AAD3"/>
        </a:accent2>
        <a:accent3>
          <a:srgbClr val="FFFFFF"/>
        </a:accent3>
        <a:accent4>
          <a:srgbClr val="464660"/>
        </a:accent4>
        <a:accent5>
          <a:srgbClr val="C4E9F1"/>
        </a:accent5>
        <a:accent6>
          <a:srgbClr val="959ABF"/>
        </a:accent6>
        <a:hlink>
          <a:srgbClr val="B78AFA"/>
        </a:hlink>
        <a:folHlink>
          <a:srgbClr val="A0A5D0"/>
        </a:folHlink>
      </a:clrScheme>
      <a:clrMap bg1="lt1" tx1="dk1" bg2="lt2" tx2="dk2" accent1="accent1" accent2="accent2" accent3="accent3" accent4="accent4" accent5="accent5" accent6="accent6" hlink="hlink" folHlink="folHlink"/>
    </a:extraClrScheme>
    <a:extraClrScheme>
      <a:clrScheme name="CHE 6">
        <a:dk1>
          <a:srgbClr val="545472"/>
        </a:dk1>
        <a:lt1>
          <a:srgbClr val="FFFFFF"/>
        </a:lt1>
        <a:dk2>
          <a:srgbClr val="37467F"/>
        </a:dk2>
        <a:lt2>
          <a:srgbClr val="547A3C"/>
        </a:lt2>
        <a:accent1>
          <a:srgbClr val="8BD8E7"/>
        </a:accent1>
        <a:accent2>
          <a:srgbClr val="B7D3A5"/>
        </a:accent2>
        <a:accent3>
          <a:srgbClr val="FFFFFF"/>
        </a:accent3>
        <a:accent4>
          <a:srgbClr val="464660"/>
        </a:accent4>
        <a:accent5>
          <a:srgbClr val="C4E9F1"/>
        </a:accent5>
        <a:accent6>
          <a:srgbClr val="A6BF95"/>
        </a:accent6>
        <a:hlink>
          <a:srgbClr val="619147"/>
        </a:hlink>
        <a:folHlink>
          <a:srgbClr val="94BE7C"/>
        </a:folHlink>
      </a:clrScheme>
      <a:clrMap bg1="lt1" tx1="dk1" bg2="lt2" tx2="dk2" accent1="accent1" accent2="accent2" accent3="accent3" accent4="accent4" accent5="accent5" accent6="accent6" hlink="hlink" folHlink="folHlink"/>
    </a:extraClrScheme>
    <a:extraClrScheme>
      <a:clrScheme name="CHE 7">
        <a:dk1>
          <a:srgbClr val="545472"/>
        </a:dk1>
        <a:lt1>
          <a:srgbClr val="FFFFFF"/>
        </a:lt1>
        <a:dk2>
          <a:srgbClr val="655851"/>
        </a:dk2>
        <a:lt2>
          <a:srgbClr val="B49234"/>
        </a:lt2>
        <a:accent1>
          <a:srgbClr val="F8C684"/>
        </a:accent1>
        <a:accent2>
          <a:srgbClr val="E1CE97"/>
        </a:accent2>
        <a:accent3>
          <a:srgbClr val="FFFFFF"/>
        </a:accent3>
        <a:accent4>
          <a:srgbClr val="464660"/>
        </a:accent4>
        <a:accent5>
          <a:srgbClr val="FBDFC2"/>
        </a:accent5>
        <a:accent6>
          <a:srgbClr val="CCBA88"/>
        </a:accent6>
        <a:hlink>
          <a:srgbClr val="7C6148"/>
        </a:hlink>
        <a:folHlink>
          <a:srgbClr val="8E856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them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\\vs-zen\zen\APPS\Wordsjablonen\PP\CHE.pot</Template>
  <TotalTime>925</TotalTime>
  <Words>1283</Words>
  <Application>Microsoft Office PowerPoint</Application>
  <PresentationFormat>Diavoorstelling (4:3)</PresentationFormat>
  <Paragraphs>121</Paragraphs>
  <Slides>21</Slides>
  <Notes>7</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21</vt:i4>
      </vt:variant>
    </vt:vector>
  </HeadingPairs>
  <TitlesOfParts>
    <vt:vector size="25" baseType="lpstr">
      <vt:lpstr>Arial</vt:lpstr>
      <vt:lpstr>Calibri</vt:lpstr>
      <vt:lpstr>Trebuchet MS</vt:lpstr>
      <vt:lpstr>CHE</vt:lpstr>
      <vt:lpstr>Opening</vt:lpstr>
      <vt:lpstr>Vicieuze cirkel  </vt:lpstr>
      <vt:lpstr>Een casus</vt:lpstr>
      <vt:lpstr>Contextueel Pastoraat</vt:lpstr>
      <vt:lpstr>Levenshuis</vt:lpstr>
      <vt:lpstr>Genogram</vt:lpstr>
      <vt:lpstr>Maak een genogram</vt:lpstr>
      <vt:lpstr>Benaderingswijze Nagy</vt:lpstr>
      <vt:lpstr>Verticale loyaliteit </vt:lpstr>
      <vt:lpstr>Horizontale loyaliteit </vt:lpstr>
      <vt:lpstr>Onderlinge relaties kennen vier dimensies:</vt:lpstr>
      <vt:lpstr>Legaat, delegaat</vt:lpstr>
      <vt:lpstr>Balans van geven en nemen (ontvangen) </vt:lpstr>
      <vt:lpstr>Verdelend en vergeldend onrecht</vt:lpstr>
      <vt:lpstr>Destructief gerechtigd</vt:lpstr>
      <vt:lpstr>Roulerende rekening</vt:lpstr>
      <vt:lpstr>Schade echtscheiding bij kinderen</vt:lpstr>
      <vt:lpstr>Parentificatie</vt:lpstr>
      <vt:lpstr>Split loyality</vt:lpstr>
      <vt:lpstr>Samenleving</vt:lpstr>
      <vt:lpstr>Taak pastor</vt:lpstr>
    </vt:vector>
  </TitlesOfParts>
  <Company>Christelijke Hogeschool Ede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Veiligheid en identiteit</dc:title>
  <dc:creator>BRZ</dc:creator>
  <cp:lastModifiedBy>Nico van der Voet</cp:lastModifiedBy>
  <cp:revision>132</cp:revision>
  <cp:lastPrinted>2014-05-22T18:33:02Z</cp:lastPrinted>
  <dcterms:created xsi:type="dcterms:W3CDTF">2008-02-21T08:51:44Z</dcterms:created>
  <dcterms:modified xsi:type="dcterms:W3CDTF">2023-10-31T19:52:58Z</dcterms:modified>
</cp:coreProperties>
</file>