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2" r:id="rId3"/>
    <p:sldId id="263" r:id="rId4"/>
    <p:sldId id="264" r:id="rId5"/>
    <p:sldId id="265" r:id="rId6"/>
    <p:sldId id="266" r:id="rId7"/>
    <p:sldId id="267" r:id="rId8"/>
    <p:sldId id="268" r:id="rId9"/>
    <p:sldId id="258" r:id="rId10"/>
    <p:sldId id="261" r:id="rId11"/>
    <p:sldId id="270" r:id="rId12"/>
    <p:sldId id="271" r:id="rId13"/>
    <p:sldId id="260" r:id="rId14"/>
    <p:sldId id="269" r:id="rId15"/>
    <p:sldId id="26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5" autoAdjust="0"/>
    <p:restoredTop sz="94660"/>
  </p:normalViewPr>
  <p:slideViewPr>
    <p:cSldViewPr snapToGrid="0">
      <p:cViewPr varScale="1">
        <p:scale>
          <a:sx n="83" d="100"/>
          <a:sy n="83" d="100"/>
        </p:scale>
        <p:origin x="70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8D6C8DAA-55FB-43CD-8766-81D19CA83198}"/>
    <pc:docChg chg="custSel addSld modSld">
      <pc:chgData name="Nico van der Voet" userId="9e6fc3e6dead0faa" providerId="LiveId" clId="{8D6C8DAA-55FB-43CD-8766-81D19CA83198}" dt="2023-03-21T09:01:52.870" v="1767" actId="20577"/>
      <pc:docMkLst>
        <pc:docMk/>
      </pc:docMkLst>
      <pc:sldChg chg="modSp mod">
        <pc:chgData name="Nico van der Voet" userId="9e6fc3e6dead0faa" providerId="LiveId" clId="{8D6C8DAA-55FB-43CD-8766-81D19CA83198}" dt="2023-03-21T08:57:07.139" v="1263" actId="6549"/>
        <pc:sldMkLst>
          <pc:docMk/>
          <pc:sldMk cId="3846472723" sldId="256"/>
        </pc:sldMkLst>
        <pc:spChg chg="mod">
          <ac:chgData name="Nico van der Voet" userId="9e6fc3e6dead0faa" providerId="LiveId" clId="{8D6C8DAA-55FB-43CD-8766-81D19CA83198}" dt="2023-03-21T08:57:07.139" v="1263" actId="6549"/>
          <ac:spMkLst>
            <pc:docMk/>
            <pc:sldMk cId="3846472723" sldId="256"/>
            <ac:spMk id="3" creationId="{3230C82D-6796-47A9-947C-339498A1FC19}"/>
          </ac:spMkLst>
        </pc:spChg>
      </pc:sldChg>
      <pc:sldChg chg="modSp mod">
        <pc:chgData name="Nico van der Voet" userId="9e6fc3e6dead0faa" providerId="LiveId" clId="{8D6C8DAA-55FB-43CD-8766-81D19CA83198}" dt="2023-03-21T08:01:09.849" v="735" actId="6549"/>
        <pc:sldMkLst>
          <pc:docMk/>
          <pc:sldMk cId="1445563857" sldId="258"/>
        </pc:sldMkLst>
        <pc:spChg chg="mod">
          <ac:chgData name="Nico van der Voet" userId="9e6fc3e6dead0faa" providerId="LiveId" clId="{8D6C8DAA-55FB-43CD-8766-81D19CA83198}" dt="2023-03-21T08:01:09.849" v="735" actId="6549"/>
          <ac:spMkLst>
            <pc:docMk/>
            <pc:sldMk cId="1445563857" sldId="258"/>
            <ac:spMk id="3" creationId="{CDA219E9-B849-4127-9665-3E3766850336}"/>
          </ac:spMkLst>
        </pc:spChg>
      </pc:sldChg>
      <pc:sldChg chg="modSp mod">
        <pc:chgData name="Nico van der Voet" userId="9e6fc3e6dead0faa" providerId="LiveId" clId="{8D6C8DAA-55FB-43CD-8766-81D19CA83198}" dt="2023-03-21T07:59:09.567" v="718" actId="20577"/>
        <pc:sldMkLst>
          <pc:docMk/>
          <pc:sldMk cId="611303653" sldId="265"/>
        </pc:sldMkLst>
        <pc:spChg chg="mod">
          <ac:chgData name="Nico van der Voet" userId="9e6fc3e6dead0faa" providerId="LiveId" clId="{8D6C8DAA-55FB-43CD-8766-81D19CA83198}" dt="2023-03-21T07:59:09.567" v="718" actId="20577"/>
          <ac:spMkLst>
            <pc:docMk/>
            <pc:sldMk cId="611303653" sldId="265"/>
            <ac:spMk id="3" creationId="{B738D29B-1C4C-AADE-2AAB-4E17A64E7283}"/>
          </ac:spMkLst>
        </pc:spChg>
      </pc:sldChg>
      <pc:sldChg chg="modSp mod">
        <pc:chgData name="Nico van der Voet" userId="9e6fc3e6dead0faa" providerId="LiveId" clId="{8D6C8DAA-55FB-43CD-8766-81D19CA83198}" dt="2023-03-21T08:00:41.017" v="719" actId="20577"/>
        <pc:sldMkLst>
          <pc:docMk/>
          <pc:sldMk cId="237016089" sldId="268"/>
        </pc:sldMkLst>
        <pc:spChg chg="mod">
          <ac:chgData name="Nico van der Voet" userId="9e6fc3e6dead0faa" providerId="LiveId" clId="{8D6C8DAA-55FB-43CD-8766-81D19CA83198}" dt="2023-03-21T08:00:41.017" v="719" actId="20577"/>
          <ac:spMkLst>
            <pc:docMk/>
            <pc:sldMk cId="237016089" sldId="268"/>
            <ac:spMk id="3" creationId="{3CCE8AD4-686D-C073-B30A-51C389B84A89}"/>
          </ac:spMkLst>
        </pc:spChg>
      </pc:sldChg>
      <pc:sldChg chg="modSp mod">
        <pc:chgData name="Nico van der Voet" userId="9e6fc3e6dead0faa" providerId="LiveId" clId="{8D6C8DAA-55FB-43CD-8766-81D19CA83198}" dt="2023-03-21T08:46:44.266" v="1231" actId="20577"/>
        <pc:sldMkLst>
          <pc:docMk/>
          <pc:sldMk cId="3418493319" sldId="269"/>
        </pc:sldMkLst>
        <pc:spChg chg="mod">
          <ac:chgData name="Nico van der Voet" userId="9e6fc3e6dead0faa" providerId="LiveId" clId="{8D6C8DAA-55FB-43CD-8766-81D19CA83198}" dt="2023-03-21T08:46:44.266" v="1231" actId="20577"/>
          <ac:spMkLst>
            <pc:docMk/>
            <pc:sldMk cId="3418493319" sldId="269"/>
            <ac:spMk id="3" creationId="{D54A15EF-93EE-62AD-C9E6-51A4F154AEEC}"/>
          </ac:spMkLst>
        </pc:spChg>
      </pc:sldChg>
      <pc:sldChg chg="modSp new mod">
        <pc:chgData name="Nico van der Voet" userId="9e6fc3e6dead0faa" providerId="LiveId" clId="{8D6C8DAA-55FB-43CD-8766-81D19CA83198}" dt="2023-03-21T08:02:21.511" v="766" actId="313"/>
        <pc:sldMkLst>
          <pc:docMk/>
          <pc:sldMk cId="3792842716" sldId="270"/>
        </pc:sldMkLst>
        <pc:spChg chg="mod">
          <ac:chgData name="Nico van der Voet" userId="9e6fc3e6dead0faa" providerId="LiveId" clId="{8D6C8DAA-55FB-43CD-8766-81D19CA83198}" dt="2023-03-18T07:51:26.963" v="23" actId="20577"/>
          <ac:spMkLst>
            <pc:docMk/>
            <pc:sldMk cId="3792842716" sldId="270"/>
            <ac:spMk id="2" creationId="{A4290D14-6291-63B8-B89C-A4D67968300A}"/>
          </ac:spMkLst>
        </pc:spChg>
        <pc:spChg chg="mod">
          <ac:chgData name="Nico van der Voet" userId="9e6fc3e6dead0faa" providerId="LiveId" clId="{8D6C8DAA-55FB-43CD-8766-81D19CA83198}" dt="2023-03-21T08:02:21.511" v="766" actId="313"/>
          <ac:spMkLst>
            <pc:docMk/>
            <pc:sldMk cId="3792842716" sldId="270"/>
            <ac:spMk id="3" creationId="{0316724A-B49B-19A5-242D-AE56C53A62EA}"/>
          </ac:spMkLst>
        </pc:spChg>
      </pc:sldChg>
      <pc:sldChg chg="modSp new mod">
        <pc:chgData name="Nico van der Voet" userId="9e6fc3e6dead0faa" providerId="LiveId" clId="{8D6C8DAA-55FB-43CD-8766-81D19CA83198}" dt="2023-03-21T08:45:27.132" v="1211" actId="6549"/>
        <pc:sldMkLst>
          <pc:docMk/>
          <pc:sldMk cId="2321233978" sldId="271"/>
        </pc:sldMkLst>
        <pc:spChg chg="mod">
          <ac:chgData name="Nico van der Voet" userId="9e6fc3e6dead0faa" providerId="LiveId" clId="{8D6C8DAA-55FB-43CD-8766-81D19CA83198}" dt="2023-03-21T08:02:53.887" v="806" actId="20577"/>
          <ac:spMkLst>
            <pc:docMk/>
            <pc:sldMk cId="2321233978" sldId="271"/>
            <ac:spMk id="2" creationId="{162B368F-8A5F-7215-9483-FDECD4F5E0C5}"/>
          </ac:spMkLst>
        </pc:spChg>
        <pc:spChg chg="mod">
          <ac:chgData name="Nico van der Voet" userId="9e6fc3e6dead0faa" providerId="LiveId" clId="{8D6C8DAA-55FB-43CD-8766-81D19CA83198}" dt="2023-03-21T08:45:27.132" v="1211" actId="6549"/>
          <ac:spMkLst>
            <pc:docMk/>
            <pc:sldMk cId="2321233978" sldId="271"/>
            <ac:spMk id="3" creationId="{27F250FC-40DD-F258-30E4-2B84104861F8}"/>
          </ac:spMkLst>
        </pc:spChg>
      </pc:sldChg>
      <pc:sldChg chg="modSp new mod">
        <pc:chgData name="Nico van der Voet" userId="9e6fc3e6dead0faa" providerId="LiveId" clId="{8D6C8DAA-55FB-43CD-8766-81D19CA83198}" dt="2023-03-21T09:01:52.870" v="1767" actId="20577"/>
        <pc:sldMkLst>
          <pc:docMk/>
          <pc:sldMk cId="2604418524" sldId="272"/>
        </pc:sldMkLst>
        <pc:spChg chg="mod">
          <ac:chgData name="Nico van der Voet" userId="9e6fc3e6dead0faa" providerId="LiveId" clId="{8D6C8DAA-55FB-43CD-8766-81D19CA83198}" dt="2023-03-21T08:57:45.992" v="1275" actId="20577"/>
          <ac:spMkLst>
            <pc:docMk/>
            <pc:sldMk cId="2604418524" sldId="272"/>
            <ac:spMk id="2" creationId="{2812DF98-B488-BBBD-2BB0-D9A85D60460E}"/>
          </ac:spMkLst>
        </pc:spChg>
        <pc:spChg chg="mod">
          <ac:chgData name="Nico van der Voet" userId="9e6fc3e6dead0faa" providerId="LiveId" clId="{8D6C8DAA-55FB-43CD-8766-81D19CA83198}" dt="2023-03-21T09:01:52.870" v="1767" actId="20577"/>
          <ac:spMkLst>
            <pc:docMk/>
            <pc:sldMk cId="2604418524" sldId="272"/>
            <ac:spMk id="3" creationId="{8B4C1D87-F25C-DA17-23F7-993AC6B6BEB2}"/>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nl-NL"/>
              <a:t>Klik om stijl te bewerken</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nl-NL"/>
              <a:t>Klik om stijl te bewerken</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8A87A34-81AB-432B-8DAE-1953F412C126}" type="datetimeFigureOut">
              <a:rPr lang="en-US" dirty="0"/>
              <a:t>3/21/2023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nl-NL"/>
              <a:t>Klik om stijl te bewerken</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nl-NL"/>
              <a:t>Klik om stijl te bewerken</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2" name="Content Placeholder 3"/>
          <p:cNvSpPr>
            <a:spLocks noGrp="1"/>
          </p:cNvSpPr>
          <p:nvPr>
            <p:ph sz="quarter" idx="13"/>
          </p:nvPr>
        </p:nvSpPr>
        <p:spPr>
          <a:xfrm>
            <a:off x="913774" y="3051012"/>
            <a:ext cx="5106027" cy="2740187"/>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3" name="Content Placeholder 5"/>
          <p:cNvSpPr>
            <a:spLocks noGrp="1"/>
          </p:cNvSpPr>
          <p:nvPr>
            <p:ph sz="quarter" idx="14"/>
          </p:nvPr>
        </p:nvSpPr>
        <p:spPr>
          <a:xfrm>
            <a:off x="6172200" y="3051012"/>
            <a:ext cx="5105401" cy="2740187"/>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3/21/2023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nl-NL"/>
              <a:t>Klik om stijl te bewerken</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sche afbeelding met bijschrif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nl-NL"/>
              <a:t>Klik om stijl te bewerken</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nl-NL"/>
              <a:t>Klik om stijl te bewerken</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nl-NL"/>
              <a:t>Klik om stijl te bewerken</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8A87A34-81AB-432B-8DAE-1953F412C126}" type="datetimeFigureOut">
              <a:rPr lang="en-US" dirty="0"/>
              <a:t>3/21/2023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omme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nl-NL"/>
              <a:t>Klik om stijl te bewerken</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3" name="Date Placeholder 2"/>
          <p:cNvSpPr>
            <a:spLocks noGrp="1"/>
          </p:cNvSpPr>
          <p:nvPr>
            <p:ph type="dt" sz="half" idx="10"/>
          </p:nvPr>
        </p:nvSpPr>
        <p:spPr/>
        <p:txBody>
          <a:bodyPr/>
          <a:lstStyle/>
          <a:p>
            <a:fld id="{48A87A34-81AB-432B-8DAE-1953F412C126}" type="datetimeFigureOut">
              <a:rPr lang="en-US" dirty="0"/>
              <a:t>3/21/2023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Afbeelding-kolom">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nl-NL"/>
              <a:t>Klik om stijl te bewerken</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3" name="Date Placeholder 2"/>
          <p:cNvSpPr>
            <a:spLocks noGrp="1"/>
          </p:cNvSpPr>
          <p:nvPr>
            <p:ph type="dt" sz="half" idx="10"/>
          </p:nvPr>
        </p:nvSpPr>
        <p:spPr/>
        <p:txBody>
          <a:bodyPr/>
          <a:lstStyle/>
          <a:p>
            <a:fld id="{48A87A34-81AB-432B-8DAE-1953F412C126}" type="datetimeFigureOut">
              <a:rPr lang="en-US" dirty="0"/>
              <a:t>3/21/2023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nl-NL"/>
              <a:t>Klik om stijl te bewerken</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nl-NL"/>
              <a:t>Klik om stijl te bewerken</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3/21/2023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protestantsekerk.nl/pastoraa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667767-9893-4A1F-97F0-EAE482CD6027}"/>
              </a:ext>
            </a:extLst>
          </p:cNvPr>
          <p:cNvSpPr>
            <a:spLocks noGrp="1"/>
          </p:cNvSpPr>
          <p:nvPr>
            <p:ph type="ctrTitle"/>
          </p:nvPr>
        </p:nvSpPr>
        <p:spPr/>
        <p:txBody>
          <a:bodyPr>
            <a:normAutofit fontScale="90000"/>
          </a:bodyPr>
          <a:lstStyle/>
          <a:p>
            <a:r>
              <a:rPr lang="nl-NL" dirty="0"/>
              <a:t>Het Ondersteunend Pastoraal team </a:t>
            </a:r>
            <a:br>
              <a:rPr lang="nl-NL" dirty="0"/>
            </a:br>
            <a:br>
              <a:rPr lang="nl-NL" dirty="0"/>
            </a:br>
            <a:endParaRPr lang="nl-NL" dirty="0"/>
          </a:p>
        </p:txBody>
      </p:sp>
      <p:sp>
        <p:nvSpPr>
          <p:cNvPr id="3" name="Ondertitel 2">
            <a:extLst>
              <a:ext uri="{FF2B5EF4-FFF2-40B4-BE49-F238E27FC236}">
                <a16:creationId xmlns:a16="http://schemas.microsoft.com/office/drawing/2014/main" id="{3230C82D-6796-47A9-947C-339498A1FC19}"/>
              </a:ext>
            </a:extLst>
          </p:cNvPr>
          <p:cNvSpPr>
            <a:spLocks noGrp="1"/>
          </p:cNvSpPr>
          <p:nvPr>
            <p:ph type="subTitle" idx="1"/>
          </p:nvPr>
        </p:nvSpPr>
        <p:spPr/>
        <p:txBody>
          <a:bodyPr/>
          <a:lstStyle/>
          <a:p>
            <a:endParaRPr lang="nl-NL" dirty="0"/>
          </a:p>
          <a:p>
            <a:endParaRPr lang="nl-NL" dirty="0"/>
          </a:p>
          <a:p>
            <a:endParaRPr lang="nl-NL" dirty="0"/>
          </a:p>
          <a:p>
            <a:endParaRPr lang="nl-NL" dirty="0"/>
          </a:p>
          <a:p>
            <a:endParaRPr lang="nl-NL" dirty="0"/>
          </a:p>
          <a:p>
            <a:endParaRPr lang="nl-NL" dirty="0"/>
          </a:p>
          <a:p>
            <a:endParaRPr lang="nl-NL" dirty="0"/>
          </a:p>
          <a:p>
            <a:endParaRPr lang="nl-NL" dirty="0"/>
          </a:p>
          <a:p>
            <a:endParaRPr lang="nl-NL" dirty="0"/>
          </a:p>
          <a:p>
            <a:endParaRPr lang="nl-NL" dirty="0"/>
          </a:p>
          <a:p>
            <a:endParaRPr lang="nl-NL" dirty="0"/>
          </a:p>
        </p:txBody>
      </p:sp>
    </p:spTree>
    <p:extLst>
      <p:ext uri="{BB962C8B-B14F-4D97-AF65-F5344CB8AC3E}">
        <p14:creationId xmlns:p14="http://schemas.microsoft.com/office/powerpoint/2010/main" val="3846472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12DF98-B488-BBBD-2BB0-D9A85D60460E}"/>
              </a:ext>
            </a:extLst>
          </p:cNvPr>
          <p:cNvSpPr>
            <a:spLocks noGrp="1"/>
          </p:cNvSpPr>
          <p:nvPr>
            <p:ph type="title"/>
          </p:nvPr>
        </p:nvSpPr>
        <p:spPr/>
        <p:txBody>
          <a:bodyPr/>
          <a:lstStyle/>
          <a:p>
            <a:r>
              <a:rPr lang="nl-NL" dirty="0"/>
              <a:t>Even vooraf</a:t>
            </a:r>
          </a:p>
        </p:txBody>
      </p:sp>
      <p:sp>
        <p:nvSpPr>
          <p:cNvPr id="3" name="Tijdelijke aanduiding voor inhoud 2">
            <a:extLst>
              <a:ext uri="{FF2B5EF4-FFF2-40B4-BE49-F238E27FC236}">
                <a16:creationId xmlns:a16="http://schemas.microsoft.com/office/drawing/2014/main" id="{8B4C1D87-F25C-DA17-23F7-993AC6B6BEB2}"/>
              </a:ext>
            </a:extLst>
          </p:cNvPr>
          <p:cNvSpPr>
            <a:spLocks noGrp="1"/>
          </p:cNvSpPr>
          <p:nvPr>
            <p:ph sz="quarter" idx="13"/>
          </p:nvPr>
        </p:nvSpPr>
        <p:spPr/>
        <p:txBody>
          <a:bodyPr/>
          <a:lstStyle/>
          <a:p>
            <a:r>
              <a:rPr lang="nl-NL" dirty="0"/>
              <a:t>Dit is een </a:t>
            </a:r>
            <a:r>
              <a:rPr lang="nl-NL" dirty="0" err="1"/>
              <a:t>powerpoint</a:t>
            </a:r>
            <a:r>
              <a:rPr lang="nl-NL" dirty="0"/>
              <a:t> met een instructie voor de plek van een ondersteunend pastoraal team in een min of meer traditionele gemeente, waarin vanouds de ambtsdragers voor het pastoraat zorgen. In de ene gemeente heet zo’n team: </a:t>
            </a:r>
            <a:r>
              <a:rPr lang="nl-NL" i="1" dirty="0"/>
              <a:t>Ondersteunend pastoraal team</a:t>
            </a:r>
            <a:r>
              <a:rPr lang="nl-NL" dirty="0"/>
              <a:t>, in de andere gemeente </a:t>
            </a:r>
            <a:r>
              <a:rPr lang="nl-NL" i="1" dirty="0" err="1"/>
              <a:t>psycho</a:t>
            </a:r>
            <a:r>
              <a:rPr lang="nl-NL" i="1" dirty="0"/>
              <a:t>-pastoraal team</a:t>
            </a:r>
            <a:r>
              <a:rPr lang="nl-NL" dirty="0"/>
              <a:t> of nog weer anders. Wat is de plek van zo’n team te midden van alle overige pastoraat dat in een gemeente verricht wordt? Daar moet het gesprek over gaan en deze ppp helpt daarbij.</a:t>
            </a:r>
          </a:p>
        </p:txBody>
      </p:sp>
    </p:spTree>
    <p:extLst>
      <p:ext uri="{BB962C8B-B14F-4D97-AF65-F5344CB8AC3E}">
        <p14:creationId xmlns:p14="http://schemas.microsoft.com/office/powerpoint/2010/main" val="2604418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659D937-CE4B-9623-97AC-AB1F07BB7F8C}"/>
              </a:ext>
            </a:extLst>
          </p:cNvPr>
          <p:cNvSpPr>
            <a:spLocks noGrp="1"/>
          </p:cNvSpPr>
          <p:nvPr>
            <p:ph type="title"/>
          </p:nvPr>
        </p:nvSpPr>
        <p:spPr/>
        <p:txBody>
          <a:bodyPr/>
          <a:lstStyle/>
          <a:p>
            <a:r>
              <a:rPr lang="nl-NL" dirty="0"/>
              <a:t>Enige vragen vooraf</a:t>
            </a:r>
          </a:p>
        </p:txBody>
      </p:sp>
      <p:sp>
        <p:nvSpPr>
          <p:cNvPr id="3" name="Tijdelijke aanduiding voor inhoud 2">
            <a:extLst>
              <a:ext uri="{FF2B5EF4-FFF2-40B4-BE49-F238E27FC236}">
                <a16:creationId xmlns:a16="http://schemas.microsoft.com/office/drawing/2014/main" id="{668B6E40-9D33-5842-EBC4-D8D585BC0109}"/>
              </a:ext>
            </a:extLst>
          </p:cNvPr>
          <p:cNvSpPr>
            <a:spLocks noGrp="1"/>
          </p:cNvSpPr>
          <p:nvPr>
            <p:ph sz="quarter" idx="13"/>
          </p:nvPr>
        </p:nvSpPr>
        <p:spPr/>
        <p:txBody>
          <a:bodyPr/>
          <a:lstStyle/>
          <a:p>
            <a:pPr marL="0" indent="0">
              <a:buNone/>
            </a:pPr>
            <a:endParaRPr lang="nl-NL" dirty="0"/>
          </a:p>
          <a:p>
            <a:r>
              <a:rPr lang="nl-NL" dirty="0"/>
              <a:t>Wat verstaan jullie onder ‘Pastoraat’ ?</a:t>
            </a:r>
          </a:p>
          <a:p>
            <a:r>
              <a:rPr lang="nl-NL" dirty="0"/>
              <a:t>‘wat is volgens jullie een pastorale gemeente?</a:t>
            </a:r>
          </a:p>
          <a:p>
            <a:endParaRPr lang="nl-NL" dirty="0"/>
          </a:p>
          <a:p>
            <a:r>
              <a:rPr lang="nl-NL" dirty="0"/>
              <a:t>Lezen Joh. 10:1-15. </a:t>
            </a:r>
          </a:p>
          <a:p>
            <a:endParaRPr lang="nl-NL" dirty="0"/>
          </a:p>
        </p:txBody>
      </p:sp>
    </p:spTree>
    <p:extLst>
      <p:ext uri="{BB962C8B-B14F-4D97-AF65-F5344CB8AC3E}">
        <p14:creationId xmlns:p14="http://schemas.microsoft.com/office/powerpoint/2010/main" val="2714240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C2DA74-0156-18FA-A1A6-E6C42ED612CC}"/>
              </a:ext>
            </a:extLst>
          </p:cNvPr>
          <p:cNvSpPr>
            <a:spLocks noGrp="1"/>
          </p:cNvSpPr>
          <p:nvPr>
            <p:ph type="title"/>
          </p:nvPr>
        </p:nvSpPr>
        <p:spPr/>
        <p:txBody>
          <a:bodyPr/>
          <a:lstStyle/>
          <a:p>
            <a:r>
              <a:rPr lang="nl-NL" dirty="0"/>
              <a:t>Mee eens of oneens?</a:t>
            </a:r>
          </a:p>
        </p:txBody>
      </p:sp>
      <p:sp>
        <p:nvSpPr>
          <p:cNvPr id="3" name="Tijdelijke aanduiding voor inhoud 2">
            <a:extLst>
              <a:ext uri="{FF2B5EF4-FFF2-40B4-BE49-F238E27FC236}">
                <a16:creationId xmlns:a16="http://schemas.microsoft.com/office/drawing/2014/main" id="{9054DCED-612C-B177-5D74-5D9BCE58AF6C}"/>
              </a:ext>
            </a:extLst>
          </p:cNvPr>
          <p:cNvSpPr>
            <a:spLocks noGrp="1"/>
          </p:cNvSpPr>
          <p:nvPr>
            <p:ph sz="quarter" idx="13"/>
          </p:nvPr>
        </p:nvSpPr>
        <p:spPr/>
        <p:txBody>
          <a:bodyPr/>
          <a:lstStyle/>
          <a:p>
            <a:r>
              <a:rPr lang="nl-NL" dirty="0"/>
              <a:t>Pastoraat moet niet gedaan worden </a:t>
            </a:r>
            <a:r>
              <a:rPr lang="nl-NL" i="1" dirty="0"/>
              <a:t>voor</a:t>
            </a:r>
            <a:r>
              <a:rPr lang="nl-NL" dirty="0"/>
              <a:t> de gemeente maar </a:t>
            </a:r>
            <a:r>
              <a:rPr lang="nl-NL" i="1" dirty="0"/>
              <a:t>door</a:t>
            </a:r>
            <a:r>
              <a:rPr lang="nl-NL" dirty="0"/>
              <a:t> de gemeente (1 Cor. 12:26,27; 2 Cor. 1:3,4;  1Thess.4:18 en 5:11;1 Petr.3:8,9)</a:t>
            </a:r>
          </a:p>
          <a:p>
            <a:endParaRPr lang="nl-NL" dirty="0"/>
          </a:p>
          <a:p>
            <a:r>
              <a:rPr lang="nl-NL" dirty="0"/>
              <a:t>Ouderlingen zijn in eerste instantie bedoeld voor het </a:t>
            </a:r>
            <a:r>
              <a:rPr lang="nl-NL" i="1" dirty="0"/>
              <a:t>opzien over</a:t>
            </a:r>
            <a:r>
              <a:rPr lang="nl-NL" dirty="0"/>
              <a:t> de gemeenteleden en niet voor het </a:t>
            </a:r>
            <a:r>
              <a:rPr lang="nl-NL" i="1" dirty="0"/>
              <a:t>omzien naar</a:t>
            </a:r>
            <a:r>
              <a:rPr lang="nl-NL" dirty="0"/>
              <a:t> de gemeenteleden (1 Petr.5:1-4)</a:t>
            </a:r>
          </a:p>
        </p:txBody>
      </p:sp>
    </p:spTree>
    <p:extLst>
      <p:ext uri="{BB962C8B-B14F-4D97-AF65-F5344CB8AC3E}">
        <p14:creationId xmlns:p14="http://schemas.microsoft.com/office/powerpoint/2010/main" val="4191579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056B54-B7DB-8CCD-1A48-32B9E7A88F16}"/>
              </a:ext>
            </a:extLst>
          </p:cNvPr>
          <p:cNvSpPr>
            <a:spLocks noGrp="1"/>
          </p:cNvSpPr>
          <p:nvPr>
            <p:ph type="title"/>
          </p:nvPr>
        </p:nvSpPr>
        <p:spPr/>
        <p:txBody>
          <a:bodyPr/>
          <a:lstStyle/>
          <a:p>
            <a:r>
              <a:rPr lang="nl-NL" dirty="0"/>
              <a:t>Lagen in het pastoraat</a:t>
            </a:r>
          </a:p>
        </p:txBody>
      </p:sp>
      <p:sp>
        <p:nvSpPr>
          <p:cNvPr id="3" name="Tijdelijke aanduiding voor inhoud 2">
            <a:extLst>
              <a:ext uri="{FF2B5EF4-FFF2-40B4-BE49-F238E27FC236}">
                <a16:creationId xmlns:a16="http://schemas.microsoft.com/office/drawing/2014/main" id="{B738D29B-1C4C-AADE-2AAB-4E17A64E7283}"/>
              </a:ext>
            </a:extLst>
          </p:cNvPr>
          <p:cNvSpPr>
            <a:spLocks noGrp="1"/>
          </p:cNvSpPr>
          <p:nvPr>
            <p:ph sz="quarter" idx="13"/>
          </p:nvPr>
        </p:nvSpPr>
        <p:spPr/>
        <p:txBody>
          <a:bodyPr>
            <a:normAutofit fontScale="92500"/>
          </a:bodyPr>
          <a:lstStyle/>
          <a:p>
            <a:r>
              <a:rPr lang="nl-NL" dirty="0"/>
              <a:t>Onderling pastoraat (iedereen kan het, geen kennis/vaardigheden nodig; geen toerusting nodig wél stimuleren)</a:t>
            </a:r>
          </a:p>
          <a:p>
            <a:r>
              <a:rPr lang="nl-NL" dirty="0"/>
              <a:t>Basaal pastoraat (verricht door mensen uit hoofde van hun functie in de gemeente, meer kennis/vaardigheden en dus toerusting nodig)</a:t>
            </a:r>
          </a:p>
          <a:p>
            <a:r>
              <a:rPr lang="nl-NL" dirty="0"/>
              <a:t>Verdiept pastoraat (pastorale trajecten verricht door pastoraal werker/predikant; er is nog meer kennis/vaardigheden nodig dus een cursus of opleiding)</a:t>
            </a:r>
          </a:p>
          <a:p>
            <a:r>
              <a:rPr lang="nl-NL" dirty="0"/>
              <a:t>Specialistisch pastoraat (demente mensen, psychische patiënten; soms buiten de gemeente in bv een verpleeghuis)</a:t>
            </a:r>
          </a:p>
        </p:txBody>
      </p:sp>
    </p:spTree>
    <p:extLst>
      <p:ext uri="{BB962C8B-B14F-4D97-AF65-F5344CB8AC3E}">
        <p14:creationId xmlns:p14="http://schemas.microsoft.com/office/powerpoint/2010/main" val="611303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35A3BF-87CB-0105-5FAD-5494DC34ABB1}"/>
              </a:ext>
            </a:extLst>
          </p:cNvPr>
          <p:cNvSpPr>
            <a:spLocks noGrp="1"/>
          </p:cNvSpPr>
          <p:nvPr>
            <p:ph type="title"/>
          </p:nvPr>
        </p:nvSpPr>
        <p:spPr/>
        <p:txBody>
          <a:bodyPr/>
          <a:lstStyle/>
          <a:p>
            <a:r>
              <a:rPr lang="nl-NL" dirty="0"/>
              <a:t>doelgroepen</a:t>
            </a:r>
          </a:p>
        </p:txBody>
      </p:sp>
      <p:sp>
        <p:nvSpPr>
          <p:cNvPr id="3" name="Tijdelijke aanduiding voor inhoud 2">
            <a:extLst>
              <a:ext uri="{FF2B5EF4-FFF2-40B4-BE49-F238E27FC236}">
                <a16:creationId xmlns:a16="http://schemas.microsoft.com/office/drawing/2014/main" id="{CCCEBE86-BDC9-0EF3-C83E-7160FF36632F}"/>
              </a:ext>
            </a:extLst>
          </p:cNvPr>
          <p:cNvSpPr>
            <a:spLocks noGrp="1"/>
          </p:cNvSpPr>
          <p:nvPr>
            <p:ph sz="quarter" idx="13"/>
          </p:nvPr>
        </p:nvSpPr>
        <p:spPr/>
        <p:txBody>
          <a:bodyPr>
            <a:normAutofit/>
          </a:bodyPr>
          <a:lstStyle/>
          <a:p>
            <a:r>
              <a:rPr lang="nl-NL" dirty="0"/>
              <a:t>Overleg: hebben we – alles bij elkaar – door de verschillende lagen heen alle gemeenteleden pastoraal in de gaten?</a:t>
            </a:r>
          </a:p>
          <a:p>
            <a:r>
              <a:rPr lang="nl-NL" dirty="0"/>
              <a:t>Zijn er vormen nodig om de pastorale zorg beter te verankeren? (bijvoorbeeld meer kringen voor onderling pastoraat)?</a:t>
            </a:r>
          </a:p>
          <a:p>
            <a:r>
              <a:rPr lang="nl-NL" dirty="0"/>
              <a:t>Kunnen we sommige doelgroepen beter aparte, gerichte pastorale aandacht geven, zoals al gebeurt bij jeugd en ouderen? Bijv.: </a:t>
            </a:r>
            <a:r>
              <a:rPr lang="nl-NL" dirty="0" err="1"/>
              <a:t>Rouwdragenden</a:t>
            </a:r>
            <a:r>
              <a:rPr lang="nl-NL" dirty="0"/>
              <a:t>, psychisch zieken, alleenstaanden, mantelzorgers, jonge ouders, dementerenden? (In theorie kun je wijkouderlingen zelfs vervangen door doelgroepenouderlingen!)</a:t>
            </a:r>
          </a:p>
        </p:txBody>
      </p:sp>
    </p:spTree>
    <p:extLst>
      <p:ext uri="{BB962C8B-B14F-4D97-AF65-F5344CB8AC3E}">
        <p14:creationId xmlns:p14="http://schemas.microsoft.com/office/powerpoint/2010/main" val="2286374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10C238-FA60-6BFD-4E82-7D93DDCCA657}"/>
              </a:ext>
            </a:extLst>
          </p:cNvPr>
          <p:cNvSpPr>
            <a:spLocks noGrp="1"/>
          </p:cNvSpPr>
          <p:nvPr>
            <p:ph type="title"/>
          </p:nvPr>
        </p:nvSpPr>
        <p:spPr/>
        <p:txBody>
          <a:bodyPr/>
          <a:lstStyle/>
          <a:p>
            <a:r>
              <a:rPr lang="nl-NL" dirty="0"/>
              <a:t>Jaloers op andere kerken?</a:t>
            </a:r>
          </a:p>
        </p:txBody>
      </p:sp>
      <p:sp>
        <p:nvSpPr>
          <p:cNvPr id="3" name="Tijdelijke aanduiding voor inhoud 2">
            <a:extLst>
              <a:ext uri="{FF2B5EF4-FFF2-40B4-BE49-F238E27FC236}">
                <a16:creationId xmlns:a16="http://schemas.microsoft.com/office/drawing/2014/main" id="{E0FF9207-14D6-C349-7BE3-26546C72BA6E}"/>
              </a:ext>
            </a:extLst>
          </p:cNvPr>
          <p:cNvSpPr>
            <a:spLocks noGrp="1"/>
          </p:cNvSpPr>
          <p:nvPr>
            <p:ph sz="quarter" idx="13"/>
          </p:nvPr>
        </p:nvSpPr>
        <p:spPr/>
        <p:txBody>
          <a:bodyPr/>
          <a:lstStyle/>
          <a:p>
            <a:r>
              <a:rPr lang="nl-NL" dirty="0">
                <a:hlinkClick r:id="rId2"/>
              </a:rPr>
              <a:t>www.protestantsekerk.nl/pastoraat</a:t>
            </a:r>
            <a:r>
              <a:rPr lang="nl-NL" dirty="0"/>
              <a:t> (12 vormen van pastoraat; gids voor onderling pastoraat) PKN gemeentes zijn dikwijls zoekend naar nieuwe pastorale vormen wegens gebrek aan ambtsdragers</a:t>
            </a:r>
          </a:p>
          <a:p>
            <a:r>
              <a:rPr lang="nl-NL" dirty="0"/>
              <a:t>Evangelische gemeentes: veel pastoraat door gemeentekringen; scheiding tussen ‘raad van oudsten’ en ‘raad van pastores’; pastoraat en </a:t>
            </a:r>
            <a:r>
              <a:rPr lang="nl-NL" dirty="0" err="1"/>
              <a:t>diakonaat</a:t>
            </a:r>
            <a:r>
              <a:rPr lang="nl-NL" dirty="0"/>
              <a:t> vallen samen</a:t>
            </a:r>
          </a:p>
          <a:p>
            <a:r>
              <a:rPr lang="nl-NL" dirty="0"/>
              <a:t>Reformatorische kerken: geen onderling pastoraat; alle pastoraat is in handen van ambtsdragers</a:t>
            </a:r>
          </a:p>
        </p:txBody>
      </p:sp>
    </p:spTree>
    <p:extLst>
      <p:ext uri="{BB962C8B-B14F-4D97-AF65-F5344CB8AC3E}">
        <p14:creationId xmlns:p14="http://schemas.microsoft.com/office/powerpoint/2010/main" val="1643620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80AC36-10CE-EF17-6D66-C0D28C996E73}"/>
              </a:ext>
            </a:extLst>
          </p:cNvPr>
          <p:cNvSpPr>
            <a:spLocks noGrp="1"/>
          </p:cNvSpPr>
          <p:nvPr>
            <p:ph type="title"/>
          </p:nvPr>
        </p:nvSpPr>
        <p:spPr/>
        <p:txBody>
          <a:bodyPr/>
          <a:lstStyle/>
          <a:p>
            <a:r>
              <a:rPr lang="nl-NL" dirty="0"/>
              <a:t>Wie is verantwoordelijk voor wat?</a:t>
            </a:r>
          </a:p>
        </p:txBody>
      </p:sp>
      <p:sp>
        <p:nvSpPr>
          <p:cNvPr id="3" name="Tijdelijke aanduiding voor inhoud 2">
            <a:extLst>
              <a:ext uri="{FF2B5EF4-FFF2-40B4-BE49-F238E27FC236}">
                <a16:creationId xmlns:a16="http://schemas.microsoft.com/office/drawing/2014/main" id="{3CCE8AD4-686D-C073-B30A-51C389B84A89}"/>
              </a:ext>
            </a:extLst>
          </p:cNvPr>
          <p:cNvSpPr>
            <a:spLocks noGrp="1"/>
          </p:cNvSpPr>
          <p:nvPr>
            <p:ph sz="quarter" idx="13"/>
          </p:nvPr>
        </p:nvSpPr>
        <p:spPr/>
        <p:txBody>
          <a:bodyPr/>
          <a:lstStyle/>
          <a:p>
            <a:r>
              <a:rPr lang="nl-NL" dirty="0"/>
              <a:t>Basaal pastoraat is voor de ‘gewone’ leidinggevenden en de ouderlingen die op huisbezoek gaan (het berust meestal op aanbod)</a:t>
            </a:r>
          </a:p>
          <a:p>
            <a:r>
              <a:rPr lang="nl-NL" dirty="0"/>
              <a:t>Verdiept pastoraat is voor mensen die daarvoor aangesteld zijn (jeugdwerker, predikant (het berust meestal op een – indirecte - vraag)</a:t>
            </a:r>
          </a:p>
          <a:p>
            <a:r>
              <a:rPr lang="nl-NL" dirty="0"/>
              <a:t>Specialistisch pastoraat / doelgroepenpastoraat is voor mensen die daarvoor aangesteld zijn (de jeugdouderling, de ouderenouderling, het ondersteunend pastoraal team)</a:t>
            </a:r>
          </a:p>
          <a:p>
            <a:endParaRPr lang="nl-NL" dirty="0"/>
          </a:p>
        </p:txBody>
      </p:sp>
    </p:spTree>
    <p:extLst>
      <p:ext uri="{BB962C8B-B14F-4D97-AF65-F5344CB8AC3E}">
        <p14:creationId xmlns:p14="http://schemas.microsoft.com/office/powerpoint/2010/main" val="237016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50C507-9E1A-4C23-A3F7-0E24494BBF3F}"/>
              </a:ext>
            </a:extLst>
          </p:cNvPr>
          <p:cNvSpPr>
            <a:spLocks noGrp="1"/>
          </p:cNvSpPr>
          <p:nvPr>
            <p:ph type="title"/>
          </p:nvPr>
        </p:nvSpPr>
        <p:spPr/>
        <p:txBody>
          <a:bodyPr/>
          <a:lstStyle/>
          <a:p>
            <a:r>
              <a:rPr lang="nl-NL" dirty="0" err="1"/>
              <a:t>Onderteunend</a:t>
            </a:r>
            <a:r>
              <a:rPr lang="nl-NL" dirty="0"/>
              <a:t> pastoraal team</a:t>
            </a:r>
          </a:p>
        </p:txBody>
      </p:sp>
      <p:sp>
        <p:nvSpPr>
          <p:cNvPr id="3" name="Tijdelijke aanduiding voor inhoud 2">
            <a:extLst>
              <a:ext uri="{FF2B5EF4-FFF2-40B4-BE49-F238E27FC236}">
                <a16:creationId xmlns:a16="http://schemas.microsoft.com/office/drawing/2014/main" id="{CDA219E9-B849-4127-9665-3E3766850336}"/>
              </a:ext>
            </a:extLst>
          </p:cNvPr>
          <p:cNvSpPr>
            <a:spLocks noGrp="1"/>
          </p:cNvSpPr>
          <p:nvPr>
            <p:ph sz="quarter" idx="13"/>
          </p:nvPr>
        </p:nvSpPr>
        <p:spPr/>
        <p:txBody>
          <a:bodyPr>
            <a:normAutofit fontScale="92500" lnSpcReduction="20000"/>
          </a:bodyPr>
          <a:lstStyle/>
          <a:p>
            <a:r>
              <a:rPr lang="nl-NL" dirty="0"/>
              <a:t>Het team bestaat uit gemeenteleden </a:t>
            </a:r>
          </a:p>
          <a:p>
            <a:r>
              <a:rPr lang="nl-NL" dirty="0"/>
              <a:t>Het team is ter ontlasting en ondersteuning van Pastores,  Ouderlingen en Diakenen voor mensen die langdurige pastorale ondersteuning nodig hebben</a:t>
            </a:r>
          </a:p>
          <a:p>
            <a:r>
              <a:rPr lang="nl-NL" dirty="0"/>
              <a:t>DE TEAMLEDEN ZIJN GEEN PROFESSIONELE HULPVERLENERS. IN SOMMIGE SITUATIES WORDT wel naar hen VERWEZEN OF VINDEN GESPREKKEN parallel PLAATS.</a:t>
            </a:r>
          </a:p>
          <a:p>
            <a:r>
              <a:rPr lang="nl-NL" dirty="0"/>
              <a:t>Er wordt uit de bijbel gelezen en gebeden met de </a:t>
            </a:r>
            <a:r>
              <a:rPr lang="nl-NL" dirty="0" err="1"/>
              <a:t>pastorant</a:t>
            </a:r>
            <a:endParaRPr lang="nl-NL" dirty="0"/>
          </a:p>
          <a:p>
            <a:r>
              <a:rPr lang="nl-NL" dirty="0"/>
              <a:t>De teamleden volgen de cursus </a:t>
            </a:r>
            <a:r>
              <a:rPr lang="nl-NL" dirty="0" err="1"/>
              <a:t>Psycho</a:t>
            </a:r>
            <a:r>
              <a:rPr lang="nl-NL" dirty="0"/>
              <a:t> Pastorale Hulpverlening (PPH) of een andere ‘gedegen’ cursus</a:t>
            </a:r>
          </a:p>
          <a:p>
            <a:r>
              <a:rPr lang="nl-NL" dirty="0"/>
              <a:t>De teamleden leggen een belofte van geheimhouding af aan de kerkenraad</a:t>
            </a:r>
          </a:p>
          <a:p>
            <a:endParaRPr lang="nl-NL" dirty="0"/>
          </a:p>
          <a:p>
            <a:pPr marL="0" indent="0">
              <a:buNone/>
            </a:pPr>
            <a:endParaRPr lang="nl-NL" dirty="0"/>
          </a:p>
          <a:p>
            <a:endParaRPr lang="nl-NL" dirty="0"/>
          </a:p>
          <a:p>
            <a:endParaRPr lang="nl-NL" dirty="0"/>
          </a:p>
          <a:p>
            <a:endParaRPr lang="nl-NL" dirty="0"/>
          </a:p>
          <a:p>
            <a:endParaRPr lang="nl-NL" dirty="0"/>
          </a:p>
          <a:p>
            <a:endParaRPr lang="nl-NL" dirty="0"/>
          </a:p>
        </p:txBody>
      </p:sp>
    </p:spTree>
    <p:extLst>
      <p:ext uri="{BB962C8B-B14F-4D97-AF65-F5344CB8AC3E}">
        <p14:creationId xmlns:p14="http://schemas.microsoft.com/office/powerpoint/2010/main" val="1445563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6F596A-FF45-471D-86A6-CD5C1B8AB6C5}"/>
              </a:ext>
            </a:extLst>
          </p:cNvPr>
          <p:cNvSpPr>
            <a:spLocks noGrp="1"/>
          </p:cNvSpPr>
          <p:nvPr>
            <p:ph type="title"/>
          </p:nvPr>
        </p:nvSpPr>
        <p:spPr/>
        <p:txBody>
          <a:bodyPr/>
          <a:lstStyle/>
          <a:p>
            <a:r>
              <a:rPr lang="nl-NL" dirty="0"/>
              <a:t>In welke situaties is het team actief?</a:t>
            </a:r>
          </a:p>
        </p:txBody>
      </p:sp>
      <p:sp>
        <p:nvSpPr>
          <p:cNvPr id="3" name="Tijdelijke aanduiding voor inhoud 2">
            <a:extLst>
              <a:ext uri="{FF2B5EF4-FFF2-40B4-BE49-F238E27FC236}">
                <a16:creationId xmlns:a16="http://schemas.microsoft.com/office/drawing/2014/main" id="{AD3B3464-5C32-4FA8-BE40-80563153BA4F}"/>
              </a:ext>
            </a:extLst>
          </p:cNvPr>
          <p:cNvSpPr>
            <a:spLocks noGrp="1"/>
          </p:cNvSpPr>
          <p:nvPr>
            <p:ph sz="quarter" idx="13"/>
          </p:nvPr>
        </p:nvSpPr>
        <p:spPr/>
        <p:txBody>
          <a:bodyPr>
            <a:normAutofit/>
          </a:bodyPr>
          <a:lstStyle/>
          <a:p>
            <a:r>
              <a:rPr lang="nl-NL" dirty="0"/>
              <a:t>Bij de behoefte aan langdurige, regelmatige pastorale zorg: Rouw; na een echtscheiding; eenzame gezinnen, burnout; gezinnen met een gehandicapt of ziek lid, psychische problematiek</a:t>
            </a:r>
          </a:p>
          <a:p>
            <a:r>
              <a:rPr lang="nl-NL" dirty="0"/>
              <a:t>Kortom in die gevallen waarin  het fijn is dat er langdurig een BETROUWBAAR en vertrouwd luisterend oor wordt geboden.</a:t>
            </a:r>
          </a:p>
          <a:p>
            <a:r>
              <a:rPr lang="nl-NL" dirty="0"/>
              <a:t>Het O.P.T. kan prima ingezet worden voor bepaalde doelgroepen</a:t>
            </a:r>
          </a:p>
          <a:p>
            <a:r>
              <a:rPr lang="nl-NL" dirty="0"/>
              <a:t>Ambtsdragers/ predikant / jeugdwerker hebben daar gewoon geen tijd voor.</a:t>
            </a:r>
          </a:p>
        </p:txBody>
      </p:sp>
    </p:spTree>
    <p:extLst>
      <p:ext uri="{BB962C8B-B14F-4D97-AF65-F5344CB8AC3E}">
        <p14:creationId xmlns:p14="http://schemas.microsoft.com/office/powerpoint/2010/main" val="3134122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290D14-6291-63B8-B89C-A4D67968300A}"/>
              </a:ext>
            </a:extLst>
          </p:cNvPr>
          <p:cNvSpPr>
            <a:spLocks noGrp="1"/>
          </p:cNvSpPr>
          <p:nvPr>
            <p:ph type="title"/>
          </p:nvPr>
        </p:nvSpPr>
        <p:spPr/>
        <p:txBody>
          <a:bodyPr/>
          <a:lstStyle/>
          <a:p>
            <a:r>
              <a:rPr lang="nl-NL" dirty="0" err="1"/>
              <a:t>Psycho</a:t>
            </a:r>
            <a:r>
              <a:rPr lang="nl-NL" dirty="0"/>
              <a:t>-pastorale zorg</a:t>
            </a:r>
          </a:p>
        </p:txBody>
      </p:sp>
      <p:sp>
        <p:nvSpPr>
          <p:cNvPr id="3" name="Tijdelijke aanduiding voor inhoud 2">
            <a:extLst>
              <a:ext uri="{FF2B5EF4-FFF2-40B4-BE49-F238E27FC236}">
                <a16:creationId xmlns:a16="http://schemas.microsoft.com/office/drawing/2014/main" id="{0316724A-B49B-19A5-242D-AE56C53A62EA}"/>
              </a:ext>
            </a:extLst>
          </p:cNvPr>
          <p:cNvSpPr>
            <a:spLocks noGrp="1"/>
          </p:cNvSpPr>
          <p:nvPr>
            <p:ph sz="quarter" idx="13"/>
          </p:nvPr>
        </p:nvSpPr>
        <p:spPr/>
        <p:txBody>
          <a:bodyPr>
            <a:normAutofit/>
          </a:bodyPr>
          <a:lstStyle/>
          <a:p>
            <a:r>
              <a:rPr lang="nl-NL" dirty="0"/>
              <a:t>Een belangrijke doelgroep voor een O.P.T. zijn de mensen met psychische problemen (door bijv. depressiviteit, autisme, dementie):</a:t>
            </a:r>
          </a:p>
          <a:p>
            <a:pPr lvl="1"/>
            <a:r>
              <a:rPr lang="nl-NL" dirty="0"/>
              <a:t>Veel medegemeenteleden en ook ambtsdragers hebben te weinig kennis/vaardigheden om hen te begeleiden</a:t>
            </a:r>
          </a:p>
          <a:p>
            <a:pPr lvl="1"/>
            <a:r>
              <a:rPr lang="nl-NL" dirty="0"/>
              <a:t>Psychisch leed duurt vaak heel lang en Veel medegemeenteleden zijn aan het leed gewend of zijn hun geduld kwijt met de psychisch zieke</a:t>
            </a:r>
          </a:p>
          <a:p>
            <a:pPr lvl="1"/>
            <a:r>
              <a:rPr lang="nl-NL" dirty="0"/>
              <a:t>Veel psychisch zieken of ‘mensen met een rugzakje’ zijn daardoor eenzaam en hun relaties worden er ook door belast</a:t>
            </a:r>
          </a:p>
          <a:p>
            <a:pPr lvl="1"/>
            <a:r>
              <a:rPr lang="nl-NL" sz="1000" dirty="0"/>
              <a:t>Hanneke schaap-Jonker ‘Handboek pastoraat bij psychische problemen’ en ‘Psychische problemen in de familie, een gids voor naasten en pastores’</a:t>
            </a:r>
          </a:p>
        </p:txBody>
      </p:sp>
    </p:spTree>
    <p:extLst>
      <p:ext uri="{BB962C8B-B14F-4D97-AF65-F5344CB8AC3E}">
        <p14:creationId xmlns:p14="http://schemas.microsoft.com/office/powerpoint/2010/main" val="3792842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2B368F-8A5F-7215-9483-FDECD4F5E0C5}"/>
              </a:ext>
            </a:extLst>
          </p:cNvPr>
          <p:cNvSpPr>
            <a:spLocks noGrp="1"/>
          </p:cNvSpPr>
          <p:nvPr>
            <p:ph type="title"/>
          </p:nvPr>
        </p:nvSpPr>
        <p:spPr/>
        <p:txBody>
          <a:bodyPr/>
          <a:lstStyle/>
          <a:p>
            <a:r>
              <a:rPr lang="nl-NL" dirty="0"/>
              <a:t>Aandachtsgebieden van de pastorale zorg</a:t>
            </a:r>
          </a:p>
        </p:txBody>
      </p:sp>
      <p:sp>
        <p:nvSpPr>
          <p:cNvPr id="3" name="Tijdelijke aanduiding voor inhoud 2">
            <a:extLst>
              <a:ext uri="{FF2B5EF4-FFF2-40B4-BE49-F238E27FC236}">
                <a16:creationId xmlns:a16="http://schemas.microsoft.com/office/drawing/2014/main" id="{27F250FC-40DD-F258-30E4-2B84104861F8}"/>
              </a:ext>
            </a:extLst>
          </p:cNvPr>
          <p:cNvSpPr>
            <a:spLocks noGrp="1"/>
          </p:cNvSpPr>
          <p:nvPr>
            <p:ph sz="quarter" idx="13"/>
          </p:nvPr>
        </p:nvSpPr>
        <p:spPr/>
        <p:txBody>
          <a:bodyPr>
            <a:normAutofit lnSpcReduction="10000"/>
          </a:bodyPr>
          <a:lstStyle/>
          <a:p>
            <a:r>
              <a:rPr lang="nl-NL" dirty="0"/>
              <a:t>BPSS model: bio-</a:t>
            </a:r>
            <a:r>
              <a:rPr lang="nl-NL" dirty="0" err="1"/>
              <a:t>psycho</a:t>
            </a:r>
            <a:r>
              <a:rPr lang="nl-NL" dirty="0"/>
              <a:t>-sociaal-spiritueel</a:t>
            </a:r>
          </a:p>
          <a:p>
            <a:pPr lvl="1"/>
            <a:r>
              <a:rPr lang="nl-NL" dirty="0"/>
              <a:t>Aandacht voor de lichamelijke gezondheid</a:t>
            </a:r>
          </a:p>
          <a:p>
            <a:pPr lvl="1"/>
            <a:r>
              <a:rPr lang="nl-NL" dirty="0"/>
              <a:t>Aandacht voor het psychische welzijn</a:t>
            </a:r>
          </a:p>
          <a:p>
            <a:pPr lvl="1"/>
            <a:r>
              <a:rPr lang="nl-NL" dirty="0"/>
              <a:t>Aandacht voor de relaties van de </a:t>
            </a:r>
            <a:r>
              <a:rPr lang="nl-NL" dirty="0" err="1"/>
              <a:t>pastorant</a:t>
            </a:r>
            <a:r>
              <a:rPr lang="nl-NL" dirty="0"/>
              <a:t> (gezin, familie, werk maar ook in de gemeente)</a:t>
            </a:r>
          </a:p>
          <a:p>
            <a:pPr lvl="1"/>
            <a:r>
              <a:rPr lang="nl-NL" dirty="0"/>
              <a:t>Aandacht voor het geestelijk leven</a:t>
            </a:r>
          </a:p>
          <a:p>
            <a:pPr lvl="1"/>
            <a:endParaRPr lang="nl-NL" dirty="0"/>
          </a:p>
          <a:p>
            <a:pPr lvl="1"/>
            <a:r>
              <a:rPr lang="nl-NL" dirty="0">
                <a:sym typeface="Wingdings" panose="05000000000000000000" pitchFamily="2" charset="2"/>
              </a:rPr>
              <a:t> een belangrijke toevoeging: aandacht voor het materiele welzijn en de mate waarin iemand hulp behoeft. </a:t>
            </a:r>
            <a:r>
              <a:rPr lang="nl-NL" dirty="0" err="1">
                <a:sym typeface="Wingdings" panose="05000000000000000000" pitchFamily="2" charset="2"/>
              </a:rPr>
              <a:t>Diakonaat</a:t>
            </a:r>
            <a:r>
              <a:rPr lang="nl-NL" dirty="0">
                <a:sym typeface="Wingdings" panose="05000000000000000000" pitchFamily="2" charset="2"/>
              </a:rPr>
              <a:t>!</a:t>
            </a:r>
            <a:endParaRPr lang="nl-NL" dirty="0"/>
          </a:p>
          <a:p>
            <a:pPr lvl="1"/>
            <a:endParaRPr lang="nl-NL" dirty="0"/>
          </a:p>
        </p:txBody>
      </p:sp>
    </p:spTree>
    <p:extLst>
      <p:ext uri="{BB962C8B-B14F-4D97-AF65-F5344CB8AC3E}">
        <p14:creationId xmlns:p14="http://schemas.microsoft.com/office/powerpoint/2010/main" val="2321233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9154D6-9EF1-49B2-8E1D-9A6BF498B235}"/>
              </a:ext>
            </a:extLst>
          </p:cNvPr>
          <p:cNvSpPr>
            <a:spLocks noGrp="1"/>
          </p:cNvSpPr>
          <p:nvPr>
            <p:ph type="title"/>
          </p:nvPr>
        </p:nvSpPr>
        <p:spPr/>
        <p:txBody>
          <a:bodyPr/>
          <a:lstStyle/>
          <a:p>
            <a:r>
              <a:rPr lang="nl-NL" dirty="0"/>
              <a:t>coördinator</a:t>
            </a:r>
          </a:p>
        </p:txBody>
      </p:sp>
      <p:sp>
        <p:nvSpPr>
          <p:cNvPr id="5" name="Tijdelijke aanduiding voor inhoud 4">
            <a:extLst>
              <a:ext uri="{FF2B5EF4-FFF2-40B4-BE49-F238E27FC236}">
                <a16:creationId xmlns:a16="http://schemas.microsoft.com/office/drawing/2014/main" id="{74AF6C24-5ECB-4CBF-AD28-6DF8BBC2869C}"/>
              </a:ext>
            </a:extLst>
          </p:cNvPr>
          <p:cNvSpPr>
            <a:spLocks noGrp="1"/>
          </p:cNvSpPr>
          <p:nvPr>
            <p:ph sz="quarter" idx="13"/>
          </p:nvPr>
        </p:nvSpPr>
        <p:spPr/>
        <p:txBody>
          <a:bodyPr>
            <a:normAutofit fontScale="77500" lnSpcReduction="20000"/>
          </a:bodyPr>
          <a:lstStyle/>
          <a:p>
            <a:r>
              <a:rPr lang="nl-NL" dirty="0"/>
              <a:t>Het team moet gecoördineerd worden zodat de pastoraal werkers elkaar niet voor de voeten lopen.</a:t>
            </a:r>
          </a:p>
          <a:p>
            <a:r>
              <a:rPr lang="nl-NL" dirty="0"/>
              <a:t>De coördinator heeft contact met de predikant en ouderlingen en jeugdwerker over de pastoranten met een mogelijke hulpvraag</a:t>
            </a:r>
          </a:p>
          <a:p>
            <a:r>
              <a:rPr lang="nl-NL" dirty="0"/>
              <a:t>Hij/zij Voert intakegesprekken met de pastoranten en koppelt deze zo aan een teamlid</a:t>
            </a:r>
          </a:p>
          <a:p>
            <a:r>
              <a:rPr lang="nl-NL" dirty="0"/>
              <a:t>Leidt de vergaderingen van het team, Draagt zorg voor de agenda en de verslaglegging</a:t>
            </a:r>
          </a:p>
          <a:p>
            <a:r>
              <a:rPr lang="nl-NL" dirty="0"/>
              <a:t>Houdt evaluatiegesprekken met de teamleden</a:t>
            </a:r>
          </a:p>
          <a:p>
            <a:r>
              <a:rPr lang="nl-NL" dirty="0"/>
              <a:t>Zorgt voor de toerusting/ laat die verzorgen</a:t>
            </a:r>
          </a:p>
          <a:p>
            <a:r>
              <a:rPr lang="nl-NL" dirty="0"/>
              <a:t>GEEFT relevante Informatie aan De predikant of andere ambtsdragers door (met inachtneming van de geheimhoudingsplicht)</a:t>
            </a:r>
          </a:p>
        </p:txBody>
      </p:sp>
    </p:spTree>
    <p:extLst>
      <p:ext uri="{BB962C8B-B14F-4D97-AF65-F5344CB8AC3E}">
        <p14:creationId xmlns:p14="http://schemas.microsoft.com/office/powerpoint/2010/main" val="1428322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7E1F83-811B-0691-4A4B-353B6F0802EF}"/>
              </a:ext>
            </a:extLst>
          </p:cNvPr>
          <p:cNvSpPr>
            <a:spLocks noGrp="1"/>
          </p:cNvSpPr>
          <p:nvPr>
            <p:ph type="title"/>
          </p:nvPr>
        </p:nvSpPr>
        <p:spPr/>
        <p:txBody>
          <a:bodyPr/>
          <a:lstStyle/>
          <a:p>
            <a:r>
              <a:rPr lang="nl-NL" dirty="0"/>
              <a:t>Mogelijke Knelpunten</a:t>
            </a:r>
          </a:p>
        </p:txBody>
      </p:sp>
      <p:sp>
        <p:nvSpPr>
          <p:cNvPr id="3" name="Tijdelijke aanduiding voor inhoud 2">
            <a:extLst>
              <a:ext uri="{FF2B5EF4-FFF2-40B4-BE49-F238E27FC236}">
                <a16:creationId xmlns:a16="http://schemas.microsoft.com/office/drawing/2014/main" id="{D54A15EF-93EE-62AD-C9E6-51A4F154AEEC}"/>
              </a:ext>
            </a:extLst>
          </p:cNvPr>
          <p:cNvSpPr>
            <a:spLocks noGrp="1"/>
          </p:cNvSpPr>
          <p:nvPr>
            <p:ph sz="quarter" idx="13"/>
          </p:nvPr>
        </p:nvSpPr>
        <p:spPr/>
        <p:txBody>
          <a:bodyPr>
            <a:normAutofit fontScale="92500" lnSpcReduction="20000"/>
          </a:bodyPr>
          <a:lstStyle/>
          <a:p>
            <a:r>
              <a:rPr lang="nl-NL" dirty="0"/>
              <a:t>Ambtsdragers vergeten gewoon dat er een O.P.T. is en geven nooit de naam van een </a:t>
            </a:r>
            <a:r>
              <a:rPr lang="nl-NL" dirty="0" err="1"/>
              <a:t>pastorant</a:t>
            </a:r>
            <a:r>
              <a:rPr lang="nl-NL" dirty="0"/>
              <a:t> door die wel degelijk extra aandacht kan gebruiken.</a:t>
            </a:r>
          </a:p>
          <a:p>
            <a:r>
              <a:rPr lang="nl-NL" dirty="0"/>
              <a:t>Het O.P.T. blijft onbekend in de gemeente (geef goede informatie!)</a:t>
            </a:r>
          </a:p>
          <a:p>
            <a:r>
              <a:rPr lang="nl-NL" dirty="0"/>
              <a:t>Mogen mensen direct aankloppen bij het O.P.T.? Of loopt dat altijd via de ambtsdragers?</a:t>
            </a:r>
          </a:p>
          <a:p>
            <a:r>
              <a:rPr lang="nl-NL" dirty="0"/>
              <a:t>Mag het O.P.T. zelf initiatieven nemen om bepaalde mensen te begeleiden of loopt dat ook altijd via de </a:t>
            </a:r>
            <a:r>
              <a:rPr lang="nl-NL" dirty="0" err="1"/>
              <a:t>ambtsdragerS</a:t>
            </a:r>
            <a:r>
              <a:rPr lang="nl-NL" dirty="0"/>
              <a:t> ?</a:t>
            </a:r>
          </a:p>
          <a:p>
            <a:r>
              <a:rPr lang="nl-NL" dirty="0"/>
              <a:t>Als er </a:t>
            </a:r>
            <a:r>
              <a:rPr lang="nl-NL"/>
              <a:t>ook al ambtsdragers </a:t>
            </a:r>
            <a:r>
              <a:rPr lang="nl-NL" dirty="0"/>
              <a:t>zijn voor bepaalde doelgroepen (bijv. ouderen) moet er goede afstemming plaatsvinden</a:t>
            </a:r>
          </a:p>
          <a:p>
            <a:endParaRPr lang="nl-NL" dirty="0"/>
          </a:p>
        </p:txBody>
      </p:sp>
    </p:spTree>
    <p:extLst>
      <p:ext uri="{BB962C8B-B14F-4D97-AF65-F5344CB8AC3E}">
        <p14:creationId xmlns:p14="http://schemas.microsoft.com/office/powerpoint/2010/main" val="3418493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8810FC-D84E-4381-96AE-CD9DC0B21059}"/>
              </a:ext>
            </a:extLst>
          </p:cNvPr>
          <p:cNvSpPr>
            <a:spLocks noGrp="1"/>
          </p:cNvSpPr>
          <p:nvPr>
            <p:ph type="title"/>
          </p:nvPr>
        </p:nvSpPr>
        <p:spPr/>
        <p:txBody>
          <a:bodyPr/>
          <a:lstStyle/>
          <a:p>
            <a:r>
              <a:rPr lang="nl-NL" dirty="0"/>
              <a:t>Wat kunnen ambtsdragers doen</a:t>
            </a:r>
          </a:p>
        </p:txBody>
      </p:sp>
      <p:sp>
        <p:nvSpPr>
          <p:cNvPr id="3" name="Tijdelijke aanduiding voor inhoud 2">
            <a:extLst>
              <a:ext uri="{FF2B5EF4-FFF2-40B4-BE49-F238E27FC236}">
                <a16:creationId xmlns:a16="http://schemas.microsoft.com/office/drawing/2014/main" id="{15BF0066-4A03-405E-AB6F-B291310100D3}"/>
              </a:ext>
            </a:extLst>
          </p:cNvPr>
          <p:cNvSpPr>
            <a:spLocks noGrp="1"/>
          </p:cNvSpPr>
          <p:nvPr>
            <p:ph sz="quarter" idx="13"/>
          </p:nvPr>
        </p:nvSpPr>
        <p:spPr/>
        <p:txBody>
          <a:bodyPr/>
          <a:lstStyle/>
          <a:p>
            <a:r>
              <a:rPr lang="nl-NL" dirty="0"/>
              <a:t>Wees alert op signalen uit de gemeente</a:t>
            </a:r>
          </a:p>
          <a:p>
            <a:r>
              <a:rPr lang="nl-NL" dirty="0"/>
              <a:t>Meldt dat er een Pastoraal team binnen de gemeente bestaat en overleg met een gemeentelid die extra pastorale zorg kan gebruiken of je dat mag doorgeven aan het O.P.T.</a:t>
            </a:r>
          </a:p>
          <a:p>
            <a:r>
              <a:rPr lang="nl-NL" dirty="0"/>
              <a:t>Als ambtsdrager/predikant ben je beperkt in je tijd. door inschakeling van het team verleen je hulp zonder dat het jezelf </a:t>
            </a:r>
            <a:r>
              <a:rPr lang="nl-NL"/>
              <a:t>extra belast</a:t>
            </a:r>
            <a:endParaRPr lang="nl-NL" dirty="0"/>
          </a:p>
        </p:txBody>
      </p:sp>
    </p:spTree>
    <p:extLst>
      <p:ext uri="{BB962C8B-B14F-4D97-AF65-F5344CB8AC3E}">
        <p14:creationId xmlns:p14="http://schemas.microsoft.com/office/powerpoint/2010/main" val="1660946009"/>
      </p:ext>
    </p:extLst>
  </p:cSld>
  <p:clrMapOvr>
    <a:masterClrMapping/>
  </p:clrMapOvr>
</p:sld>
</file>

<file path=ppt/theme/theme1.xml><?xml version="1.0" encoding="utf-8"?>
<a:theme xmlns:a="http://schemas.openxmlformats.org/drawingml/2006/main" name="Druppel">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TM04033925[[fn=Druppel]]</Template>
  <TotalTime>304</TotalTime>
  <Words>1143</Words>
  <Application>Microsoft Office PowerPoint</Application>
  <PresentationFormat>Breedbeeld</PresentationFormat>
  <Paragraphs>88</Paragraphs>
  <Slides>15</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15</vt:i4>
      </vt:variant>
    </vt:vector>
  </HeadingPairs>
  <TitlesOfParts>
    <vt:vector size="18" baseType="lpstr">
      <vt:lpstr>Arial</vt:lpstr>
      <vt:lpstr>Tw Cen MT</vt:lpstr>
      <vt:lpstr>Druppel</vt:lpstr>
      <vt:lpstr>Het Ondersteunend Pastoraal team   </vt:lpstr>
      <vt:lpstr>Even vooraf</vt:lpstr>
      <vt:lpstr>Enige vragen vooraf</vt:lpstr>
      <vt:lpstr>Mee eens of oneens?</vt:lpstr>
      <vt:lpstr>Lagen in het pastoraat</vt:lpstr>
      <vt:lpstr>doelgroepen</vt:lpstr>
      <vt:lpstr>Jaloers op andere kerken?</vt:lpstr>
      <vt:lpstr>Wie is verantwoordelijk voor wat?</vt:lpstr>
      <vt:lpstr>Onderteunend pastoraal team</vt:lpstr>
      <vt:lpstr>In welke situaties is het team actief?</vt:lpstr>
      <vt:lpstr>Psycho-pastorale zorg</vt:lpstr>
      <vt:lpstr>Aandachtsgebieden van de pastorale zorg</vt:lpstr>
      <vt:lpstr>coördinator</vt:lpstr>
      <vt:lpstr>Mogelijke Knelpunten</vt:lpstr>
      <vt:lpstr>Wat kunnen ambtsdragers doen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Pastoraalteam Julianakerk</dc:title>
  <dc:creator>Gebruiker</dc:creator>
  <cp:lastModifiedBy>Voet van der, Nico</cp:lastModifiedBy>
  <cp:revision>21</cp:revision>
  <dcterms:created xsi:type="dcterms:W3CDTF">2021-12-02T09:44:40Z</dcterms:created>
  <dcterms:modified xsi:type="dcterms:W3CDTF">2023-03-21T09:02:02Z</dcterms:modified>
</cp:coreProperties>
</file>