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4" r:id="rId4"/>
    <p:sldId id="270" r:id="rId5"/>
    <p:sldId id="265" r:id="rId6"/>
    <p:sldId id="269" r:id="rId7"/>
    <p:sldId id="257" r:id="rId8"/>
    <p:sldId id="259" r:id="rId9"/>
    <p:sldId id="262" r:id="rId10"/>
    <p:sldId id="260" r:id="rId11"/>
    <p:sldId id="261" r:id="rId12"/>
    <p:sldId id="258" r:id="rId13"/>
    <p:sldId id="271" r:id="rId14"/>
    <p:sldId id="263" r:id="rId15"/>
    <p:sldId id="268" r:id="rId16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865647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70426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57510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54290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471932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4614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0200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7067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70605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87479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43002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24BB96-9FFE-4C24-98EE-0502520EFBCE}" type="datetimeFigureOut">
              <a:rPr lang="nl-NL" smtClean="0"/>
              <a:t>13-4-2019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C6ACD2-3107-4BA4-B7EC-5D90215619DB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38359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 smtClean="0"/>
              <a:t>Ouderen doen ertoe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Toerusting voor (pastorale) </a:t>
            </a:r>
            <a:r>
              <a:rPr lang="nl-NL" dirty="0" smtClean="0"/>
              <a:t>vrijwilligers in de ouderenzorg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9928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Stellingen, mee eens of oneens?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nl-NL" i="1" dirty="0" smtClean="0"/>
              <a:t>We </a:t>
            </a:r>
            <a:r>
              <a:rPr lang="nl-NL" i="1" dirty="0"/>
              <a:t>kunnen het leven in vier fases verdelen: 1-25 jaar is de lente, 25-50 de zomer, 50-75 de herfst, 75-100 jaar is de winter van het leven</a:t>
            </a:r>
            <a:r>
              <a:rPr lang="nl-NL" i="1" dirty="0" smtClean="0"/>
              <a:t>.</a:t>
            </a:r>
          </a:p>
          <a:p>
            <a:pPr marL="0" indent="0">
              <a:buNone/>
            </a:pPr>
            <a:endParaRPr lang="nl-NL" dirty="0"/>
          </a:p>
          <a:p>
            <a:r>
              <a:rPr lang="nl-NL" i="1" dirty="0" smtClean="0"/>
              <a:t>Ouderen moet je stimuleren en doen alsof ze nog jaren mee kunnen komen.</a:t>
            </a:r>
          </a:p>
          <a:p>
            <a:pPr marL="0" indent="0">
              <a:buNone/>
            </a:pPr>
            <a:endParaRPr lang="nl-NL" i="1" dirty="0"/>
          </a:p>
          <a:p>
            <a:r>
              <a:rPr lang="nl-NL" i="1" dirty="0" smtClean="0"/>
              <a:t>Gelovige </a:t>
            </a:r>
            <a:r>
              <a:rPr lang="nl-NL" i="1" dirty="0"/>
              <a:t>ouderen hebben het een stuk makkelijker dan ongelovige ouderen.</a:t>
            </a:r>
            <a:endParaRPr lang="nl-NL" dirty="0"/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i="1" dirty="0"/>
              <a:t> 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41092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Uitgangspunt 1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Het leven is niet alleen een gave maar ook een opgave. Ouderen moeten het durven leven tot het einde, mede door het in Gods hand te leggen (Rom. 14:7,8).</a:t>
            </a:r>
          </a:p>
          <a:p>
            <a:r>
              <a:rPr lang="nl-NL" dirty="0" smtClean="0"/>
              <a:t>Wij moeten hen ondersteunen om dat zo kwaliteitsvol mogelijk te doen!</a:t>
            </a:r>
          </a:p>
        </p:txBody>
      </p:sp>
    </p:spTree>
    <p:extLst>
      <p:ext uri="{BB962C8B-B14F-4D97-AF65-F5344CB8AC3E}">
        <p14:creationId xmlns:p14="http://schemas.microsoft.com/office/powerpoint/2010/main" val="73765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Uitgangspunt 2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Wie vrijwilligerswerk doet kan alleen een relatie / verbinding met ouderen hebben vanuit </a:t>
            </a:r>
            <a:r>
              <a:rPr lang="nl-NL" dirty="0"/>
              <a:t>respect voor hun </a:t>
            </a:r>
            <a:r>
              <a:rPr lang="nl-NL" dirty="0" smtClean="0"/>
              <a:t>eigenheid.</a:t>
            </a:r>
          </a:p>
          <a:p>
            <a:r>
              <a:rPr lang="nl-NL" dirty="0" smtClean="0"/>
              <a:t>Tegelijkertijd heeft een vrijwilliger ook zijn of haar eigen identiteit en gedachten bij de ondersteuning. Die kunnen vanuit een luisterhouding ter sprake komen.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610465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Echte ouderdom is zwaar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nl-NL" i="1" dirty="0" smtClean="0"/>
              <a:t>Aftakeling</a:t>
            </a:r>
            <a:endParaRPr lang="nl-NL" dirty="0"/>
          </a:p>
          <a:p>
            <a:pPr lvl="0"/>
            <a:r>
              <a:rPr lang="nl-NL" i="1" dirty="0" smtClean="0"/>
              <a:t>Vereenzaming</a:t>
            </a:r>
            <a:endParaRPr lang="nl-NL" dirty="0"/>
          </a:p>
          <a:p>
            <a:pPr lvl="0"/>
            <a:r>
              <a:rPr lang="nl-NL" i="1" dirty="0"/>
              <a:t>Contacten </a:t>
            </a:r>
            <a:r>
              <a:rPr lang="nl-NL" i="1" dirty="0" smtClean="0"/>
              <a:t>onderhouden wordt moeizamer</a:t>
            </a:r>
            <a:r>
              <a:rPr lang="nl-NL" dirty="0" smtClean="0"/>
              <a:t> </a:t>
            </a:r>
            <a:endParaRPr lang="nl-NL" dirty="0"/>
          </a:p>
          <a:p>
            <a:r>
              <a:rPr lang="nl-NL" i="1" dirty="0" smtClean="0"/>
              <a:t>Verveling</a:t>
            </a:r>
            <a:endParaRPr lang="nl-NL" dirty="0" smtClean="0"/>
          </a:p>
          <a:p>
            <a:r>
              <a:rPr lang="nl-NL" i="1" dirty="0" smtClean="0"/>
              <a:t>Zorg </a:t>
            </a:r>
            <a:r>
              <a:rPr lang="nl-NL" i="1" dirty="0"/>
              <a:t>om een zieke </a:t>
            </a:r>
            <a:r>
              <a:rPr lang="nl-NL" i="1" dirty="0" smtClean="0"/>
              <a:t>partner</a:t>
            </a:r>
            <a:r>
              <a:rPr lang="nl-NL" dirty="0" smtClean="0"/>
              <a:t> </a:t>
            </a:r>
            <a:endParaRPr lang="nl-NL" dirty="0"/>
          </a:p>
          <a:p>
            <a:pPr lvl="0"/>
            <a:r>
              <a:rPr lang="nl-NL" i="1" dirty="0" smtClean="0"/>
              <a:t>De </a:t>
            </a:r>
            <a:r>
              <a:rPr lang="nl-NL" i="1" dirty="0"/>
              <a:t>leefwereld wordt steeds </a:t>
            </a:r>
            <a:r>
              <a:rPr lang="nl-NL" i="1" dirty="0" smtClean="0"/>
              <a:t>kleiner</a:t>
            </a:r>
            <a:endParaRPr lang="nl-NL" dirty="0"/>
          </a:p>
          <a:p>
            <a:pPr lvl="0"/>
            <a:r>
              <a:rPr lang="nl-NL" i="1" dirty="0"/>
              <a:t>Afhankelijkheid + machteloosheid</a:t>
            </a:r>
            <a:r>
              <a:rPr lang="nl-NL" dirty="0"/>
              <a:t> </a:t>
            </a:r>
            <a:endParaRPr lang="nl-NL" dirty="0" smtClean="0"/>
          </a:p>
          <a:p>
            <a:pPr marL="0" lvl="0" indent="0">
              <a:buNone/>
            </a:pPr>
            <a:r>
              <a:rPr lang="nl-NL" dirty="0" smtClean="0">
                <a:sym typeface="Wingdings"/>
              </a:rPr>
              <a:t></a:t>
            </a:r>
            <a:r>
              <a:rPr lang="nl-NL" dirty="0"/>
              <a:t>Dreigend gevoel van zinloosheid, levensmoeheid, vreugdeloosheid, depressiviteit, knorrigheid</a:t>
            </a:r>
            <a:r>
              <a:rPr lang="nl-NL" dirty="0" smtClean="0"/>
              <a:t>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705464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De grootste innerlijke </a:t>
            </a:r>
            <a:r>
              <a:rPr lang="nl-NL" dirty="0" smtClean="0"/>
              <a:t>last…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nl-NL" dirty="0" smtClean="0"/>
              <a:t>… </a:t>
            </a:r>
            <a:r>
              <a:rPr lang="nl-NL" dirty="0" smtClean="0"/>
              <a:t>wordt veroorzaakt door </a:t>
            </a:r>
            <a:r>
              <a:rPr lang="nl-NL" dirty="0" smtClean="0"/>
              <a:t>het veranderd mensbeeld. Dat is technisch geworden. Dát maakt mensen levensmoe.</a:t>
            </a:r>
          </a:p>
          <a:p>
            <a:pPr marL="0" indent="0">
              <a:buNone/>
            </a:pPr>
            <a:endParaRPr lang="nl-NL" dirty="0"/>
          </a:p>
          <a:p>
            <a:pPr marL="0" indent="0">
              <a:buNone/>
            </a:pPr>
            <a:r>
              <a:rPr lang="nl-NL" dirty="0" smtClean="0"/>
              <a:t>Een mens is als een auto: je repareert en vervangt onderdelen tot de auto </a:t>
            </a:r>
            <a:r>
              <a:rPr lang="nl-NL" dirty="0" err="1" smtClean="0"/>
              <a:t>total-loss</a:t>
            </a:r>
            <a:r>
              <a:rPr lang="nl-NL" dirty="0" smtClean="0"/>
              <a:t> verklaard moet worden. Dan kan hij naar de schroothoop.</a:t>
            </a:r>
          </a:p>
          <a:p>
            <a:pPr marL="0" indent="0">
              <a:buNone/>
            </a:pPr>
            <a:endParaRPr lang="nl-NL" dirty="0" smtClean="0"/>
          </a:p>
          <a:p>
            <a:pPr marL="0" indent="0">
              <a:buNone/>
            </a:pPr>
            <a:r>
              <a:rPr lang="nl-NL" dirty="0" smtClean="0"/>
              <a:t>Vroeger was een oudere er bijna – bij God, nu is een oudere er bijna geweest. Dan verliest de ouderdom zin.</a:t>
            </a:r>
            <a:endParaRPr lang="nl-NL" dirty="0"/>
          </a:p>
          <a:p>
            <a:pPr marL="0" indent="0">
              <a:buNone/>
            </a:pPr>
            <a:r>
              <a:rPr lang="nl-NL" dirty="0" smtClean="0"/>
              <a:t>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5456638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Ouderenzorg richt zich op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lvl="0"/>
            <a:r>
              <a:rPr lang="nl-NL" dirty="0"/>
              <a:t>Een goede woon- en leefomgeving </a:t>
            </a:r>
          </a:p>
          <a:p>
            <a:pPr lvl="0"/>
            <a:r>
              <a:rPr lang="nl-NL" dirty="0" smtClean="0"/>
              <a:t>Participatie in familie, samenleving en </a:t>
            </a:r>
            <a:r>
              <a:rPr lang="nl-NL" dirty="0"/>
              <a:t>gemeente</a:t>
            </a:r>
          </a:p>
          <a:p>
            <a:pPr lvl="0"/>
            <a:r>
              <a:rPr lang="nl-NL" dirty="0" smtClean="0"/>
              <a:t>Mentaal welbevinden</a:t>
            </a:r>
            <a:r>
              <a:rPr lang="nl-NL" dirty="0"/>
              <a:t>, </a:t>
            </a:r>
            <a:r>
              <a:rPr lang="nl-NL" dirty="0" smtClean="0"/>
              <a:t>autonomie</a:t>
            </a:r>
            <a:endParaRPr lang="nl-NL" dirty="0"/>
          </a:p>
          <a:p>
            <a:pPr lvl="0"/>
            <a:r>
              <a:rPr lang="nl-NL" dirty="0"/>
              <a:t>L</a:t>
            </a:r>
            <a:r>
              <a:rPr lang="nl-NL" dirty="0" smtClean="0"/>
              <a:t>ichamelijk </a:t>
            </a:r>
            <a:r>
              <a:rPr lang="nl-NL" dirty="0"/>
              <a:t>welbevinden, </a:t>
            </a:r>
            <a:r>
              <a:rPr lang="nl-NL" dirty="0" smtClean="0"/>
              <a:t>gezondheid</a:t>
            </a:r>
            <a:endParaRPr lang="nl-NL" dirty="0"/>
          </a:p>
          <a:p>
            <a:pPr lvl="0"/>
            <a:r>
              <a:rPr lang="nl-NL" dirty="0" smtClean="0"/>
              <a:t>Geestelijk welbevinden, geloofs- </a:t>
            </a:r>
            <a:r>
              <a:rPr lang="nl-NL" dirty="0"/>
              <a:t>en </a:t>
            </a:r>
            <a:r>
              <a:rPr lang="nl-NL" dirty="0" smtClean="0"/>
              <a:t>levensovertuiging</a:t>
            </a:r>
          </a:p>
          <a:p>
            <a:pPr marL="0" lvl="0" indent="0">
              <a:buNone/>
            </a:pPr>
            <a:r>
              <a:rPr lang="nl-NL" dirty="0" smtClean="0">
                <a:sym typeface="Wingdings" panose="05000000000000000000" pitchFamily="2" charset="2"/>
              </a:rPr>
              <a:t> Dit moet ZO LANG MOGELIJK bevorderd worden; wat kunt u doen?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0701185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Geloof- en levensovertuiging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A</a:t>
            </a:r>
            <a:r>
              <a:rPr lang="nl-NL" dirty="0" smtClean="0"/>
              <a:t>andacht </a:t>
            </a:r>
            <a:r>
              <a:rPr lang="nl-NL" dirty="0"/>
              <a:t>voor geloofs- en levensvragen </a:t>
            </a:r>
            <a:r>
              <a:rPr lang="nl-NL" dirty="0" smtClean="0"/>
              <a:t>(ook </a:t>
            </a:r>
            <a:r>
              <a:rPr lang="nl-NL" dirty="0"/>
              <a:t>door </a:t>
            </a:r>
            <a:r>
              <a:rPr lang="nl-NL" dirty="0" smtClean="0"/>
              <a:t>vrijwilligers) op het goede moment </a:t>
            </a:r>
          </a:p>
          <a:p>
            <a:pPr lvl="0"/>
            <a:r>
              <a:rPr lang="nl-NL" dirty="0" smtClean="0"/>
              <a:t>Verdiepen van geloof door, waar zinvol, het dagelijkse verhaal te verbinden met het grote Verhaal van God</a:t>
            </a:r>
          </a:p>
          <a:p>
            <a:pPr lvl="0"/>
            <a:r>
              <a:rPr lang="nl-NL" dirty="0" smtClean="0"/>
              <a:t>Vieren (bidden, uit de bijbel lezen, zingen, rituelen)</a:t>
            </a:r>
          </a:p>
          <a:p>
            <a:pPr marL="0" indent="0">
              <a:buNone/>
            </a:pPr>
            <a:r>
              <a:rPr lang="nl-NL" dirty="0" smtClean="0">
                <a:sym typeface="Wingdings" panose="05000000000000000000" pitchFamily="2" charset="2"/>
              </a:rPr>
              <a:t> Taak van de </a:t>
            </a:r>
            <a:r>
              <a:rPr lang="nl-NL" dirty="0" smtClean="0">
                <a:sym typeface="Wingdings" panose="05000000000000000000" pitchFamily="2" charset="2"/>
              </a:rPr>
              <a:t>dominee /pastor</a:t>
            </a:r>
            <a:r>
              <a:rPr lang="nl-NL" dirty="0" smtClean="0">
                <a:sym typeface="Wingdings" panose="05000000000000000000" pitchFamily="2" charset="2"/>
              </a:rPr>
              <a:t>? Wat kunt u doen?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87436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 smtClean="0"/>
              <a:t>Geloofs- en levensvragen gaan over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Tx/>
              <a:buChar char="-"/>
            </a:pPr>
            <a:r>
              <a:rPr lang="nl-NL" dirty="0" smtClean="0"/>
              <a:t>Het levensverhaal (het begrijpen ervan)</a:t>
            </a:r>
          </a:p>
          <a:p>
            <a:pPr>
              <a:buFontTx/>
              <a:buChar char="-"/>
            </a:pPr>
            <a:r>
              <a:rPr lang="nl-NL" dirty="0" smtClean="0"/>
              <a:t>Verlieservaringen, oude pijn, onvervuldheden, gebrokenheid (in relaties)</a:t>
            </a:r>
            <a:endParaRPr lang="nl-NL" dirty="0"/>
          </a:p>
          <a:p>
            <a:pPr>
              <a:buFontTx/>
              <a:buChar char="-"/>
            </a:pPr>
            <a:r>
              <a:rPr lang="nl-NL" dirty="0"/>
              <a:t>Sterfelijkheid, </a:t>
            </a:r>
            <a:r>
              <a:rPr lang="nl-NL" dirty="0" smtClean="0"/>
              <a:t>angst voor lijden, angst voor het naderende afscheid, loslaten</a:t>
            </a:r>
            <a:endParaRPr lang="nl-NL" dirty="0"/>
          </a:p>
          <a:p>
            <a:pPr>
              <a:buFontTx/>
              <a:buChar char="-"/>
            </a:pPr>
            <a:r>
              <a:rPr lang="nl-NL" dirty="0" smtClean="0"/>
              <a:t>Zorgen, bijv. om (klein)kinderen, maar ook om eigen eenzaamheid en verveling</a:t>
            </a:r>
          </a:p>
          <a:p>
            <a:pPr marL="0" indent="0">
              <a:buNone/>
            </a:pPr>
            <a:r>
              <a:rPr lang="nl-NL" dirty="0" smtClean="0"/>
              <a:t>-  Geloofszekerheid, God ontmoeten, verwáchten</a:t>
            </a:r>
            <a:endParaRPr lang="nl-NL" dirty="0"/>
          </a:p>
          <a:p>
            <a:pPr marL="0" indent="0">
              <a:buNone/>
            </a:pPr>
            <a:r>
              <a:rPr lang="nl-NL" dirty="0" smtClean="0"/>
              <a:t> 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493286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‘Heeft het leven nog zin?’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Zin van het leven </a:t>
            </a:r>
            <a:r>
              <a:rPr lang="nl-NL" dirty="0" smtClean="0">
                <a:sym typeface="Wingdings" panose="05000000000000000000" pitchFamily="2" charset="2"/>
              </a:rPr>
              <a:t></a:t>
            </a:r>
          </a:p>
          <a:p>
            <a:r>
              <a:rPr lang="nl-NL" dirty="0" smtClean="0">
                <a:sym typeface="Wingdings" panose="05000000000000000000" pitchFamily="2" charset="2"/>
              </a:rPr>
              <a:t>Zin van mijn leven </a:t>
            </a:r>
          </a:p>
          <a:p>
            <a:r>
              <a:rPr lang="nl-NL" dirty="0" smtClean="0">
                <a:sym typeface="Wingdings" panose="05000000000000000000" pitchFamily="2" charset="2"/>
              </a:rPr>
              <a:t>Zin in mijn leven </a:t>
            </a:r>
          </a:p>
          <a:p>
            <a:r>
              <a:rPr lang="nl-NL" dirty="0" smtClean="0">
                <a:sym typeface="Wingdings" panose="05000000000000000000" pitchFamily="2" charset="2"/>
              </a:rPr>
              <a:t>Zin in vandaag! (Ps. 143:8; Matth. 6:34)</a:t>
            </a:r>
          </a:p>
          <a:p>
            <a:pPr marL="0" indent="0">
              <a:buNone/>
            </a:pPr>
            <a:endParaRPr lang="nl-NL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nl-NL" dirty="0" smtClean="0">
                <a:sym typeface="Wingdings" panose="05000000000000000000" pitchFamily="2" charset="2"/>
              </a:rPr>
              <a:t>Wij kunnen ouderen helpen om zin in vandaag te hebben. Wat kunt u doen of bedenken?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374115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Ouderen hebben zin in vandaag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 smtClean="0"/>
              <a:t>als alledaagse behoeften vervuld worden; ze kunnen ontspannen, alleen of met anderen.</a:t>
            </a:r>
          </a:p>
          <a:p>
            <a:r>
              <a:rPr lang="nl-NL" dirty="0"/>
              <a:t>a</a:t>
            </a:r>
            <a:r>
              <a:rPr lang="nl-NL" dirty="0" smtClean="0"/>
              <a:t>ls ze iets kunnen doen met of voor een ander; luisterend oor bieden; vertellen</a:t>
            </a:r>
          </a:p>
          <a:p>
            <a:r>
              <a:rPr lang="nl-NL" dirty="0"/>
              <a:t>a</a:t>
            </a:r>
            <a:r>
              <a:rPr lang="nl-NL" dirty="0" smtClean="0"/>
              <a:t>ls ze met God leven, kunnen danken niet voor maar onder alle omstandigheden</a:t>
            </a:r>
          </a:p>
          <a:p>
            <a:pPr marL="0" indent="0">
              <a:buNone/>
            </a:pPr>
            <a:r>
              <a:rPr lang="nl-NL" dirty="0" smtClean="0">
                <a:sym typeface="Wingdings" panose="05000000000000000000" pitchFamily="2" charset="2"/>
              </a:rPr>
              <a:t>Zin in vandaag heeft dus met ‘ik’, ‘wij’, ‘Hij’ te maken.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49741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Participatie = erbij horen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nl-NL" dirty="0"/>
              <a:t>Ouderen willen </a:t>
            </a:r>
            <a:r>
              <a:rPr lang="nl-NL" dirty="0" smtClean="0"/>
              <a:t>participeren en zo van </a:t>
            </a:r>
            <a:r>
              <a:rPr lang="nl-NL" dirty="0"/>
              <a:t>betekenis zijn:</a:t>
            </a:r>
          </a:p>
          <a:p>
            <a:r>
              <a:rPr lang="nl-NL" dirty="0" smtClean="0"/>
              <a:t>Ze </a:t>
            </a:r>
            <a:r>
              <a:rPr lang="nl-NL" dirty="0"/>
              <a:t>zijn </a:t>
            </a:r>
            <a:r>
              <a:rPr lang="nl-NL" dirty="0" smtClean="0"/>
              <a:t>erfdelers </a:t>
            </a:r>
            <a:r>
              <a:rPr lang="nl-NL" dirty="0"/>
              <a:t>van levenswijsheid, cultuur, normen en waarden, geloof, geschiedenis</a:t>
            </a:r>
          </a:p>
          <a:p>
            <a:r>
              <a:rPr lang="nl-NL" dirty="0" smtClean="0"/>
              <a:t>Ze </a:t>
            </a:r>
            <a:r>
              <a:rPr lang="nl-NL" dirty="0"/>
              <a:t>zijn </a:t>
            </a:r>
            <a:r>
              <a:rPr lang="nl-NL" dirty="0" smtClean="0"/>
              <a:t>hoorders én vertellers </a:t>
            </a:r>
          </a:p>
          <a:p>
            <a:r>
              <a:rPr lang="nl-NL" dirty="0" smtClean="0"/>
              <a:t>Ze willen niet alleen ontvangen en dankjewel zeggen, maar ook geven!</a:t>
            </a:r>
          </a:p>
          <a:p>
            <a:r>
              <a:rPr lang="nl-NL" dirty="0" smtClean="0"/>
              <a:t>Paulus roept daar ook toe op (1 Tim. 6:17-19)</a:t>
            </a:r>
            <a:endParaRPr lang="nl-NL" dirty="0"/>
          </a:p>
          <a:p>
            <a:pPr marL="0" indent="0">
              <a:buNone/>
            </a:pPr>
            <a:r>
              <a:rPr lang="nl-NL" dirty="0" smtClean="0">
                <a:sym typeface="Wingdings" panose="05000000000000000000" pitchFamily="2" charset="2"/>
              </a:rPr>
              <a:t> Hoe kun je dit activeren? 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32080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Luisteren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‘Ouderen zijn hoorders en vertellers’ (vorige dia). Wij draaien het vaak om: wij praten en zij moeten naar ons luisteren.</a:t>
            </a:r>
          </a:p>
          <a:p>
            <a:r>
              <a:rPr lang="nl-NL" dirty="0" smtClean="0"/>
              <a:t>Toon echte belangstelling voor wat ouderen te vertellen hebben, luisteren naar hun grote en kleine verhalen en belevenissen. (Soms kun je daarvoor zelfs jongeren inschakelen!)</a:t>
            </a:r>
          </a:p>
          <a:p>
            <a:r>
              <a:rPr lang="nl-NL" dirty="0" smtClean="0"/>
              <a:t>En als ze eens in herhaling vallen: heb geduld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224033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Netwerken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l-NL" dirty="0"/>
              <a:t>Ouderen </a:t>
            </a:r>
            <a:r>
              <a:rPr lang="nl-NL" dirty="0" smtClean="0"/>
              <a:t>participeren in </a:t>
            </a:r>
            <a:r>
              <a:rPr lang="nl-NL" dirty="0"/>
              <a:t>bestaande gemeenschappen </a:t>
            </a:r>
            <a:r>
              <a:rPr lang="nl-NL" dirty="0" smtClean="0"/>
              <a:t>(gezin, buren, familie, kerk, vrienden, voetbalclub)</a:t>
            </a:r>
            <a:endParaRPr lang="nl-NL" dirty="0"/>
          </a:p>
          <a:p>
            <a:r>
              <a:rPr lang="nl-NL" dirty="0" smtClean="0"/>
              <a:t>De zorggemeenschap (professioneel, vrijwillig) vervangt die niet maar vult ze aan</a:t>
            </a:r>
            <a:endParaRPr lang="nl-NL" dirty="0"/>
          </a:p>
          <a:p>
            <a:pPr marL="0" indent="0">
              <a:buNone/>
            </a:pPr>
            <a:r>
              <a:rPr lang="nl-NL" dirty="0">
                <a:sym typeface="Wingdings" panose="05000000000000000000" pitchFamily="2" charset="2"/>
              </a:rPr>
              <a:t> wat kunt u doen </a:t>
            </a:r>
            <a:r>
              <a:rPr lang="nl-NL" dirty="0" smtClean="0">
                <a:sym typeface="Wingdings" panose="05000000000000000000" pitchFamily="2" charset="2"/>
              </a:rPr>
              <a:t>om bestaande netwerken, die kleiner worden, actief te houden of nieuwe netwerken te vormen? (Denk ook aan digitale media)</a:t>
            </a:r>
            <a:endParaRPr lang="nl-NL" dirty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4740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Jaargetijden</a:t>
            </a:r>
            <a:endParaRPr lang="nl-NL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De levensjaargetijden lopen door elkaar. Op je dertigste kun je een winterperiode meemaken en in hoge ouderdom de lente.</a:t>
            </a:r>
          </a:p>
          <a:p>
            <a:r>
              <a:rPr lang="nl-NL" dirty="0" smtClean="0"/>
              <a:t>Psalm 93:13-16. De rechtvaardigen bloeien zelfs nog in de ouderdom. Dat heeft wel met de grond te maken waarin ze geplant zijn.</a:t>
            </a:r>
          </a:p>
          <a:p>
            <a:r>
              <a:rPr lang="nl-NL" dirty="0" smtClean="0"/>
              <a:t>Geniet van de vruchten die ouderen geven en deel af en toe wat (gelovige) mest uit.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802249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828</Words>
  <Application>Microsoft Office PowerPoint</Application>
  <PresentationFormat>Diavoorstelling (4:3)</PresentationFormat>
  <Paragraphs>82</Paragraphs>
  <Slides>15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19" baseType="lpstr">
      <vt:lpstr>Arial</vt:lpstr>
      <vt:lpstr>Calibri</vt:lpstr>
      <vt:lpstr>Wingdings</vt:lpstr>
      <vt:lpstr>Kantoorthema</vt:lpstr>
      <vt:lpstr>Ouderen doen ertoe</vt:lpstr>
      <vt:lpstr>Stellingen, mee eens of oneens?</vt:lpstr>
      <vt:lpstr>Uitgangspunt 1</vt:lpstr>
      <vt:lpstr>Uitgangspunt 2</vt:lpstr>
      <vt:lpstr>Echte ouderdom is zwaar</vt:lpstr>
      <vt:lpstr>De grootste innerlijke last…</vt:lpstr>
      <vt:lpstr>Ouderenzorg richt zich op</vt:lpstr>
      <vt:lpstr>Geloof- en levensovertuiging</vt:lpstr>
      <vt:lpstr>Geloofs- en levensvragen gaan over</vt:lpstr>
      <vt:lpstr>‘Heeft het leven nog zin?’</vt:lpstr>
      <vt:lpstr>Ouderen hebben zin in vandaag</vt:lpstr>
      <vt:lpstr>Participatie = erbij horen</vt:lpstr>
      <vt:lpstr>Luisteren</vt:lpstr>
      <vt:lpstr>Netwerken</vt:lpstr>
      <vt:lpstr>Jaargetijden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Ouderen doen ertoe</dc:title>
  <dc:creator>N.C. van der Voet</dc:creator>
  <cp:lastModifiedBy>Nico van der Voet</cp:lastModifiedBy>
  <cp:revision>22</cp:revision>
  <dcterms:created xsi:type="dcterms:W3CDTF">2017-04-03T07:19:03Z</dcterms:created>
  <dcterms:modified xsi:type="dcterms:W3CDTF">2019-04-13T19:06:24Z</dcterms:modified>
</cp:coreProperties>
</file>