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5" r:id="rId6"/>
    <p:sldId id="260" r:id="rId7"/>
    <p:sldId id="266" r:id="rId8"/>
    <p:sldId id="261" r:id="rId9"/>
    <p:sldId id="267" r:id="rId10"/>
    <p:sldId id="262" r:id="rId11"/>
    <p:sldId id="264" r:id="rId12"/>
    <p:sldId id="263" r:id="rId13"/>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61" autoAdjust="0"/>
    <p:restoredTop sz="94660"/>
  </p:normalViewPr>
  <p:slideViewPr>
    <p:cSldViewPr snapToGrid="0">
      <p:cViewPr varScale="1">
        <p:scale>
          <a:sx n="73" d="100"/>
          <a:sy n="73" d="100"/>
        </p:scale>
        <p:origin x="62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nl-NL" smtClean="0"/>
              <a:t>Klik om de stijl te bewerken</a:t>
            </a:r>
            <a:endParaRPr lang="nl-NL"/>
          </a:p>
        </p:txBody>
      </p:sp>
      <p:sp>
        <p:nvSpPr>
          <p:cNvPr id="3" name="Ond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smtClean="0"/>
              <a:t>Klik om de ondertitelstijl van het model te bewerken</a:t>
            </a:r>
            <a:endParaRPr lang="nl-NL"/>
          </a:p>
        </p:txBody>
      </p:sp>
      <p:sp>
        <p:nvSpPr>
          <p:cNvPr id="4" name="Tijdelijke aanduiding voor datum 3"/>
          <p:cNvSpPr>
            <a:spLocks noGrp="1"/>
          </p:cNvSpPr>
          <p:nvPr>
            <p:ph type="dt" sz="half" idx="10"/>
          </p:nvPr>
        </p:nvSpPr>
        <p:spPr/>
        <p:txBody>
          <a:bodyPr/>
          <a:lstStyle/>
          <a:p>
            <a:fld id="{8645BCFA-FBE0-434D-938D-8C851A6C4098}" type="datetimeFigureOut">
              <a:rPr lang="nl-NL" smtClean="0"/>
              <a:t>18-6-2019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B4E99D67-4701-4770-A840-72C69461CEC7}" type="slidenum">
              <a:rPr lang="nl-NL" smtClean="0"/>
              <a:t>‹nr.›</a:t>
            </a:fld>
            <a:endParaRPr lang="nl-NL"/>
          </a:p>
        </p:txBody>
      </p:sp>
    </p:spTree>
    <p:extLst>
      <p:ext uri="{BB962C8B-B14F-4D97-AF65-F5344CB8AC3E}">
        <p14:creationId xmlns:p14="http://schemas.microsoft.com/office/powerpoint/2010/main" val="266336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8645BCFA-FBE0-434D-938D-8C851A6C4098}" type="datetimeFigureOut">
              <a:rPr lang="nl-NL" smtClean="0"/>
              <a:t>18-6-2019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B4E99D67-4701-4770-A840-72C69461CEC7}" type="slidenum">
              <a:rPr lang="nl-NL" smtClean="0"/>
              <a:t>‹nr.›</a:t>
            </a:fld>
            <a:endParaRPr lang="nl-NL"/>
          </a:p>
        </p:txBody>
      </p:sp>
    </p:spTree>
    <p:extLst>
      <p:ext uri="{BB962C8B-B14F-4D97-AF65-F5344CB8AC3E}">
        <p14:creationId xmlns:p14="http://schemas.microsoft.com/office/powerpoint/2010/main" val="10919896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nl-NL" smtClean="0"/>
              <a:t>Klik om de stijl te bewerken</a:t>
            </a:r>
            <a:endParaRPr lang="nl-NL"/>
          </a:p>
        </p:txBody>
      </p:sp>
      <p:sp>
        <p:nvSpPr>
          <p:cNvPr id="3" name="Tijdelijke aanduiding voor teks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smtClean="0"/>
              <a:t>Tekststijl van het model bewerken</a:t>
            </a:r>
          </a:p>
        </p:txBody>
      </p:sp>
      <p:sp>
        <p:nvSpPr>
          <p:cNvPr id="4" name="Tijdelijke aanduiding voor datum 3"/>
          <p:cNvSpPr>
            <a:spLocks noGrp="1"/>
          </p:cNvSpPr>
          <p:nvPr>
            <p:ph type="dt" sz="half" idx="10"/>
          </p:nvPr>
        </p:nvSpPr>
        <p:spPr/>
        <p:txBody>
          <a:bodyPr/>
          <a:lstStyle/>
          <a:p>
            <a:fld id="{8645BCFA-FBE0-434D-938D-8C851A6C4098}" type="datetimeFigureOut">
              <a:rPr lang="nl-NL" smtClean="0"/>
              <a:t>18-6-2019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B4E99D67-4701-4770-A840-72C69461CEC7}" type="slidenum">
              <a:rPr lang="nl-NL" smtClean="0"/>
              <a:t>‹nr.›</a:t>
            </a:fld>
            <a:endParaRPr lang="nl-NL"/>
          </a:p>
        </p:txBody>
      </p:sp>
    </p:spTree>
    <p:extLst>
      <p:ext uri="{BB962C8B-B14F-4D97-AF65-F5344CB8AC3E}">
        <p14:creationId xmlns:p14="http://schemas.microsoft.com/office/powerpoint/2010/main" val="24972640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838200" y="1825625"/>
            <a:ext cx="5181600" cy="4351338"/>
          </a:xfrm>
        </p:spPr>
        <p:txBody>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6172200" y="1825625"/>
            <a:ext cx="5181600" cy="4351338"/>
          </a:xfrm>
        </p:spPr>
        <p:txBody>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8645BCFA-FBE0-434D-938D-8C851A6C4098}" type="datetimeFigureOut">
              <a:rPr lang="nl-NL" smtClean="0"/>
              <a:t>18-6-2019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B4E99D67-4701-4770-A840-72C69461CEC7}" type="slidenum">
              <a:rPr lang="nl-NL" smtClean="0"/>
              <a:t>‹nr.›</a:t>
            </a:fld>
            <a:endParaRPr lang="nl-NL"/>
          </a:p>
        </p:txBody>
      </p:sp>
    </p:spTree>
    <p:extLst>
      <p:ext uri="{BB962C8B-B14F-4D97-AF65-F5344CB8AC3E}">
        <p14:creationId xmlns:p14="http://schemas.microsoft.com/office/powerpoint/2010/main" val="2798282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nl-NL" smtClean="0"/>
              <a:t>Klik om de stijl te bewerken</a:t>
            </a:r>
            <a:endParaRPr lang="nl-NL"/>
          </a:p>
        </p:txBody>
      </p:sp>
      <p:sp>
        <p:nvSpPr>
          <p:cNvPr id="3" name="Tijdelijke aanduiding voor teks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Tekststijl van het model bewerken</a:t>
            </a:r>
          </a:p>
        </p:txBody>
      </p:sp>
      <p:sp>
        <p:nvSpPr>
          <p:cNvPr id="4" name="Tijdelijke aanduiding voor inhoud 3"/>
          <p:cNvSpPr>
            <a:spLocks noGrp="1"/>
          </p:cNvSpPr>
          <p:nvPr>
            <p:ph sz="half" idx="2"/>
          </p:nvPr>
        </p:nvSpPr>
        <p:spPr>
          <a:xfrm>
            <a:off x="839788" y="2505075"/>
            <a:ext cx="5157787" cy="3684588"/>
          </a:xfrm>
        </p:spPr>
        <p:txBody>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Tekststijl van het model bewerken</a:t>
            </a:r>
          </a:p>
        </p:txBody>
      </p:sp>
      <p:sp>
        <p:nvSpPr>
          <p:cNvPr id="6" name="Tijdelijke aanduiding voor inhoud 5"/>
          <p:cNvSpPr>
            <a:spLocks noGrp="1"/>
          </p:cNvSpPr>
          <p:nvPr>
            <p:ph sz="quarter" idx="4"/>
          </p:nvPr>
        </p:nvSpPr>
        <p:spPr>
          <a:xfrm>
            <a:off x="6172200" y="2505075"/>
            <a:ext cx="5183188" cy="3684588"/>
          </a:xfrm>
        </p:spPr>
        <p:txBody>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8645BCFA-FBE0-434D-938D-8C851A6C4098}" type="datetimeFigureOut">
              <a:rPr lang="nl-NL" smtClean="0"/>
              <a:t>18-6-2019</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B4E99D67-4701-4770-A840-72C69461CEC7}" type="slidenum">
              <a:rPr lang="nl-NL" smtClean="0"/>
              <a:t>‹nr.›</a:t>
            </a:fld>
            <a:endParaRPr lang="nl-NL"/>
          </a:p>
        </p:txBody>
      </p:sp>
    </p:spTree>
    <p:extLst>
      <p:ext uri="{BB962C8B-B14F-4D97-AF65-F5344CB8AC3E}">
        <p14:creationId xmlns:p14="http://schemas.microsoft.com/office/powerpoint/2010/main" val="4143054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8645BCFA-FBE0-434D-938D-8C851A6C4098}" type="datetimeFigureOut">
              <a:rPr lang="nl-NL" smtClean="0"/>
              <a:t>18-6-2019</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B4E99D67-4701-4770-A840-72C69461CEC7}" type="slidenum">
              <a:rPr lang="nl-NL" smtClean="0"/>
              <a:t>‹nr.›</a:t>
            </a:fld>
            <a:endParaRPr lang="nl-NL"/>
          </a:p>
        </p:txBody>
      </p:sp>
    </p:spTree>
    <p:extLst>
      <p:ext uri="{BB962C8B-B14F-4D97-AF65-F5344CB8AC3E}">
        <p14:creationId xmlns:p14="http://schemas.microsoft.com/office/powerpoint/2010/main" val="876832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8645BCFA-FBE0-434D-938D-8C851A6C4098}" type="datetimeFigureOut">
              <a:rPr lang="nl-NL" smtClean="0"/>
              <a:t>18-6-2019</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B4E99D67-4701-4770-A840-72C69461CEC7}" type="slidenum">
              <a:rPr lang="nl-NL" smtClean="0"/>
              <a:t>‹nr.›</a:t>
            </a:fld>
            <a:endParaRPr lang="nl-NL"/>
          </a:p>
        </p:txBody>
      </p:sp>
    </p:spTree>
    <p:extLst>
      <p:ext uri="{BB962C8B-B14F-4D97-AF65-F5344CB8AC3E}">
        <p14:creationId xmlns:p14="http://schemas.microsoft.com/office/powerpoint/2010/main" val="32911763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smtClean="0"/>
              <a:t>Klik om de stijl te bewerken</a:t>
            </a:r>
            <a:endParaRPr lang="nl-NL"/>
          </a:p>
        </p:txBody>
      </p:sp>
      <p:sp>
        <p:nvSpPr>
          <p:cNvPr id="3" name="Tijdelijke aanduiding voor inhoud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Tekststijl van het model bewerken</a:t>
            </a:r>
          </a:p>
        </p:txBody>
      </p:sp>
      <p:sp>
        <p:nvSpPr>
          <p:cNvPr id="5" name="Tijdelijke aanduiding voor datum 4"/>
          <p:cNvSpPr>
            <a:spLocks noGrp="1"/>
          </p:cNvSpPr>
          <p:nvPr>
            <p:ph type="dt" sz="half" idx="10"/>
          </p:nvPr>
        </p:nvSpPr>
        <p:spPr/>
        <p:txBody>
          <a:bodyPr/>
          <a:lstStyle/>
          <a:p>
            <a:fld id="{8645BCFA-FBE0-434D-938D-8C851A6C4098}" type="datetimeFigureOut">
              <a:rPr lang="nl-NL" smtClean="0"/>
              <a:t>18-6-2019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B4E99D67-4701-4770-A840-72C69461CEC7}" type="slidenum">
              <a:rPr lang="nl-NL" smtClean="0"/>
              <a:t>‹nr.›</a:t>
            </a:fld>
            <a:endParaRPr lang="nl-NL"/>
          </a:p>
        </p:txBody>
      </p:sp>
    </p:spTree>
    <p:extLst>
      <p:ext uri="{BB962C8B-B14F-4D97-AF65-F5344CB8AC3E}">
        <p14:creationId xmlns:p14="http://schemas.microsoft.com/office/powerpoint/2010/main" val="2689170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smtClean="0"/>
              <a:t>Klik om de stijl te bewerken</a:t>
            </a:r>
            <a:endParaRPr lang="nl-NL"/>
          </a:p>
        </p:txBody>
      </p:sp>
      <p:sp>
        <p:nvSpPr>
          <p:cNvPr id="3" name="Tijdelijke aanduiding voor afbeelding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Tekststijl van het model bewerken</a:t>
            </a:r>
          </a:p>
        </p:txBody>
      </p:sp>
      <p:sp>
        <p:nvSpPr>
          <p:cNvPr id="5" name="Tijdelijke aanduiding voor datum 4"/>
          <p:cNvSpPr>
            <a:spLocks noGrp="1"/>
          </p:cNvSpPr>
          <p:nvPr>
            <p:ph type="dt" sz="half" idx="10"/>
          </p:nvPr>
        </p:nvSpPr>
        <p:spPr/>
        <p:txBody>
          <a:bodyPr/>
          <a:lstStyle/>
          <a:p>
            <a:fld id="{8645BCFA-FBE0-434D-938D-8C851A6C4098}" type="datetimeFigureOut">
              <a:rPr lang="nl-NL" smtClean="0"/>
              <a:t>18-6-2019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B4E99D67-4701-4770-A840-72C69461CEC7}" type="slidenum">
              <a:rPr lang="nl-NL" smtClean="0"/>
              <a:t>‹nr.›</a:t>
            </a:fld>
            <a:endParaRPr lang="nl-NL"/>
          </a:p>
        </p:txBody>
      </p:sp>
    </p:spTree>
    <p:extLst>
      <p:ext uri="{BB962C8B-B14F-4D97-AF65-F5344CB8AC3E}">
        <p14:creationId xmlns:p14="http://schemas.microsoft.com/office/powerpoint/2010/main" val="260009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8645BCFA-FBE0-434D-938D-8C851A6C4098}" type="datetimeFigureOut">
              <a:rPr lang="nl-NL" smtClean="0"/>
              <a:t>18-6-2019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B4E99D67-4701-4770-A840-72C69461CEC7}" type="slidenum">
              <a:rPr lang="nl-NL" smtClean="0"/>
              <a:t>‹nr.›</a:t>
            </a:fld>
            <a:endParaRPr lang="nl-NL"/>
          </a:p>
        </p:txBody>
      </p:sp>
    </p:spTree>
    <p:extLst>
      <p:ext uri="{BB962C8B-B14F-4D97-AF65-F5344CB8AC3E}">
        <p14:creationId xmlns:p14="http://schemas.microsoft.com/office/powerpoint/2010/main" val="3470591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724900" y="365125"/>
            <a:ext cx="2628900" cy="5811838"/>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838200" y="365125"/>
            <a:ext cx="7734300" cy="5811838"/>
          </a:xfrm>
        </p:spPr>
        <p:txBody>
          <a:bodyPr vert="eaVert"/>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8645BCFA-FBE0-434D-938D-8C851A6C4098}" type="datetimeFigureOut">
              <a:rPr lang="nl-NL" smtClean="0"/>
              <a:t>18-6-2019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B4E99D67-4701-4770-A840-72C69461CEC7}" type="slidenum">
              <a:rPr lang="nl-NL" smtClean="0"/>
              <a:t>‹nr.›</a:t>
            </a:fld>
            <a:endParaRPr lang="nl-NL"/>
          </a:p>
        </p:txBody>
      </p:sp>
    </p:spTree>
    <p:extLst>
      <p:ext uri="{BB962C8B-B14F-4D97-AF65-F5344CB8AC3E}">
        <p14:creationId xmlns:p14="http://schemas.microsoft.com/office/powerpoint/2010/main" val="9059026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5BCFA-FBE0-434D-938D-8C851A6C4098}" type="datetimeFigureOut">
              <a:rPr lang="nl-NL" smtClean="0"/>
              <a:t>18-6-2019</a:t>
            </a:fld>
            <a:endParaRPr lang="nl-NL"/>
          </a:p>
        </p:txBody>
      </p:sp>
      <p:sp>
        <p:nvSpPr>
          <p:cNvPr id="5" name="Tijdelijke aanduiding voor voettekst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E99D67-4701-4770-A840-72C69461CEC7}" type="slidenum">
              <a:rPr lang="nl-NL" smtClean="0"/>
              <a:t>‹nr.›</a:t>
            </a:fld>
            <a:endParaRPr lang="nl-NL"/>
          </a:p>
        </p:txBody>
      </p:sp>
    </p:spTree>
    <p:extLst>
      <p:ext uri="{BB962C8B-B14F-4D97-AF65-F5344CB8AC3E}">
        <p14:creationId xmlns:p14="http://schemas.microsoft.com/office/powerpoint/2010/main" val="13326942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smtClean="0"/>
              <a:t>Focus en functie</a:t>
            </a:r>
            <a:endParaRPr lang="nl-NL" dirty="0"/>
          </a:p>
        </p:txBody>
      </p:sp>
      <p:sp>
        <p:nvSpPr>
          <p:cNvPr id="3" name="Ondertitel 2"/>
          <p:cNvSpPr>
            <a:spLocks noGrp="1"/>
          </p:cNvSpPr>
          <p:nvPr>
            <p:ph type="subTitle" idx="1"/>
          </p:nvPr>
        </p:nvSpPr>
        <p:spPr/>
        <p:txBody>
          <a:bodyPr/>
          <a:lstStyle/>
          <a:p>
            <a:endParaRPr lang="nl-NL" dirty="0"/>
          </a:p>
        </p:txBody>
      </p:sp>
      <p:pic>
        <p:nvPicPr>
          <p:cNvPr id="7"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5289029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0336"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Hermeneutiek</a:t>
            </a:r>
            <a:endParaRPr lang="nl-NL" dirty="0"/>
          </a:p>
        </p:txBody>
      </p:sp>
      <p:sp>
        <p:nvSpPr>
          <p:cNvPr id="3" name="Tijdelijke aanduiding voor inhoud 2"/>
          <p:cNvSpPr>
            <a:spLocks noGrp="1"/>
          </p:cNvSpPr>
          <p:nvPr>
            <p:ph idx="1"/>
          </p:nvPr>
        </p:nvSpPr>
        <p:spPr/>
        <p:txBody>
          <a:bodyPr/>
          <a:lstStyle/>
          <a:p>
            <a:r>
              <a:rPr lang="nl-NL" dirty="0" smtClean="0"/>
              <a:t>Preken is een hermeneutisch proces.</a:t>
            </a:r>
          </a:p>
          <a:p>
            <a:r>
              <a:rPr lang="nl-NL" dirty="0" smtClean="0"/>
              <a:t>Bij de </a:t>
            </a:r>
            <a:r>
              <a:rPr lang="nl-NL" dirty="0"/>
              <a:t>G</a:t>
            </a:r>
            <a:r>
              <a:rPr lang="nl-NL" dirty="0" smtClean="0"/>
              <a:t>rieken was Hermes de godheid die de boodschappen van Zeus naar de mensen bracht. Vandaar de naam.</a:t>
            </a:r>
          </a:p>
          <a:p>
            <a:r>
              <a:rPr lang="nl-NL" dirty="0" smtClean="0"/>
              <a:t>Een prediker hoort/leest een boodschap van God. Daar geniet hij/ zij van. Maar nu moet hij die nog zo bij de mensen brengen dat ze de boodschap begrijpen en er iets aan hebben.</a:t>
            </a:r>
          </a:p>
          <a:p>
            <a:r>
              <a:rPr lang="nl-NL" dirty="0" smtClean="0"/>
              <a:t>In de preek worden God, bijbel, prediker en hoorders zo met elkaar verbonden.</a:t>
            </a:r>
          </a:p>
          <a:p>
            <a:pPr marL="0" indent="0">
              <a:buNone/>
            </a:pPr>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8362206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977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Hermeneutische stappen</a:t>
            </a:r>
            <a:endParaRPr lang="nl-NL" dirty="0"/>
          </a:p>
        </p:txBody>
      </p:sp>
      <p:sp>
        <p:nvSpPr>
          <p:cNvPr id="3" name="Tijdelijke aanduiding voor inhoud 2"/>
          <p:cNvSpPr>
            <a:spLocks noGrp="1"/>
          </p:cNvSpPr>
          <p:nvPr>
            <p:ph idx="1"/>
          </p:nvPr>
        </p:nvSpPr>
        <p:spPr/>
        <p:txBody>
          <a:bodyPr/>
          <a:lstStyle/>
          <a:p>
            <a:r>
              <a:rPr lang="nl-NL" dirty="0" smtClean="0"/>
              <a:t>Focus en functie hebben alles te maken met de hermeneutische stappen:</a:t>
            </a:r>
          </a:p>
          <a:p>
            <a:pPr lvl="1"/>
            <a:r>
              <a:rPr lang="nl-NL" dirty="0" smtClean="0"/>
              <a:t>Wat staat er in de </a:t>
            </a:r>
            <a:r>
              <a:rPr lang="nl-NL" dirty="0" err="1" smtClean="0"/>
              <a:t>bijbeltekst</a:t>
            </a:r>
            <a:r>
              <a:rPr lang="nl-NL" dirty="0" smtClean="0"/>
              <a:t>? (vertaling, exegese)</a:t>
            </a:r>
          </a:p>
          <a:p>
            <a:pPr lvl="1"/>
            <a:r>
              <a:rPr lang="nl-NL" dirty="0" smtClean="0"/>
              <a:t>Wat was de boodschap voor de luisteraars van toen (ook onderdeel van de exegetische studie)</a:t>
            </a:r>
          </a:p>
          <a:p>
            <a:pPr lvl="1"/>
            <a:r>
              <a:rPr lang="nl-NL" dirty="0" smtClean="0"/>
              <a:t>Wat is de boodschap voor de luisteraars van nu? (dat heeft niet alleen met exegese te maken, maar ook met de theologische visie van de prediker)</a:t>
            </a:r>
          </a:p>
          <a:p>
            <a:pPr lvl="1"/>
            <a:r>
              <a:rPr lang="nl-NL" dirty="0" smtClean="0"/>
              <a:t>En hoe kan ik dat alles zo duidelijk mogelijk zeggen voor déze hoorders? (dat heeft met didactische en communicatieve vaardigheden te maken)</a:t>
            </a:r>
            <a:endParaRPr lang="nl-NL" dirty="0"/>
          </a:p>
        </p:txBody>
      </p:sp>
      <p:pic>
        <p:nvPicPr>
          <p:cNvPr id="5"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2355268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1668"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a:t>
            </a:r>
            <a:r>
              <a:rPr lang="nl-NL" dirty="0" smtClean="0"/>
              <a:t>icht bij de bijbel</a:t>
            </a:r>
            <a:endParaRPr lang="nl-NL" dirty="0"/>
          </a:p>
        </p:txBody>
      </p:sp>
      <p:sp>
        <p:nvSpPr>
          <p:cNvPr id="3" name="Tijdelijke aanduiding voor inhoud 2"/>
          <p:cNvSpPr>
            <a:spLocks noGrp="1"/>
          </p:cNvSpPr>
          <p:nvPr>
            <p:ph idx="1"/>
          </p:nvPr>
        </p:nvSpPr>
        <p:spPr/>
        <p:txBody>
          <a:bodyPr/>
          <a:lstStyle/>
          <a:p>
            <a:r>
              <a:rPr lang="nl-NL" dirty="0" smtClean="0"/>
              <a:t>De focus is de kern van het gekozen </a:t>
            </a:r>
            <a:r>
              <a:rPr lang="nl-NL" dirty="0" err="1" smtClean="0"/>
              <a:t>bijbelgedeelte</a:t>
            </a:r>
            <a:r>
              <a:rPr lang="nl-NL" dirty="0" smtClean="0"/>
              <a:t> die je als spreker wilt uitwerken. Soms pak je daarvoor de overduidelijke kern die op grond van de exegetische voorstudie komt bovendrijven. Je kunt ook rustig een andere focus kiezen, je legt als het ware een ander accent, mits die andere focus blijft passen bij de exegese.</a:t>
            </a:r>
          </a:p>
          <a:p>
            <a:r>
              <a:rPr lang="nl-NL" dirty="0" smtClean="0"/>
              <a:t>Beluister nu de illustratie daarvan aan de hand van Gen. 12 en Ps. 1</a:t>
            </a:r>
          </a:p>
          <a:p>
            <a:endParaRPr lang="nl-NL" dirty="0"/>
          </a:p>
        </p:txBody>
      </p:sp>
      <p:pic>
        <p:nvPicPr>
          <p:cNvPr id="5"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78195582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025"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Paulus zegt…</a:t>
            </a:r>
            <a:endParaRPr lang="nl-NL" dirty="0"/>
          </a:p>
        </p:txBody>
      </p:sp>
      <p:sp>
        <p:nvSpPr>
          <p:cNvPr id="3" name="Tijdelijke aanduiding voor inhoud 2"/>
          <p:cNvSpPr>
            <a:spLocks noGrp="1"/>
          </p:cNvSpPr>
          <p:nvPr>
            <p:ph idx="1"/>
          </p:nvPr>
        </p:nvSpPr>
        <p:spPr/>
        <p:txBody>
          <a:bodyPr/>
          <a:lstStyle/>
          <a:p>
            <a:r>
              <a:rPr lang="nl-NL" dirty="0"/>
              <a:t>Omdat je focus uit de schriftlezing komt, moet je in de formulering daarvan geen woorden als ‘ik’ of ‘wij’ gebruiken. Dat bewaar je voor de functie. In de focus blijf je gewoon dicht bij de </a:t>
            </a:r>
            <a:r>
              <a:rPr lang="nl-NL" dirty="0" err="1"/>
              <a:t>bijbeltekst</a:t>
            </a:r>
            <a:r>
              <a:rPr lang="nl-NL" dirty="0"/>
              <a:t>.</a:t>
            </a:r>
          </a:p>
          <a:p>
            <a:r>
              <a:rPr lang="nl-NL" dirty="0" smtClean="0"/>
              <a:t>Zeg maar gewoon: de focus is: ‘Paulus zegt tegen de mensen in </a:t>
            </a:r>
            <a:r>
              <a:rPr lang="nl-NL" dirty="0" err="1"/>
              <a:t>F</a:t>
            </a:r>
            <a:r>
              <a:rPr lang="nl-NL" dirty="0" err="1" smtClean="0"/>
              <a:t>ilippi</a:t>
            </a:r>
            <a:r>
              <a:rPr lang="nl-NL" dirty="0" smtClean="0"/>
              <a:t> dat ze altijd blij moeten zijn’. In zo’n focus kun je je je exegese in tekstverband en brief-verband meenemen. En de functie komt daarna. Wat hebben jouw hoorders aan zo’n opdracht voor de mensen in </a:t>
            </a:r>
            <a:r>
              <a:rPr lang="nl-NL" dirty="0" err="1"/>
              <a:t>F</a:t>
            </a:r>
            <a:r>
              <a:rPr lang="nl-NL" dirty="0" err="1" smtClean="0"/>
              <a:t>ilippi</a:t>
            </a:r>
            <a:r>
              <a:rPr lang="nl-NL" dirty="0" smtClean="0"/>
              <a:t>?</a:t>
            </a:r>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746045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457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Dichtbij de hoorder</a:t>
            </a:r>
            <a:endParaRPr lang="nl-NL" dirty="0"/>
          </a:p>
        </p:txBody>
      </p:sp>
      <p:sp>
        <p:nvSpPr>
          <p:cNvPr id="3" name="Tijdelijke aanduiding voor inhoud 2"/>
          <p:cNvSpPr>
            <a:spLocks noGrp="1"/>
          </p:cNvSpPr>
          <p:nvPr>
            <p:ph idx="1"/>
          </p:nvPr>
        </p:nvSpPr>
        <p:spPr/>
        <p:txBody>
          <a:bodyPr/>
          <a:lstStyle/>
          <a:p>
            <a:r>
              <a:rPr lang="nl-NL" dirty="0" smtClean="0"/>
              <a:t>Dan komt nu de functie en daarmee kom je bij de hoorders. Wat hebben de hoorders aan het thema dat in de focus benoemd wordt? Kunnen ze er iets van leren? Kunnen ze er iets aan beleven? Kunnen ze ermee aan de slag gaan? Hoofd, hart en handen kunnen in de functie aan de orde komen (maar niet alles in elke functie tegelijk)!</a:t>
            </a:r>
          </a:p>
          <a:p>
            <a:r>
              <a:rPr lang="nl-NL" dirty="0" smtClean="0"/>
              <a:t>Let erop: als een voorganger een thema voor een preek formuleert, kiest hij vaak voor de functie. ‘God roept jou!’ ‘Altijd dankbaar?!’</a:t>
            </a:r>
          </a:p>
          <a:p>
            <a:pPr marL="0" indent="0">
              <a:buNone/>
            </a:pPr>
            <a:endParaRPr lang="nl-NL" dirty="0"/>
          </a:p>
        </p:txBody>
      </p:sp>
      <p:pic>
        <p:nvPicPr>
          <p:cNvPr id="8"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6976407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73818"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Creativiteit</a:t>
            </a:r>
            <a:endParaRPr lang="nl-NL" dirty="0"/>
          </a:p>
        </p:txBody>
      </p:sp>
      <p:sp>
        <p:nvSpPr>
          <p:cNvPr id="3" name="Tijdelijke aanduiding voor inhoud 2"/>
          <p:cNvSpPr>
            <a:spLocks noGrp="1"/>
          </p:cNvSpPr>
          <p:nvPr>
            <p:ph idx="1"/>
          </p:nvPr>
        </p:nvSpPr>
        <p:spPr/>
        <p:txBody>
          <a:bodyPr/>
          <a:lstStyle/>
          <a:p>
            <a:r>
              <a:rPr lang="nl-NL" dirty="0" smtClean="0"/>
              <a:t>Bij de focus luister je heel goed naar de Schrift. Bij de functie – de toepassing – heb je meer vrijheid. De functie moet uit de focus voortkomen, dat </a:t>
            </a:r>
            <a:r>
              <a:rPr lang="nl-NL" dirty="0" smtClean="0"/>
              <a:t>is je </a:t>
            </a:r>
            <a:r>
              <a:rPr lang="nl-NL" dirty="0" smtClean="0"/>
              <a:t>beperking, maar je kunt meerdere kanten op.</a:t>
            </a:r>
          </a:p>
          <a:p>
            <a:r>
              <a:rPr lang="nl-NL" dirty="0" smtClean="0"/>
              <a:t>Je hoort ook dat theologen vanuit hun eigen context spreken: een reformatorische voorganger komt wellicht bij een zelfde tekst op een andere functie dan een vrijzinnige voorganger.</a:t>
            </a:r>
          </a:p>
          <a:p>
            <a:r>
              <a:rPr lang="nl-NL" dirty="0" smtClean="0"/>
              <a:t>We kennen dit verschijnsel als we twee preken horen over een zelfde </a:t>
            </a:r>
            <a:r>
              <a:rPr lang="nl-NL" dirty="0" err="1" smtClean="0"/>
              <a:t>bijbeltekst</a:t>
            </a:r>
            <a:r>
              <a:rPr lang="nl-NL" dirty="0" smtClean="0"/>
              <a:t>. Dan hoor je dat iedere voorganger er ook weer eigen dingen uit haalt.</a:t>
            </a:r>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4797329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616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Beperk je </a:t>
            </a:r>
            <a:endParaRPr lang="nl-NL" dirty="0"/>
          </a:p>
        </p:txBody>
      </p:sp>
      <p:sp>
        <p:nvSpPr>
          <p:cNvPr id="3" name="Tijdelijke aanduiding voor inhoud 2"/>
          <p:cNvSpPr>
            <a:spLocks noGrp="1"/>
          </p:cNvSpPr>
          <p:nvPr>
            <p:ph idx="1"/>
          </p:nvPr>
        </p:nvSpPr>
        <p:spPr/>
        <p:txBody>
          <a:bodyPr/>
          <a:lstStyle/>
          <a:p>
            <a:r>
              <a:rPr lang="nl-NL" dirty="0" smtClean="0"/>
              <a:t>Beperk je tot de uitwerking van focus en functie.</a:t>
            </a:r>
          </a:p>
          <a:p>
            <a:r>
              <a:rPr lang="nl-NL" dirty="0" smtClean="0"/>
              <a:t>Je hebt je voorbereiding gehad (exegese, persoonlijke meditatie, eventueel lezen van bestaande overdenkingen over de tekst). Je hebt daarbij aantekeningen gemaakt. Uit de veelheid daarvan kies je focus en functie en laat je dus weer veel mooie gedachtes los. Als dat zeer doet, maak je daar maar weer een nieuwe preek over.</a:t>
            </a:r>
          </a:p>
          <a:p>
            <a:r>
              <a:rPr lang="nl-NL" dirty="0" smtClean="0"/>
              <a:t>Focus en functie helpen je om deze communicatieregel in praktijk te brengen: je kunt beter veel zeggen over weinig dan weinig over veel!</a:t>
            </a:r>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8560751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246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Christus preken</a:t>
            </a:r>
            <a:endParaRPr lang="nl-NL" dirty="0"/>
          </a:p>
        </p:txBody>
      </p:sp>
      <p:sp>
        <p:nvSpPr>
          <p:cNvPr id="3" name="Tijdelijke aanduiding voor inhoud 2"/>
          <p:cNvSpPr>
            <a:spLocks noGrp="1"/>
          </p:cNvSpPr>
          <p:nvPr>
            <p:ph idx="1"/>
          </p:nvPr>
        </p:nvSpPr>
        <p:spPr/>
        <p:txBody>
          <a:bodyPr/>
          <a:lstStyle/>
          <a:p>
            <a:r>
              <a:rPr lang="nl-NL" dirty="0" smtClean="0"/>
              <a:t>Als je je houdt aan focus en functie, kun je dan wel elementen uit de hele Schrift erbij betrekken? Jazeker, mits ze jouw focus en functie ondersteunen.</a:t>
            </a:r>
          </a:p>
          <a:p>
            <a:r>
              <a:rPr lang="nl-NL" dirty="0" smtClean="0"/>
              <a:t>Dat gaat ook op voor de lijnen naar Christus. Je hoeft echt niet alleen over Hem te preken als er in de tekst ‘Jezus’ of ‘Christus’ staat. Maar je spreekt over Hem alleen wel vanuit jouw focus en functie.</a:t>
            </a:r>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0931013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860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Er gaat veel mis</a:t>
            </a:r>
            <a:endParaRPr lang="nl-NL" dirty="0"/>
          </a:p>
        </p:txBody>
      </p:sp>
      <p:sp>
        <p:nvSpPr>
          <p:cNvPr id="3" name="Tijdelijke aanduiding voor inhoud 2"/>
          <p:cNvSpPr>
            <a:spLocks noGrp="1"/>
          </p:cNvSpPr>
          <p:nvPr>
            <p:ph idx="1"/>
          </p:nvPr>
        </p:nvSpPr>
        <p:spPr/>
        <p:txBody>
          <a:bodyPr/>
          <a:lstStyle/>
          <a:p>
            <a:r>
              <a:rPr lang="nl-NL" dirty="0" smtClean="0"/>
              <a:t>Er gaat veel mis bij het uitwerken van focus en functie:</a:t>
            </a:r>
          </a:p>
          <a:p>
            <a:pPr lvl="1"/>
            <a:r>
              <a:rPr lang="nl-NL" dirty="0" smtClean="0"/>
              <a:t>De focus (dus de tekst) niet goed uitleggen, bijvoorbeeld omdat iemand z’n </a:t>
            </a:r>
            <a:r>
              <a:rPr lang="nl-NL" smtClean="0"/>
              <a:t>tekst </a:t>
            </a:r>
            <a:r>
              <a:rPr lang="nl-NL" smtClean="0"/>
              <a:t>benadert </a:t>
            </a:r>
            <a:r>
              <a:rPr lang="nl-NL" dirty="0" smtClean="0"/>
              <a:t>vanuit de functie. Dat moet natuurlijk andersom!</a:t>
            </a:r>
          </a:p>
          <a:p>
            <a:pPr lvl="1"/>
            <a:r>
              <a:rPr lang="nl-NL" dirty="0" smtClean="0"/>
              <a:t>Focus en functie zitten niet op één lijn.</a:t>
            </a:r>
          </a:p>
          <a:p>
            <a:pPr lvl="1"/>
            <a:r>
              <a:rPr lang="nl-NL" dirty="0" smtClean="0"/>
              <a:t>Meer dan één focus en functie hebben (kan wel, maar…)</a:t>
            </a:r>
          </a:p>
          <a:p>
            <a:pPr lvl="1"/>
            <a:r>
              <a:rPr lang="nl-NL" dirty="0" smtClean="0"/>
              <a:t>Een tweede schriftlezing kiezen die eigenlijk iets anders zegt dan focus en functie van de hoofdlezing</a:t>
            </a:r>
            <a:endParaRPr lang="nl-NL" dirty="0"/>
          </a:p>
        </p:txBody>
      </p:sp>
      <p:pic>
        <p:nvPicPr>
          <p:cNvPr id="4"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2790564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1840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Lastige verzoeken</a:t>
            </a:r>
            <a:endParaRPr lang="nl-NL" dirty="0"/>
          </a:p>
        </p:txBody>
      </p:sp>
      <p:sp>
        <p:nvSpPr>
          <p:cNvPr id="3" name="Tijdelijke aanduiding voor inhoud 2"/>
          <p:cNvSpPr>
            <a:spLocks noGrp="1"/>
          </p:cNvSpPr>
          <p:nvPr>
            <p:ph idx="1"/>
          </p:nvPr>
        </p:nvSpPr>
        <p:spPr/>
        <p:txBody>
          <a:bodyPr/>
          <a:lstStyle/>
          <a:p>
            <a:r>
              <a:rPr lang="nl-NL" dirty="0" smtClean="0"/>
              <a:t>Voorgangers krijgen nogal eens een verzoek: wilt u preken over …. En dan wordt er ook een schriftlezing bij genoemd. In allerlei bijzondere diensten kan dat aan de orde zijn. Een commissie die zo’n dienst voorbereidt denkt vanuit de functie en dan moet er een schriftlezing bij bedacht worden. Dat gebeurt dan op de klank af. Pas daarmee op. Uitgangspunt voor een overdenking / preek moet de bijbel zijn, zelfs als er om een thema gevraagd wordt.</a:t>
            </a:r>
            <a:endParaRPr lang="nl-NL" dirty="0"/>
          </a:p>
        </p:txBody>
      </p:sp>
      <p:pic>
        <p:nvPicPr>
          <p:cNvPr id="6"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56757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702"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Rode draad</a:t>
            </a:r>
            <a:endParaRPr lang="nl-NL" dirty="0"/>
          </a:p>
        </p:txBody>
      </p:sp>
      <p:sp>
        <p:nvSpPr>
          <p:cNvPr id="3" name="Tijdelijke aanduiding voor inhoud 2"/>
          <p:cNvSpPr>
            <a:spLocks noGrp="1"/>
          </p:cNvSpPr>
          <p:nvPr>
            <p:ph idx="1"/>
          </p:nvPr>
        </p:nvSpPr>
        <p:spPr/>
        <p:txBody>
          <a:bodyPr/>
          <a:lstStyle/>
          <a:p>
            <a:r>
              <a:rPr lang="nl-NL" dirty="0" smtClean="0"/>
              <a:t>Focus en functie bieden een rode draad door de preek; je kunt die van begin tot het eind oppakken.</a:t>
            </a:r>
          </a:p>
          <a:p>
            <a:r>
              <a:rPr lang="nl-NL" dirty="0" smtClean="0"/>
              <a:t>De pakkende opening van een preek (soms op kinderen gericht) en de voorbeelden moeten dus ook met focus en functie verbonden zijn. Let dus altijd goed op het punt van vergelijking.</a:t>
            </a:r>
            <a:endParaRPr lang="nl-NL" dirty="0"/>
          </a:p>
        </p:txBody>
      </p:sp>
      <p:pic>
        <p:nvPicPr>
          <p:cNvPr id="8" name="Opgenomen gelu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6972981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9455"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358</TotalTime>
  <Words>971</Words>
  <Application>Microsoft Office PowerPoint</Application>
  <PresentationFormat>Breedbeeld</PresentationFormat>
  <Paragraphs>43</Paragraphs>
  <Slides>12</Slides>
  <Notes>0</Notes>
  <HiddenSlides>0</HiddenSlides>
  <MMClips>12</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12</vt:i4>
      </vt:variant>
    </vt:vector>
  </HeadingPairs>
  <TitlesOfParts>
    <vt:vector size="16" baseType="lpstr">
      <vt:lpstr>Arial</vt:lpstr>
      <vt:lpstr>Calibri</vt:lpstr>
      <vt:lpstr>Calibri Light</vt:lpstr>
      <vt:lpstr>Kantoorthema</vt:lpstr>
      <vt:lpstr>Focus en functie</vt:lpstr>
      <vt:lpstr>Hermeneutiek</vt:lpstr>
      <vt:lpstr>Hermeneutische stappen</vt:lpstr>
      <vt:lpstr>Dicht bij de bijbel</vt:lpstr>
      <vt:lpstr>Paulus zegt…</vt:lpstr>
      <vt:lpstr>Dichtbij de hoorder</vt:lpstr>
      <vt:lpstr>Creativiteit</vt:lpstr>
      <vt:lpstr>Beperk je </vt:lpstr>
      <vt:lpstr>Christus preken</vt:lpstr>
      <vt:lpstr>Er gaat veel mis</vt:lpstr>
      <vt:lpstr>Lastige verzoeken</vt:lpstr>
      <vt:lpstr>Rode draad</vt:lpstr>
    </vt:vector>
  </TitlesOfParts>
  <Company>Christelijke Hogeschool Ede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Focus en functie</dc:title>
  <dc:creator>Voet van der, Nico</dc:creator>
  <cp:lastModifiedBy>Voet van der, Nico</cp:lastModifiedBy>
  <cp:revision>29</cp:revision>
  <dcterms:created xsi:type="dcterms:W3CDTF">2019-05-25T15:48:12Z</dcterms:created>
  <dcterms:modified xsi:type="dcterms:W3CDTF">2019-06-18T12:54:51Z</dcterms:modified>
</cp:coreProperties>
</file>