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  <p:sldId id="267" r:id="rId7"/>
    <p:sldId id="259" r:id="rId8"/>
    <p:sldId id="268" r:id="rId9"/>
    <p:sldId id="270" r:id="rId10"/>
    <p:sldId id="260" r:id="rId11"/>
    <p:sldId id="261" r:id="rId12"/>
    <p:sldId id="262" r:id="rId13"/>
    <p:sldId id="265" r:id="rId14"/>
    <p:sldId id="269" r:id="rId15"/>
    <p:sldId id="271" r:id="rId16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3886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34345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28637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92055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66913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24835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04912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28205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8138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6685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5554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69DA0-F0C6-4D03-A94D-0EBFF64B6E83}" type="datetimeFigureOut">
              <a:rPr lang="nl-NL" smtClean="0"/>
              <a:t>18-11-2014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FF340-A285-47E4-A55D-4AF6363DD41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89790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intermediair.nl/vakgebieden/management/quotum-aantal-gehandicapten-onder-werknemers-onderhandelbaar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nl/url?sa=i&amp;rct=j&amp;q=&amp;esrc=s&amp;frm=1&amp;source=images&amp;cd=&amp;cad=rja&amp;docid=-mjacHbgRvcRDM&amp;tbnid=QWcWAw5FGztDGM:&amp;ved=0CAUQjRw&amp;url=http%3A%2F%2Fwww.stsr1720.nl%2Fprojecten&amp;ei=zks3UZb7Aa-U0QWXj4D4CQ&amp;bvm=bv.43287494,d.ZWU&amp;psig=AFQjCNFG1gVDINTDRgs76tBc9hpdIoQ5Aw&amp;ust=1362664734694540" TargetMode="External"/><Relationship Id="rId7" Type="http://schemas.openxmlformats.org/officeDocument/2006/relationships/image" Target="../media/image1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hyperlink" Target="http://wp.digischool.nl/docentvo/files/2012/04/lat-hoger2.jpg" TargetMode="Externa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De hoge lat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Een lezing voor mensen die moe worden </a:t>
            </a:r>
            <a:r>
              <a:rPr lang="nl-NL" dirty="0" smtClean="0"/>
              <a:t>van hun eigen eisen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33120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De wipwap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l-NL" sz="2800" b="1" dirty="0" smtClean="0"/>
              <a:t>Eisen  </a:t>
            </a:r>
            <a:r>
              <a:rPr lang="nl-NL" sz="2800" b="1" dirty="0" smtClean="0">
                <a:sym typeface="Wingdings" pitchFamily="2" charset="2"/>
              </a:rPr>
              <a:t>   zelfvertrouwen</a:t>
            </a:r>
          </a:p>
          <a:p>
            <a:r>
              <a:rPr lang="nl-NL" sz="2800" b="1" dirty="0" smtClean="0">
                <a:sym typeface="Wingdings" pitchFamily="2" charset="2"/>
              </a:rPr>
              <a:t>Zoek de balans!</a:t>
            </a:r>
            <a:endParaRPr lang="nl-NL" sz="2800" b="1" dirty="0"/>
          </a:p>
        </p:txBody>
      </p:sp>
      <p:pic>
        <p:nvPicPr>
          <p:cNvPr id="1026" name="Picture 2" descr="http://www.dehuisdiersuper.nl/images/uploaded_images/84210-1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" r="133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008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Te hoge eisen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Door te hoge eisen zakt je zelfvertrouwen.</a:t>
            </a:r>
          </a:p>
          <a:p>
            <a:r>
              <a:rPr lang="nl-NL" dirty="0" smtClean="0"/>
              <a:t>Te hoge eisen komen voort uit</a:t>
            </a:r>
          </a:p>
          <a:p>
            <a:endParaRPr lang="nl-NL" dirty="0"/>
          </a:p>
          <a:p>
            <a:pPr lvl="1"/>
            <a:r>
              <a:rPr lang="nl-NL" dirty="0" smtClean="0"/>
              <a:t>IK MOET van…. (ouders, school, mijn vriendin, de baas, MEZELF, God…)</a:t>
            </a:r>
          </a:p>
          <a:p>
            <a:pPr lvl="1"/>
            <a:r>
              <a:rPr lang="nl-NL" dirty="0" smtClean="0"/>
              <a:t>En O,HELP ALS… (doemdenken)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3473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Op alle terreinen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Te hoge eisen verzieken je zelfvertrouwen op alle terreinen. Je denkt dat je het nooit goed genoeg doet en blijft bezig.</a:t>
            </a:r>
          </a:p>
          <a:p>
            <a:pPr lvl="1"/>
            <a:r>
              <a:rPr lang="nl-NL" dirty="0" smtClean="0"/>
              <a:t>Opleiding, stage</a:t>
            </a:r>
            <a:endParaRPr lang="nl-NL" dirty="0" smtClean="0"/>
          </a:p>
          <a:p>
            <a:pPr lvl="1"/>
            <a:r>
              <a:rPr lang="nl-NL" dirty="0" smtClean="0"/>
              <a:t>Werk </a:t>
            </a:r>
            <a:endParaRPr lang="nl-NL" dirty="0" smtClean="0"/>
          </a:p>
          <a:p>
            <a:pPr lvl="1"/>
            <a:r>
              <a:rPr lang="nl-NL" dirty="0" smtClean="0"/>
              <a:t>Omgaan </a:t>
            </a:r>
            <a:r>
              <a:rPr lang="nl-NL" dirty="0" smtClean="0"/>
              <a:t>met mensen</a:t>
            </a:r>
          </a:p>
          <a:p>
            <a:pPr lvl="1"/>
            <a:r>
              <a:rPr lang="nl-NL" dirty="0"/>
              <a:t>F</a:t>
            </a:r>
            <a:r>
              <a:rPr lang="nl-NL" dirty="0" smtClean="0"/>
              <a:t>amilierol </a:t>
            </a:r>
            <a:r>
              <a:rPr lang="nl-NL" dirty="0" smtClean="0"/>
              <a:t>(of welke andere rol)</a:t>
            </a:r>
          </a:p>
          <a:p>
            <a:pPr lvl="1"/>
            <a:r>
              <a:rPr lang="nl-NL" dirty="0" smtClean="0"/>
              <a:t>Geloofsleven</a:t>
            </a:r>
          </a:p>
        </p:txBody>
      </p:sp>
    </p:spTree>
    <p:extLst>
      <p:ext uri="{BB962C8B-B14F-4D97-AF65-F5344CB8AC3E}">
        <p14:creationId xmlns:p14="http://schemas.microsoft.com/office/powerpoint/2010/main" val="3585268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Gevolgen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De gevolgen van de te hoge lat zijn</a:t>
            </a:r>
          </a:p>
          <a:p>
            <a:pPr lvl="1"/>
            <a:r>
              <a:rPr lang="nl-NL" dirty="0" smtClean="0"/>
              <a:t>Stressklachten (op de tenen lopen, vermoeidheid, onrust, slecht slapen, hoofdpijn, buikpijn e.d.)</a:t>
            </a:r>
          </a:p>
          <a:p>
            <a:pPr lvl="1"/>
            <a:r>
              <a:rPr lang="nl-NL" dirty="0" smtClean="0"/>
              <a:t>Angstklachten </a:t>
            </a:r>
            <a:r>
              <a:rPr lang="nl-NL" dirty="0" smtClean="0"/>
              <a:t>(wordt een spiraal)</a:t>
            </a:r>
            <a:endParaRPr lang="nl-NL" dirty="0" smtClean="0"/>
          </a:p>
          <a:p>
            <a:pPr lvl="1"/>
            <a:r>
              <a:rPr lang="nl-NL" dirty="0" smtClean="0"/>
              <a:t>Depressiviteit (overbodige schuldgevoelens, tobben)</a:t>
            </a:r>
          </a:p>
          <a:p>
            <a:pPr lvl="1"/>
            <a:r>
              <a:rPr lang="nl-NL" dirty="0" smtClean="0"/>
              <a:t>Vastlopen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13881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content.jobat.be/upload/main/jobat/articles/1230/1/medium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501008"/>
            <a:ext cx="2774745" cy="2952328"/>
          </a:xfrm>
          <a:prstGeom prst="rect">
            <a:avLst/>
          </a:prstGeom>
          <a:noFill/>
        </p:spPr>
      </p:pic>
      <p:pic>
        <p:nvPicPr>
          <p:cNvPr id="3" name="Picture 2" descr="stress-m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764704"/>
            <a:ext cx="3810000" cy="2533651"/>
          </a:xfrm>
          <a:prstGeom prst="rect">
            <a:avLst/>
          </a:prstGeom>
          <a:noFill/>
        </p:spPr>
      </p:pic>
      <p:pic>
        <p:nvPicPr>
          <p:cNvPr id="4" name="Picture 2" descr="http://www.hln.be/static/FOTO/pe/18/15/5/large_3467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789040"/>
            <a:ext cx="3816424" cy="2552490"/>
          </a:xfrm>
          <a:prstGeom prst="rect">
            <a:avLst/>
          </a:prstGeom>
          <a:noFill/>
        </p:spPr>
      </p:pic>
      <p:pic>
        <p:nvPicPr>
          <p:cNvPr id="38916" name="Picture 4" descr="http://entredeuxtrains.files.wordpress.com/2009/04/stres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476672"/>
            <a:ext cx="2808312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981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Realistische eisen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Stel aan jezelf eisen, mits ze realistisch zijn</a:t>
            </a:r>
          </a:p>
          <a:p>
            <a:pPr lvl="1"/>
            <a:r>
              <a:rPr lang="nl-NL" dirty="0" smtClean="0"/>
              <a:t>Voor JOU</a:t>
            </a:r>
          </a:p>
          <a:p>
            <a:pPr lvl="1"/>
            <a:r>
              <a:rPr lang="nl-NL" dirty="0" smtClean="0"/>
              <a:t>Op DIT moment</a:t>
            </a:r>
          </a:p>
          <a:p>
            <a:pPr lvl="1"/>
            <a:endParaRPr lang="nl-NL" dirty="0"/>
          </a:p>
          <a:p>
            <a:pPr lvl="1">
              <a:buFont typeface="Arial" charset="0"/>
              <a:buChar char="•"/>
            </a:pPr>
            <a:r>
              <a:rPr lang="nl-NL" dirty="0" smtClean="0"/>
              <a:t>Durf dus keuzes te maken, ook de eisen van anderen zijn geen noodlot. </a:t>
            </a:r>
          </a:p>
          <a:p>
            <a:pPr lvl="1">
              <a:buFont typeface="Arial" charset="0"/>
              <a:buChar char="•"/>
            </a:pPr>
            <a:r>
              <a:rPr lang="nl-NL" dirty="0" smtClean="0"/>
              <a:t>Ik moet -&gt; Wat wil ik? Wat is wijs? </a:t>
            </a:r>
            <a:endParaRPr lang="nl-NL" dirty="0" smtClean="0"/>
          </a:p>
          <a:p>
            <a:pPr lvl="1">
              <a:buFont typeface="Arial" charset="0"/>
              <a:buChar char="•"/>
            </a:pPr>
            <a:r>
              <a:rPr lang="nl-NL" dirty="0" smtClean="0"/>
              <a:t>WERKEN NAAR VERMOGEN</a:t>
            </a:r>
            <a:endParaRPr lang="nl-NL" dirty="0" smtClean="0"/>
          </a:p>
          <a:p>
            <a:pPr marL="457200" lvl="1" indent="0">
              <a:buNone/>
            </a:pP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3923231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'Quotum aantal gehandicapten onder werknemers is onderhandelbaar'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4350" y="-26008013"/>
            <a:ext cx="2952750" cy="295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'Quotum aantal gehandicapten onder werknemers is onderhandelbaar'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0" y="-25855613"/>
            <a:ext cx="2952750" cy="295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symbus.eu/afbeeldingen/nieuws/Wet%20werken%20naar%20vermog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4664"/>
            <a:ext cx="2952329" cy="2713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nationalehulpgids.nl/nieuws/wp-content/uploads/2011/11/werkenmeteenhandica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90389"/>
            <a:ext cx="3076575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static2.ad.nl/static/photo/2011/13/1/1/20110406105408/media_xl_56967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45024"/>
            <a:ext cx="4857750" cy="273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38563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Praat erover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 smtClean="0"/>
              <a:t>1. Accepteer jezelf / neem jezelf serieus</a:t>
            </a:r>
          </a:p>
          <a:p>
            <a:pPr marL="0" indent="0">
              <a:buNone/>
            </a:pPr>
            <a:r>
              <a:rPr lang="nl-NL" dirty="0" smtClean="0"/>
              <a:t>2. Sluit aan bij wat je zelf voelt en denkt (signaal: ‘eigenlijk’)</a:t>
            </a:r>
          </a:p>
          <a:p>
            <a:pPr marL="0" indent="0">
              <a:buNone/>
            </a:pPr>
            <a:r>
              <a:rPr lang="nl-NL" dirty="0" smtClean="0"/>
              <a:t>3. Communiceer erover (niet bang zijn voor reacties)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 smtClean="0"/>
              <a:t>Als je drie niet doet, doe je twee dus niet en doe je één dus niet.</a:t>
            </a:r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19916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van de hoge lat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Faalangst (werkt verlammend Mt. 25)</a:t>
            </a:r>
          </a:p>
          <a:p>
            <a:r>
              <a:rPr lang="nl-NL" dirty="0" smtClean="0"/>
              <a:t>Perfectionisme (ook sociaal)</a:t>
            </a:r>
          </a:p>
          <a:p>
            <a:r>
              <a:rPr lang="nl-NL" dirty="0" smtClean="0"/>
              <a:t>Schaamte voor anderen (angst voor afwijzing)</a:t>
            </a:r>
          </a:p>
          <a:p>
            <a:r>
              <a:rPr lang="nl-NL" dirty="0" smtClean="0"/>
              <a:t>Ieder wil de beste </a:t>
            </a:r>
            <a:r>
              <a:rPr lang="nl-NL" dirty="0" smtClean="0"/>
              <a:t>zijn. Meedoen met </a:t>
            </a:r>
            <a:r>
              <a:rPr lang="nl-NL" dirty="0"/>
              <a:t>de huidige </a:t>
            </a:r>
            <a:r>
              <a:rPr lang="nl-NL" dirty="0" smtClean="0"/>
              <a:t>prestatiecultuur. </a:t>
            </a:r>
          </a:p>
          <a:p>
            <a:r>
              <a:rPr lang="nl-NL" dirty="0" smtClean="0"/>
              <a:t>Negatief zelfbeeld</a:t>
            </a:r>
          </a:p>
        </p:txBody>
      </p:sp>
    </p:spTree>
    <p:extLst>
      <p:ext uri="{BB962C8B-B14F-4D97-AF65-F5344CB8AC3E}">
        <p14:creationId xmlns:p14="http://schemas.microsoft.com/office/powerpoint/2010/main" val="454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Zelfbeeld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Waar hangt jouw zelfbeeld mee samen?</a:t>
            </a:r>
          </a:p>
          <a:p>
            <a:pPr lvl="1"/>
            <a:r>
              <a:rPr lang="nl-NL" dirty="0" smtClean="0"/>
              <a:t>Prestaties</a:t>
            </a:r>
          </a:p>
          <a:p>
            <a:pPr lvl="1"/>
            <a:r>
              <a:rPr lang="nl-NL" dirty="0" smtClean="0"/>
              <a:t>Uiterlijk</a:t>
            </a:r>
          </a:p>
          <a:p>
            <a:pPr lvl="1"/>
            <a:r>
              <a:rPr lang="nl-NL" dirty="0" smtClean="0"/>
              <a:t>Bezit</a:t>
            </a:r>
          </a:p>
          <a:p>
            <a:pPr lvl="1"/>
            <a:r>
              <a:rPr lang="nl-NL" dirty="0" smtClean="0"/>
              <a:t>Wat mensen van je vinden.</a:t>
            </a:r>
          </a:p>
          <a:p>
            <a:pPr lvl="1"/>
            <a:r>
              <a:rPr lang="nl-NL" dirty="0" smtClean="0"/>
              <a:t>Wat je van jezelf vindt.</a:t>
            </a:r>
          </a:p>
          <a:p>
            <a:pPr lvl="1"/>
            <a:r>
              <a:rPr lang="nl-NL" dirty="0" smtClean="0"/>
              <a:t>Wat God van je vindt.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68979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Niet realistisch denken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Niet realistisch denken maakt de druk ook hoger</a:t>
            </a:r>
          </a:p>
          <a:p>
            <a:pPr lvl="1"/>
            <a:r>
              <a:rPr lang="nl-NL" dirty="0" smtClean="0"/>
              <a:t>Selectief </a:t>
            </a:r>
            <a:r>
              <a:rPr lang="nl-NL" dirty="0" smtClean="0"/>
              <a:t>waarnemen </a:t>
            </a:r>
            <a:endParaRPr lang="nl-NL" dirty="0" smtClean="0"/>
          </a:p>
          <a:p>
            <a:pPr lvl="1"/>
            <a:r>
              <a:rPr lang="nl-NL" dirty="0" smtClean="0"/>
              <a:t>Negatief </a:t>
            </a:r>
            <a:r>
              <a:rPr lang="nl-NL" dirty="0" smtClean="0"/>
              <a:t>denken </a:t>
            </a:r>
            <a:endParaRPr lang="nl-NL" dirty="0" smtClean="0"/>
          </a:p>
          <a:p>
            <a:pPr lvl="1"/>
            <a:r>
              <a:rPr lang="nl-NL" dirty="0" smtClean="0"/>
              <a:t>Zwart-wit denken</a:t>
            </a:r>
          </a:p>
          <a:p>
            <a:pPr lvl="1"/>
            <a:r>
              <a:rPr lang="nl-NL" dirty="0" smtClean="0"/>
              <a:t>Generaliseren</a:t>
            </a:r>
          </a:p>
          <a:p>
            <a:pPr lvl="1"/>
            <a:r>
              <a:rPr lang="nl-NL" dirty="0" smtClean="0"/>
              <a:t>Gedachtenlezen</a:t>
            </a:r>
          </a:p>
          <a:p>
            <a:pPr lvl="1"/>
            <a:r>
              <a:rPr lang="nl-NL" dirty="0" smtClean="0"/>
              <a:t>Je gevoel als norm nemen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60714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Geloof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Ps. 127</a:t>
            </a:r>
          </a:p>
          <a:p>
            <a:r>
              <a:rPr lang="nl-NL" dirty="0" err="1" smtClean="0"/>
              <a:t>Ef</a:t>
            </a:r>
            <a:r>
              <a:rPr lang="nl-NL" dirty="0" smtClean="0"/>
              <a:t>. 5:1</a:t>
            </a:r>
          </a:p>
          <a:p>
            <a:r>
              <a:rPr lang="nl-NL" dirty="0" smtClean="0"/>
              <a:t>Gal. 5</a:t>
            </a:r>
          </a:p>
          <a:p>
            <a:r>
              <a:rPr lang="nl-NL" dirty="0" smtClean="0"/>
              <a:t>Leven uit de zondag</a:t>
            </a:r>
          </a:p>
          <a:p>
            <a:r>
              <a:rPr lang="nl-NL" dirty="0" smtClean="0"/>
              <a:t>De RKK heeft de leer van de goede werken. Protestanten hebben die vervangen door de leer van het harde werken. Kijk uit!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424612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Samenvattend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Bidden</a:t>
            </a:r>
          </a:p>
          <a:p>
            <a:r>
              <a:rPr lang="nl-NL" dirty="0" smtClean="0"/>
              <a:t>Ontspannen</a:t>
            </a:r>
          </a:p>
          <a:p>
            <a:r>
              <a:rPr lang="nl-NL" dirty="0" smtClean="0"/>
              <a:t>Lat laten zakken</a:t>
            </a:r>
          </a:p>
          <a:p>
            <a:r>
              <a:rPr lang="nl-NL" dirty="0" smtClean="0"/>
              <a:t>Communiceren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361301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overvloeiendegenade.nl/images/geb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2228850" cy="186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stsr1720.nl/sites/default/files/ckeditor/14_projecten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4664"/>
            <a:ext cx="2162175" cy="279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p.digischool.nl/docentvo/files/2012/04/lat-hoger2-150x150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49352"/>
            <a:ext cx="2527920" cy="252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wp.digischool.nl/tprs/files/2013/01/12102012212_Ingrid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56544"/>
            <a:ext cx="4416582" cy="331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11380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390</Words>
  <Application>Microsoft Office PowerPoint</Application>
  <PresentationFormat>Diavoorstelling (4:3)</PresentationFormat>
  <Paragraphs>71</Paragraphs>
  <Slides>15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16" baseType="lpstr">
      <vt:lpstr>Kantoorthema</vt:lpstr>
      <vt:lpstr>De hoge lat</vt:lpstr>
      <vt:lpstr>De wipwap</vt:lpstr>
      <vt:lpstr>Te hoge eisen</vt:lpstr>
      <vt:lpstr>Op alle terreinen</vt:lpstr>
      <vt:lpstr>Gevolgen </vt:lpstr>
      <vt:lpstr>PowerPoint-presentatie</vt:lpstr>
      <vt:lpstr>Realistische eisen</vt:lpstr>
      <vt:lpstr>PowerPoint-presentatie</vt:lpstr>
      <vt:lpstr>Praat erover</vt:lpstr>
      <vt:lpstr>Oorzaken van de hoge lat</vt:lpstr>
      <vt:lpstr>Zelfbeeld</vt:lpstr>
      <vt:lpstr>Niet realistisch denken</vt:lpstr>
      <vt:lpstr>Geloof</vt:lpstr>
      <vt:lpstr>Samenvattend</vt:lpstr>
      <vt:lpstr>PowerPoint-presentatie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hoge lat</dc:title>
  <dc:creator>N.C. van der Voet</dc:creator>
  <cp:lastModifiedBy>N.C. van der Voet</cp:lastModifiedBy>
  <cp:revision>13</cp:revision>
  <dcterms:created xsi:type="dcterms:W3CDTF">2012-05-19T15:02:22Z</dcterms:created>
  <dcterms:modified xsi:type="dcterms:W3CDTF">2014-11-18T10:54:03Z</dcterms:modified>
</cp:coreProperties>
</file>