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5"/>
  </p:handoutMasterIdLst>
  <p:sldIdLst>
    <p:sldId id="256" r:id="rId2"/>
    <p:sldId id="287" r:id="rId3"/>
    <p:sldId id="273" r:id="rId4"/>
    <p:sldId id="274" r:id="rId5"/>
    <p:sldId id="276" r:id="rId6"/>
    <p:sldId id="277" r:id="rId7"/>
    <p:sldId id="278" r:id="rId8"/>
    <p:sldId id="279" r:id="rId9"/>
    <p:sldId id="280" r:id="rId10"/>
    <p:sldId id="281" r:id="rId11"/>
    <p:sldId id="282" r:id="rId12"/>
    <p:sldId id="275" r:id="rId13"/>
    <p:sldId id="283" r:id="rId14"/>
    <p:sldId id="290" r:id="rId15"/>
    <p:sldId id="284" r:id="rId16"/>
    <p:sldId id="293" r:id="rId17"/>
    <p:sldId id="294" r:id="rId18"/>
    <p:sldId id="285" r:id="rId19"/>
    <p:sldId id="286" r:id="rId20"/>
    <p:sldId id="291" r:id="rId21"/>
    <p:sldId id="288" r:id="rId22"/>
    <p:sldId id="292" r:id="rId23"/>
    <p:sldId id="289" r:id="rId24"/>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D05F117A-90F9-4307-8749-CBC455DF47A2}"/>
    <pc:docChg chg="modSld">
      <pc:chgData name="Nico van der Voet" userId="9e6fc3e6dead0faa" providerId="LiveId" clId="{D05F117A-90F9-4307-8749-CBC455DF47A2}" dt="2026-10-26T20:23:35.670" v="27" actId="20577"/>
      <pc:docMkLst>
        <pc:docMk/>
      </pc:docMkLst>
      <pc:sldChg chg="modSp mod">
        <pc:chgData name="Nico van der Voet" userId="9e6fc3e6dead0faa" providerId="LiveId" clId="{D05F117A-90F9-4307-8749-CBC455DF47A2}" dt="2026-10-26T20:23:35.670" v="27" actId="20577"/>
        <pc:sldMkLst>
          <pc:docMk/>
          <pc:sldMk cId="618536781" sldId="279"/>
        </pc:sldMkLst>
        <pc:spChg chg="mod">
          <ac:chgData name="Nico van der Voet" userId="9e6fc3e6dead0faa" providerId="LiveId" clId="{D05F117A-90F9-4307-8749-CBC455DF47A2}" dt="2026-10-26T20:23:35.670" v="27" actId="20577"/>
          <ac:spMkLst>
            <pc:docMk/>
            <pc:sldMk cId="618536781" sldId="279"/>
            <ac:spMk id="2" creationId="{00000000-0000-0000-0000-000000000000}"/>
          </ac:spMkLst>
        </pc:spChg>
      </pc:sldChg>
      <pc:sldChg chg="modSp mod">
        <pc:chgData name="Nico van der Voet" userId="9e6fc3e6dead0faa" providerId="LiveId" clId="{D05F117A-90F9-4307-8749-CBC455DF47A2}" dt="2026-10-26T20:23:04.015" v="26" actId="20577"/>
        <pc:sldMkLst>
          <pc:docMk/>
          <pc:sldMk cId="688345657" sldId="287"/>
        </pc:sldMkLst>
        <pc:spChg chg="mod">
          <ac:chgData name="Nico van der Voet" userId="9e6fc3e6dead0faa" providerId="LiveId" clId="{D05F117A-90F9-4307-8749-CBC455DF47A2}" dt="2026-10-26T20:23:04.015" v="26" actId="20577"/>
          <ac:spMkLst>
            <pc:docMk/>
            <pc:sldMk cId="688345657" sldId="287"/>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B6973AC-C4A5-479A-8F90-E13482F2C347}" type="datetimeFigureOut">
              <a:rPr lang="nl-NL" smtClean="0"/>
              <a:t>26-10-2026</a:t>
            </a:fld>
            <a:endParaRPr lang="nl-NL"/>
          </a:p>
        </p:txBody>
      </p:sp>
      <p:sp>
        <p:nvSpPr>
          <p:cNvPr id="4" name="Tijdelijke aanduiding voor voettekst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6500D6-FCF6-4435-82F2-A7170B273D5E}" type="slidenum">
              <a:rPr lang="nl-NL" smtClean="0"/>
              <a:t>‹nr.›</a:t>
            </a:fld>
            <a:endParaRPr lang="nl-NL"/>
          </a:p>
        </p:txBody>
      </p:sp>
    </p:spTree>
    <p:extLst>
      <p:ext uri="{BB962C8B-B14F-4D97-AF65-F5344CB8AC3E}">
        <p14:creationId xmlns:p14="http://schemas.microsoft.com/office/powerpoint/2010/main" val="234781410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7B25A8D7-693B-40E0-BA7A-2982E8BB47D9}" type="datetimeFigureOut">
              <a:rPr lang="nl-NL" smtClean="0"/>
              <a:t>26-10-2026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3445444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7B25A8D7-693B-40E0-BA7A-2982E8BB47D9}" type="datetimeFigureOut">
              <a:rPr lang="nl-NL" smtClean="0"/>
              <a:t>26-10-2026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1248867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7B25A8D7-693B-40E0-BA7A-2982E8BB47D9}" type="datetimeFigureOut">
              <a:rPr lang="nl-NL" smtClean="0"/>
              <a:t>26-10-2026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3814319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7B25A8D7-693B-40E0-BA7A-2982E8BB47D9}" type="datetimeFigureOut">
              <a:rPr lang="nl-NL" smtClean="0"/>
              <a:t>26-10-2026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470726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7B25A8D7-693B-40E0-BA7A-2982E8BB47D9}" type="datetimeFigureOut">
              <a:rPr lang="nl-NL" smtClean="0"/>
              <a:t>26-10-2026</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1478389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7B25A8D7-693B-40E0-BA7A-2982E8BB47D9}" type="datetimeFigureOut">
              <a:rPr lang="nl-NL" smtClean="0"/>
              <a:t>26-10-2026</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1001709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7B25A8D7-693B-40E0-BA7A-2982E8BB47D9}" type="datetimeFigureOut">
              <a:rPr lang="nl-NL" smtClean="0"/>
              <a:t>26-10-2026</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3278194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7B25A8D7-693B-40E0-BA7A-2982E8BB47D9}" type="datetimeFigureOut">
              <a:rPr lang="nl-NL" smtClean="0"/>
              <a:t>26-10-2026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329822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7B25A8D7-693B-40E0-BA7A-2982E8BB47D9}" type="datetimeFigureOut">
              <a:rPr lang="nl-NL" smtClean="0"/>
              <a:t>26-10-2026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1882099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7B25A8D7-693B-40E0-BA7A-2982E8BB47D9}" type="datetimeFigureOut">
              <a:rPr lang="nl-NL" smtClean="0"/>
              <a:t>26-10-2026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1932887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7B25A8D7-693B-40E0-BA7A-2982E8BB47D9}" type="datetimeFigureOut">
              <a:rPr lang="nl-NL" smtClean="0"/>
              <a:t>26-10-2026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B379724-97C6-482C-9D5F-AC057C412A16}" type="slidenum">
              <a:rPr lang="nl-NL" smtClean="0"/>
              <a:t>‹nr.›</a:t>
            </a:fld>
            <a:endParaRPr lang="nl-NL"/>
          </a:p>
        </p:txBody>
      </p:sp>
    </p:spTree>
    <p:extLst>
      <p:ext uri="{BB962C8B-B14F-4D97-AF65-F5344CB8AC3E}">
        <p14:creationId xmlns:p14="http://schemas.microsoft.com/office/powerpoint/2010/main" val="3242385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25A8D7-693B-40E0-BA7A-2982E8BB47D9}" type="datetimeFigureOut">
              <a:rPr lang="nl-NL" smtClean="0"/>
              <a:t>26-10-2026</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379724-97C6-482C-9D5F-AC057C412A16}" type="slidenum">
              <a:rPr lang="nl-NL" smtClean="0"/>
              <a:t>‹nr.›</a:t>
            </a:fld>
            <a:endParaRPr lang="nl-NL"/>
          </a:p>
        </p:txBody>
      </p:sp>
    </p:spTree>
    <p:extLst>
      <p:ext uri="{BB962C8B-B14F-4D97-AF65-F5344CB8AC3E}">
        <p14:creationId xmlns:p14="http://schemas.microsoft.com/office/powerpoint/2010/main" val="1151351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err="1"/>
              <a:t>Vijwilligerswerk</a:t>
            </a:r>
            <a:r>
              <a:rPr lang="nl-NL" dirty="0"/>
              <a:t>: waar ligt de grens?</a:t>
            </a:r>
          </a:p>
        </p:txBody>
      </p:sp>
      <p:sp>
        <p:nvSpPr>
          <p:cNvPr id="3" name="Ondertitel 2"/>
          <p:cNvSpPr>
            <a:spLocks noGrp="1"/>
          </p:cNvSpPr>
          <p:nvPr>
            <p:ph type="subTitle" idx="1"/>
          </p:nvPr>
        </p:nvSpPr>
        <p:spPr/>
        <p:txBody>
          <a:bodyPr/>
          <a:lstStyle/>
          <a:p>
            <a:r>
              <a:rPr lang="nl-NL" dirty="0"/>
              <a:t>NPV dag oktober 2018</a:t>
            </a:r>
          </a:p>
        </p:txBody>
      </p:sp>
    </p:spTree>
    <p:extLst>
      <p:ext uri="{BB962C8B-B14F-4D97-AF65-F5344CB8AC3E}">
        <p14:creationId xmlns:p14="http://schemas.microsoft.com/office/powerpoint/2010/main" val="2412833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Mogelijke vragen</a:t>
            </a:r>
          </a:p>
        </p:txBody>
      </p:sp>
      <p:sp>
        <p:nvSpPr>
          <p:cNvPr id="3" name="Tijdelijke aanduiding voor inhoud 2"/>
          <p:cNvSpPr>
            <a:spLocks noGrp="1"/>
          </p:cNvSpPr>
          <p:nvPr>
            <p:ph idx="1"/>
          </p:nvPr>
        </p:nvSpPr>
        <p:spPr/>
        <p:txBody>
          <a:bodyPr/>
          <a:lstStyle/>
          <a:p>
            <a:r>
              <a:rPr lang="nl-NL" dirty="0"/>
              <a:t>We willen iedereen helpen. Maar hoe doe je dat als de hulpvrager heel anders is, of problemen heeft die het helpen moeilijk maken? Hoe bewaak je grenzen? Of moet je af en toe eens flink over grenzen heenstappen?</a:t>
            </a:r>
          </a:p>
        </p:txBody>
      </p:sp>
    </p:spTree>
    <p:extLst>
      <p:ext uri="{BB962C8B-B14F-4D97-AF65-F5344CB8AC3E}">
        <p14:creationId xmlns:p14="http://schemas.microsoft.com/office/powerpoint/2010/main" val="688345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028700"/>
            <a:ext cx="4143806" cy="2328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0761" y="3356993"/>
            <a:ext cx="4062207" cy="2703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8765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495768"/>
            <a:ext cx="4896544" cy="3651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5274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Prachtig werk</a:t>
            </a:r>
          </a:p>
        </p:txBody>
      </p:sp>
      <p:sp>
        <p:nvSpPr>
          <p:cNvPr id="3" name="Tijdelijke aanduiding voor inhoud 2"/>
          <p:cNvSpPr>
            <a:spLocks noGrp="1"/>
          </p:cNvSpPr>
          <p:nvPr>
            <p:ph idx="1"/>
          </p:nvPr>
        </p:nvSpPr>
        <p:spPr/>
        <p:txBody>
          <a:bodyPr/>
          <a:lstStyle/>
          <a:p>
            <a:r>
              <a:rPr lang="nl-NL" dirty="0"/>
              <a:t>Vrijwilligers doen prachtig werk!</a:t>
            </a:r>
          </a:p>
          <a:p>
            <a:r>
              <a:rPr lang="nl-NL" dirty="0"/>
              <a:t>Vrijwilligerswerk is het cement in de samenleving</a:t>
            </a:r>
          </a:p>
          <a:p>
            <a:r>
              <a:rPr lang="nl-NL" dirty="0"/>
              <a:t>Er komt ook in de zorg steeds meer op de schouders van vrijwilligers te liggen; instellingen en overheden bezuinigen op vast personeel; mensen hebben ook langer zorg nodig.</a:t>
            </a:r>
          </a:p>
        </p:txBody>
      </p:sp>
    </p:spTree>
    <p:extLst>
      <p:ext uri="{BB962C8B-B14F-4D97-AF65-F5344CB8AC3E}">
        <p14:creationId xmlns:p14="http://schemas.microsoft.com/office/powerpoint/2010/main" val="3411642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Een christelijk werk</a:t>
            </a:r>
          </a:p>
        </p:txBody>
      </p:sp>
      <p:sp>
        <p:nvSpPr>
          <p:cNvPr id="3" name="Tijdelijke aanduiding voor inhoud 2"/>
          <p:cNvSpPr>
            <a:spLocks noGrp="1"/>
          </p:cNvSpPr>
          <p:nvPr>
            <p:ph idx="1"/>
          </p:nvPr>
        </p:nvSpPr>
        <p:spPr/>
        <p:txBody>
          <a:bodyPr>
            <a:normAutofit fontScale="92500" lnSpcReduction="10000"/>
          </a:bodyPr>
          <a:lstStyle/>
          <a:p>
            <a:r>
              <a:rPr lang="nl-NL" dirty="0"/>
              <a:t>Vrijwilligerswerk is een christelijk werk: werken zonder daarvoor beloond te worden.</a:t>
            </a:r>
          </a:p>
          <a:p>
            <a:r>
              <a:rPr lang="nl-NL" dirty="0" err="1"/>
              <a:t>Efeze</a:t>
            </a:r>
            <a:r>
              <a:rPr lang="nl-NL" dirty="0"/>
              <a:t> 2:10 Want wij zijn </a:t>
            </a:r>
            <a:r>
              <a:rPr lang="nl-NL" dirty="0" err="1"/>
              <a:t>Zijn</a:t>
            </a:r>
            <a:r>
              <a:rPr lang="nl-NL" dirty="0"/>
              <a:t> maaksel, geschapen in ​Christus​ ​Jezus​ om goede werken te doen, die God van tevoren bereid heeft, opdat wij daarin zouden wandelen.</a:t>
            </a:r>
          </a:p>
          <a:p>
            <a:r>
              <a:rPr lang="nl-NL" dirty="0"/>
              <a:t>1 Tim. 6:18 God geeft ons veel… om te genieten; ook om goed te doen, rijk te zijn in goede werken, vrijgevig te zijn en bereid om samen te delen.</a:t>
            </a:r>
          </a:p>
          <a:p>
            <a:endParaRPr lang="nl-NL" dirty="0"/>
          </a:p>
        </p:txBody>
      </p:sp>
    </p:spTree>
    <p:extLst>
      <p:ext uri="{BB962C8B-B14F-4D97-AF65-F5344CB8AC3E}">
        <p14:creationId xmlns:p14="http://schemas.microsoft.com/office/powerpoint/2010/main" val="3701004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Het gaat ver</a:t>
            </a:r>
          </a:p>
        </p:txBody>
      </p:sp>
      <p:sp>
        <p:nvSpPr>
          <p:cNvPr id="3" name="Tijdelijke aanduiding voor inhoud 2"/>
          <p:cNvSpPr>
            <a:spLocks noGrp="1"/>
          </p:cNvSpPr>
          <p:nvPr>
            <p:ph idx="1"/>
          </p:nvPr>
        </p:nvSpPr>
        <p:spPr/>
        <p:txBody>
          <a:bodyPr>
            <a:normAutofit lnSpcReduction="10000"/>
          </a:bodyPr>
          <a:lstStyle/>
          <a:p>
            <a:r>
              <a:rPr lang="nl-NL" dirty="0"/>
              <a:t>Vrijwilligerswerk gaat heel ver, omdat</a:t>
            </a:r>
          </a:p>
          <a:p>
            <a:pPr lvl="1"/>
            <a:r>
              <a:rPr lang="nl-NL" dirty="0"/>
              <a:t>liefde heel ver gaat (</a:t>
            </a:r>
            <a:r>
              <a:rPr lang="nl-NL" dirty="0" err="1"/>
              <a:t>Ef</a:t>
            </a:r>
            <a:r>
              <a:rPr lang="nl-NL" dirty="0"/>
              <a:t>. 5:2).</a:t>
            </a:r>
          </a:p>
          <a:p>
            <a:pPr lvl="1"/>
            <a:r>
              <a:rPr lang="nl-NL" dirty="0"/>
              <a:t>de nood en eenzaamheid soms hoog zijn</a:t>
            </a:r>
          </a:p>
          <a:p>
            <a:pPr lvl="1"/>
            <a:r>
              <a:rPr lang="nl-NL" dirty="0"/>
              <a:t>principes (bijvoorbeeld: géén abortus, geen euthanasie) niet goedkoop mogen zijn</a:t>
            </a:r>
          </a:p>
          <a:p>
            <a:pPr lvl="1"/>
            <a:r>
              <a:rPr lang="nl-NL" dirty="0"/>
              <a:t>een diaconaal getuigenis ook een missionair getuigenis is</a:t>
            </a:r>
          </a:p>
          <a:p>
            <a:r>
              <a:rPr lang="nl-NL" dirty="0"/>
              <a:t>Dus: NPV beleidsmakers en vrijwilligers: zeg niet te snel nee. De grens is niet snel bereikt!</a:t>
            </a:r>
          </a:p>
          <a:p>
            <a:endParaRPr lang="nl-NL" dirty="0"/>
          </a:p>
        </p:txBody>
      </p:sp>
    </p:spTree>
    <p:extLst>
      <p:ext uri="{BB962C8B-B14F-4D97-AF65-F5344CB8AC3E}">
        <p14:creationId xmlns:p14="http://schemas.microsoft.com/office/powerpoint/2010/main" val="1400613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Geen eigenliefde</a:t>
            </a:r>
          </a:p>
        </p:txBody>
      </p:sp>
      <p:sp>
        <p:nvSpPr>
          <p:cNvPr id="3" name="Tijdelijke aanduiding voor inhoud 2"/>
          <p:cNvSpPr>
            <a:spLocks noGrp="1"/>
          </p:cNvSpPr>
          <p:nvPr>
            <p:ph idx="1"/>
          </p:nvPr>
        </p:nvSpPr>
        <p:spPr/>
        <p:txBody>
          <a:bodyPr/>
          <a:lstStyle/>
          <a:p>
            <a:r>
              <a:rPr lang="nl-NL" dirty="0"/>
              <a:t>De liefde van de wereld is eigenliefde: voor de eigen soort mensen (bloedverwanten, vrienden, medekerkleden, dorpsgenoten, volksgenoten)</a:t>
            </a:r>
          </a:p>
          <a:p>
            <a:r>
              <a:rPr lang="nl-NL" dirty="0"/>
              <a:t>De liefde van God gaat uit naar de wereld, naar de anderen, naar vijanden, naar vreemde vogels, zondaren.</a:t>
            </a:r>
          </a:p>
          <a:p>
            <a:pPr lvl="1"/>
            <a:r>
              <a:rPr lang="nl-NL" i="1" dirty="0"/>
              <a:t>Vraag: is Gods liefde grenzeloos?</a:t>
            </a:r>
          </a:p>
        </p:txBody>
      </p:sp>
    </p:spTree>
    <p:extLst>
      <p:ext uri="{BB962C8B-B14F-4D97-AF65-F5344CB8AC3E}">
        <p14:creationId xmlns:p14="http://schemas.microsoft.com/office/powerpoint/2010/main" val="618536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Liefde voor de ander</a:t>
            </a:r>
          </a:p>
        </p:txBody>
      </p:sp>
      <p:sp>
        <p:nvSpPr>
          <p:cNvPr id="3" name="Tijdelijke aanduiding voor inhoud 2"/>
          <p:cNvSpPr>
            <a:spLocks noGrp="1"/>
          </p:cNvSpPr>
          <p:nvPr>
            <p:ph idx="1"/>
          </p:nvPr>
        </p:nvSpPr>
        <p:spPr/>
        <p:txBody>
          <a:bodyPr>
            <a:normAutofit/>
          </a:bodyPr>
          <a:lstStyle/>
          <a:p>
            <a:r>
              <a:rPr lang="nl-NL" dirty="0"/>
              <a:t>Het anders zijn van de ander schrikt niet af!</a:t>
            </a:r>
          </a:p>
          <a:p>
            <a:r>
              <a:rPr lang="nl-NL" dirty="0"/>
              <a:t>Christelijk vrijwilligerswerk richt zich op veel doelgroepen, zoals: zieken, mensen met schulden, prostituees, gevangenen, asielzoekers, straatbewoners, ongewenst </a:t>
            </a:r>
            <a:r>
              <a:rPr lang="nl-NL" dirty="0" err="1"/>
              <a:t>zwangeren</a:t>
            </a:r>
            <a:r>
              <a:rPr lang="nl-NL" dirty="0"/>
              <a:t>, psychisch zieken, pleegkinderen.</a:t>
            </a:r>
          </a:p>
          <a:p>
            <a:pPr lvl="1"/>
            <a:r>
              <a:rPr lang="nl-NL" i="1" dirty="0"/>
              <a:t>Hoe breed is de doelgroep van de NPV? Horen er ook ongelovigen bij?</a:t>
            </a:r>
          </a:p>
        </p:txBody>
      </p:sp>
    </p:spTree>
    <p:extLst>
      <p:ext uri="{BB962C8B-B14F-4D97-AF65-F5344CB8AC3E}">
        <p14:creationId xmlns:p14="http://schemas.microsoft.com/office/powerpoint/2010/main" val="3139120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i="1" dirty="0"/>
              <a:t>Ervaringen delen</a:t>
            </a:r>
          </a:p>
        </p:txBody>
      </p:sp>
      <p:sp>
        <p:nvSpPr>
          <p:cNvPr id="3" name="Tijdelijke aanduiding voor inhoud 2"/>
          <p:cNvSpPr>
            <a:spLocks noGrp="1"/>
          </p:cNvSpPr>
          <p:nvPr>
            <p:ph idx="1"/>
          </p:nvPr>
        </p:nvSpPr>
        <p:spPr/>
        <p:txBody>
          <a:bodyPr/>
          <a:lstStyle/>
          <a:p>
            <a:r>
              <a:rPr lang="nl-NL" i="1" dirty="0"/>
              <a:t>Met welk soort </a:t>
            </a:r>
            <a:r>
              <a:rPr lang="nl-NL" i="1" dirty="0" err="1"/>
              <a:t>hulpvragende</a:t>
            </a:r>
            <a:r>
              <a:rPr lang="nl-NL" i="1" dirty="0"/>
              <a:t> mensen komt u nu als vrijwilliger in aanraking?</a:t>
            </a:r>
          </a:p>
          <a:p>
            <a:pPr lvl="0"/>
            <a:r>
              <a:rPr lang="nl-NL" i="1" dirty="0">
                <a:solidFill>
                  <a:prstClr val="black"/>
                </a:solidFill>
              </a:rPr>
              <a:t>Hoe anders dan u staan deze mensen in het leven? Is dat fijn of niet?</a:t>
            </a:r>
          </a:p>
          <a:p>
            <a:pPr lvl="0"/>
            <a:r>
              <a:rPr lang="nl-NL" i="1" dirty="0">
                <a:solidFill>
                  <a:prstClr val="black"/>
                </a:solidFill>
              </a:rPr>
              <a:t>Zou u hulpvragen en doelgroep willen verbreden of willen versmallen? Waarom wel of niet?</a:t>
            </a:r>
          </a:p>
          <a:p>
            <a:pPr lvl="1"/>
            <a:endParaRPr lang="nl-NL" dirty="0"/>
          </a:p>
        </p:txBody>
      </p:sp>
    </p:spTree>
    <p:extLst>
      <p:ext uri="{BB962C8B-B14F-4D97-AF65-F5344CB8AC3E}">
        <p14:creationId xmlns:p14="http://schemas.microsoft.com/office/powerpoint/2010/main" val="2608752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Volhouden</a:t>
            </a:r>
          </a:p>
        </p:txBody>
      </p:sp>
      <p:sp>
        <p:nvSpPr>
          <p:cNvPr id="3" name="Tijdelijke aanduiding voor inhoud 2"/>
          <p:cNvSpPr>
            <a:spLocks noGrp="1"/>
          </p:cNvSpPr>
          <p:nvPr>
            <p:ph idx="1"/>
          </p:nvPr>
        </p:nvSpPr>
        <p:spPr/>
        <p:txBody>
          <a:bodyPr/>
          <a:lstStyle/>
          <a:p>
            <a:r>
              <a:rPr lang="nl-NL" dirty="0"/>
              <a:t>Of u meer of minder hooi op de vork kunt nemen, heeft ook te maken met uw draagkracht. Hoe mooi het vrijwilligerswerk ook is, je moet het maar wel zien vol te houden.</a:t>
            </a:r>
          </a:p>
          <a:p>
            <a:pPr lvl="1"/>
            <a:r>
              <a:rPr lang="nl-NL" i="1" dirty="0"/>
              <a:t>Geeft u nu elkaar tips hoe u het (misschien al jaren) volhoudt als NPV-er.</a:t>
            </a:r>
          </a:p>
        </p:txBody>
      </p:sp>
    </p:spTree>
    <p:extLst>
      <p:ext uri="{BB962C8B-B14F-4D97-AF65-F5344CB8AC3E}">
        <p14:creationId xmlns:p14="http://schemas.microsoft.com/office/powerpoint/2010/main" val="20088627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Grenzen zijn nodig</a:t>
            </a:r>
          </a:p>
        </p:txBody>
      </p:sp>
      <p:sp>
        <p:nvSpPr>
          <p:cNvPr id="3" name="Tijdelijke aanduiding voor inhoud 2"/>
          <p:cNvSpPr>
            <a:spLocks noGrp="1"/>
          </p:cNvSpPr>
          <p:nvPr>
            <p:ph idx="1"/>
          </p:nvPr>
        </p:nvSpPr>
        <p:spPr/>
        <p:txBody>
          <a:bodyPr>
            <a:normAutofit/>
          </a:bodyPr>
          <a:lstStyle/>
          <a:p>
            <a:r>
              <a:rPr lang="nl-NL" dirty="0"/>
              <a:t>Vrijwilligerswerk volhouden kan alleen als er duidelijke grenzen zijn. Bijvoorbeeld:</a:t>
            </a:r>
          </a:p>
          <a:p>
            <a:pPr lvl="1"/>
            <a:r>
              <a:rPr lang="nl-NL" dirty="0"/>
              <a:t>U kunt niet met drie vrijwilligers 25 mensen helpen</a:t>
            </a:r>
          </a:p>
          <a:p>
            <a:pPr lvl="1"/>
            <a:r>
              <a:rPr lang="nl-NL" dirty="0"/>
              <a:t>U kunt uw taak niet volhouden als uw leven al veel te druk is</a:t>
            </a:r>
          </a:p>
          <a:p>
            <a:pPr lvl="1"/>
            <a:r>
              <a:rPr lang="nl-NL" dirty="0"/>
              <a:t>U redt het ook niet lang als u dingen tegen uw zin moet doen </a:t>
            </a:r>
          </a:p>
          <a:p>
            <a:pPr marL="457200" lvl="1" indent="0">
              <a:buNone/>
            </a:pPr>
            <a:r>
              <a:rPr lang="nl-NL" dirty="0">
                <a:solidFill>
                  <a:prstClr val="black"/>
                </a:solidFill>
                <a:sym typeface="Wingdings" panose="05000000000000000000" pitchFamily="2" charset="2"/>
              </a:rPr>
              <a:t> </a:t>
            </a:r>
            <a:r>
              <a:rPr lang="nl-NL" dirty="0">
                <a:solidFill>
                  <a:prstClr val="black"/>
                </a:solidFill>
              </a:rPr>
              <a:t>Ja zeggen gaat dus goed als nee zeggen ook kan!</a:t>
            </a:r>
            <a:endParaRPr lang="nl-NL" dirty="0"/>
          </a:p>
        </p:txBody>
      </p:sp>
    </p:spTree>
    <p:extLst>
      <p:ext uri="{BB962C8B-B14F-4D97-AF65-F5344CB8AC3E}">
        <p14:creationId xmlns:p14="http://schemas.microsoft.com/office/powerpoint/2010/main" val="3877961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Grenzen bewaken of verleggen?</a:t>
            </a:r>
          </a:p>
        </p:txBody>
      </p:sp>
      <p:sp>
        <p:nvSpPr>
          <p:cNvPr id="3" name="Tijdelijke aanduiding voor inhoud 2"/>
          <p:cNvSpPr>
            <a:spLocks noGrp="1"/>
          </p:cNvSpPr>
          <p:nvPr>
            <p:ph idx="1"/>
          </p:nvPr>
        </p:nvSpPr>
        <p:spPr/>
        <p:txBody>
          <a:bodyPr>
            <a:normAutofit fontScale="92500" lnSpcReduction="10000"/>
          </a:bodyPr>
          <a:lstStyle/>
          <a:p>
            <a:r>
              <a:rPr lang="nl-NL" i="1" dirty="0"/>
              <a:t>Hoe vaak krijgt u iets te doen als vrijwilliger waarvan u denkt: ‘Dat doe ik liever niet!’? Waar heeft dat mee te maken? Hoe gaat u er vervolgens mee om?</a:t>
            </a:r>
          </a:p>
          <a:p>
            <a:r>
              <a:rPr lang="nl-NL" dirty="0"/>
              <a:t>Er zijn twee mogelijkheden in zo’n situatie. U verlegt uw grenzen (stapt misschien uit uw veilige zone) of u weigert het verzoek.</a:t>
            </a:r>
          </a:p>
          <a:p>
            <a:r>
              <a:rPr lang="nl-NL" dirty="0"/>
              <a:t>Te vaak iets tegen uw zin doen (halfhartig de grens verleggen), vreet energie en verknoeit de vreugde.</a:t>
            </a:r>
          </a:p>
        </p:txBody>
      </p:sp>
    </p:spTree>
    <p:extLst>
      <p:ext uri="{BB962C8B-B14F-4D97-AF65-F5344CB8AC3E}">
        <p14:creationId xmlns:p14="http://schemas.microsoft.com/office/powerpoint/2010/main" val="42131551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Openen of sluiten?</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79751" y="1600200"/>
            <a:ext cx="6784498"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341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Er zijn praktische grenzen</a:t>
            </a:r>
          </a:p>
        </p:txBody>
      </p:sp>
      <p:sp>
        <p:nvSpPr>
          <p:cNvPr id="3" name="Tijdelijke aanduiding voor inhoud 2"/>
          <p:cNvSpPr>
            <a:spLocks noGrp="1"/>
          </p:cNvSpPr>
          <p:nvPr>
            <p:ph idx="1"/>
          </p:nvPr>
        </p:nvSpPr>
        <p:spPr/>
        <p:txBody>
          <a:bodyPr/>
          <a:lstStyle/>
          <a:p>
            <a:r>
              <a:rPr lang="nl-NL" dirty="0"/>
              <a:t>Wie wat doet hangt af van wie waarvoor beschikbaar is. Dat kan per NPV afdeling verschillen. Er kan wel beleid op gemaakt worden. Je kunt nieuwe hulpvragen en (nieuwe) vrijwilligers werven.</a:t>
            </a:r>
          </a:p>
          <a:p>
            <a:r>
              <a:rPr lang="nl-NL" dirty="0"/>
              <a:t>Soms moeten er afspraken gemaakt worden met andere vrijwilligersorganisaties. Wie doet wat?</a:t>
            </a:r>
          </a:p>
        </p:txBody>
      </p:sp>
    </p:spTree>
    <p:extLst>
      <p:ext uri="{BB962C8B-B14F-4D97-AF65-F5344CB8AC3E}">
        <p14:creationId xmlns:p14="http://schemas.microsoft.com/office/powerpoint/2010/main" val="3942293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Afspraken maken</a:t>
            </a:r>
          </a:p>
        </p:txBody>
      </p:sp>
      <p:sp>
        <p:nvSpPr>
          <p:cNvPr id="3" name="Tijdelijke aanduiding voor inhoud 2"/>
          <p:cNvSpPr>
            <a:spLocks noGrp="1"/>
          </p:cNvSpPr>
          <p:nvPr>
            <p:ph idx="1"/>
          </p:nvPr>
        </p:nvSpPr>
        <p:spPr/>
        <p:txBody>
          <a:bodyPr/>
          <a:lstStyle/>
          <a:p>
            <a:r>
              <a:rPr lang="nl-NL" dirty="0"/>
              <a:t>Sommige praktische grenzen kun je het beste in overleg vastleggen.</a:t>
            </a:r>
          </a:p>
          <a:p>
            <a:pPr lvl="1"/>
            <a:r>
              <a:rPr lang="nl-NL" dirty="0"/>
              <a:t>NPV-</a:t>
            </a:r>
            <a:r>
              <a:rPr lang="nl-NL" dirty="0" err="1"/>
              <a:t>ers</a:t>
            </a:r>
            <a:r>
              <a:rPr lang="nl-NL" dirty="0"/>
              <a:t> zijn er wel/ niet voor om bij iemand dagelijks steunkousen uit te trekken </a:t>
            </a:r>
          </a:p>
          <a:p>
            <a:pPr lvl="1"/>
            <a:r>
              <a:rPr lang="nl-NL" dirty="0"/>
              <a:t>NPV-</a:t>
            </a:r>
            <a:r>
              <a:rPr lang="nl-NL" dirty="0" err="1"/>
              <a:t>ers</a:t>
            </a:r>
            <a:r>
              <a:rPr lang="nl-NL" dirty="0"/>
              <a:t> mogen geen/ wel pillen geven aan patiënten.</a:t>
            </a:r>
          </a:p>
          <a:p>
            <a:pPr lvl="1"/>
            <a:r>
              <a:rPr lang="nl-NL" dirty="0"/>
              <a:t>NPV-</a:t>
            </a:r>
            <a:r>
              <a:rPr lang="nl-NL" dirty="0" err="1"/>
              <a:t>ers</a:t>
            </a:r>
            <a:r>
              <a:rPr lang="nl-NL" dirty="0"/>
              <a:t> behangen wel/ niet kamers van hulpbehoevenden</a:t>
            </a:r>
          </a:p>
        </p:txBody>
      </p:sp>
    </p:spTree>
    <p:extLst>
      <p:ext uri="{BB962C8B-B14F-4D97-AF65-F5344CB8AC3E}">
        <p14:creationId xmlns:p14="http://schemas.microsoft.com/office/powerpoint/2010/main" val="10445973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412776"/>
            <a:ext cx="5305549" cy="4050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729892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Principiële grenzen</a:t>
            </a:r>
          </a:p>
        </p:txBody>
      </p:sp>
      <p:sp>
        <p:nvSpPr>
          <p:cNvPr id="3" name="Tijdelijke aanduiding voor inhoud 2"/>
          <p:cNvSpPr>
            <a:spLocks noGrp="1"/>
          </p:cNvSpPr>
          <p:nvPr>
            <p:ph idx="1"/>
          </p:nvPr>
        </p:nvSpPr>
        <p:spPr/>
        <p:txBody>
          <a:bodyPr>
            <a:normAutofit/>
          </a:bodyPr>
          <a:lstStyle/>
          <a:p>
            <a:r>
              <a:rPr lang="nl-NL" i="1" dirty="0"/>
              <a:t>Loopt u wel eens tegen principiële grenzen op? Hoe gaat u daarmee om?</a:t>
            </a:r>
            <a:r>
              <a:rPr lang="nl-NL" dirty="0"/>
              <a:t> </a:t>
            </a:r>
            <a:r>
              <a:rPr lang="nl-NL" i="1" dirty="0"/>
              <a:t>Geef eigen voor- beelden. Reageer op de volgende vragen:</a:t>
            </a:r>
          </a:p>
          <a:p>
            <a:pPr lvl="1"/>
            <a:r>
              <a:rPr lang="nl-NL" i="1" dirty="0"/>
              <a:t>Zou u iemand op zondag helpen waardoor u de kerkdienst mist?  Ja, nee, waarom?</a:t>
            </a:r>
          </a:p>
          <a:p>
            <a:pPr lvl="1"/>
            <a:r>
              <a:rPr lang="nl-NL" i="1" dirty="0"/>
              <a:t>Verleent u palliatieve ondersteuning als u weet dat iemand euthanasie wenst? Ja, nee, waarom?</a:t>
            </a:r>
          </a:p>
          <a:p>
            <a:pPr lvl="1"/>
            <a:r>
              <a:rPr lang="nl-NL" i="1" dirty="0"/>
              <a:t> Rijdt u een hulpbehoevende jonge vrouw naar een abortuskliniek? Ja, nee, waarom?</a:t>
            </a:r>
          </a:p>
          <a:p>
            <a:endParaRPr lang="nl-NL" dirty="0"/>
          </a:p>
          <a:p>
            <a:pPr lvl="1"/>
            <a:endParaRPr lang="nl-NL" dirty="0"/>
          </a:p>
        </p:txBody>
      </p:sp>
    </p:spTree>
    <p:extLst>
      <p:ext uri="{BB962C8B-B14F-4D97-AF65-F5344CB8AC3E}">
        <p14:creationId xmlns:p14="http://schemas.microsoft.com/office/powerpoint/2010/main" val="3628984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Persoonlijke grenzen</a:t>
            </a:r>
          </a:p>
        </p:txBody>
      </p:sp>
      <p:sp>
        <p:nvSpPr>
          <p:cNvPr id="3" name="Tijdelijke aanduiding voor inhoud 2"/>
          <p:cNvSpPr>
            <a:spLocks noGrp="1"/>
          </p:cNvSpPr>
          <p:nvPr>
            <p:ph idx="1"/>
          </p:nvPr>
        </p:nvSpPr>
        <p:spPr/>
        <p:txBody>
          <a:bodyPr>
            <a:normAutofit lnSpcReduction="10000"/>
          </a:bodyPr>
          <a:lstStyle/>
          <a:p>
            <a:r>
              <a:rPr lang="nl-NL" dirty="0"/>
              <a:t>Wees enthousiast, maar wees ook realistisch. U moet uw taak kunnen waarmaken. U bent ook geen moeder Theresa.</a:t>
            </a:r>
          </a:p>
          <a:p>
            <a:pPr lvl="1"/>
            <a:r>
              <a:rPr lang="nl-NL" dirty="0"/>
              <a:t>U kunt  niet alles tegelijk goed doen en moet prioriteiten stellen.</a:t>
            </a:r>
          </a:p>
          <a:p>
            <a:pPr lvl="1"/>
            <a:r>
              <a:rPr lang="nl-NL" dirty="0"/>
              <a:t>Als u zelf zorg nodig hebt, gaat dat voor.</a:t>
            </a:r>
          </a:p>
          <a:p>
            <a:pPr lvl="1"/>
            <a:r>
              <a:rPr lang="nl-NL" dirty="0"/>
              <a:t>Als uw agenda vol is, is uw agenda vol.</a:t>
            </a:r>
          </a:p>
          <a:p>
            <a:pPr lvl="1"/>
            <a:r>
              <a:rPr lang="nl-NL" dirty="0"/>
              <a:t>Verwaarloos uw eigen gezin niet.</a:t>
            </a:r>
          </a:p>
          <a:p>
            <a:pPr lvl="1"/>
            <a:r>
              <a:rPr lang="nl-NL" dirty="0"/>
              <a:t>Leg uw vrijwilligerstaak op tijd neer.</a:t>
            </a:r>
          </a:p>
        </p:txBody>
      </p:sp>
    </p:spTree>
    <p:extLst>
      <p:ext uri="{BB962C8B-B14F-4D97-AF65-F5344CB8AC3E}">
        <p14:creationId xmlns:p14="http://schemas.microsoft.com/office/powerpoint/2010/main" val="29788626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8724" y="1412776"/>
            <a:ext cx="7375723"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13668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Communicatie</a:t>
            </a:r>
          </a:p>
        </p:txBody>
      </p:sp>
      <p:sp>
        <p:nvSpPr>
          <p:cNvPr id="3" name="Tijdelijke aanduiding voor inhoud 2"/>
          <p:cNvSpPr>
            <a:spLocks noGrp="1"/>
          </p:cNvSpPr>
          <p:nvPr>
            <p:ph idx="1"/>
          </p:nvPr>
        </p:nvSpPr>
        <p:spPr/>
        <p:txBody>
          <a:bodyPr/>
          <a:lstStyle/>
          <a:p>
            <a:r>
              <a:rPr lang="nl-NL" dirty="0"/>
              <a:t>Over grenzen – dit doen wij wel of niet; dit doe ik wel of niet, moet je helder communiceren met de juiste persoon.</a:t>
            </a:r>
          </a:p>
          <a:p>
            <a:pPr lvl="1"/>
            <a:r>
              <a:rPr lang="nl-NL" dirty="0"/>
              <a:t>Dus niet roddelen of zuchten zonder aan de bel te trekken</a:t>
            </a:r>
          </a:p>
          <a:p>
            <a:pPr lvl="1"/>
            <a:r>
              <a:rPr lang="nl-NL" dirty="0"/>
              <a:t>Dus niet automatisch aansluiten bij hoe anderen erover denken, maar ook gewoon zelf eerlijk zijn.</a:t>
            </a:r>
          </a:p>
        </p:txBody>
      </p:sp>
    </p:spTree>
    <p:extLst>
      <p:ext uri="{BB962C8B-B14F-4D97-AF65-F5344CB8AC3E}">
        <p14:creationId xmlns:p14="http://schemas.microsoft.com/office/powerpoint/2010/main" val="14575382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Dus… als iemand u iets vraagt…</a:t>
            </a:r>
          </a:p>
        </p:txBody>
      </p:sp>
      <p:sp>
        <p:nvSpPr>
          <p:cNvPr id="3" name="Tijdelijke aanduiding voor inhoud 2"/>
          <p:cNvSpPr>
            <a:spLocks noGrp="1"/>
          </p:cNvSpPr>
          <p:nvPr>
            <p:ph idx="1"/>
          </p:nvPr>
        </p:nvSpPr>
        <p:spPr/>
        <p:txBody>
          <a:bodyPr/>
          <a:lstStyle/>
          <a:p>
            <a:pPr marL="0" indent="0">
              <a:buNone/>
            </a:pPr>
            <a:r>
              <a:rPr lang="nl-NL" dirty="0"/>
              <a:t>Een cliënt vraagt: ‘Kunt u niet elke week komen?’ ‘Kunt u op zondag komen?’</a:t>
            </a:r>
          </a:p>
          <a:p>
            <a:r>
              <a:rPr lang="nl-NL" dirty="0"/>
              <a:t>Beloof niet te snel dat je doet wat iemand vraagt</a:t>
            </a:r>
          </a:p>
          <a:p>
            <a:r>
              <a:rPr lang="nl-NL" dirty="0"/>
              <a:t>Vraag eventueel bedenktijd (daarin kun je ook overleggen met een ander)</a:t>
            </a:r>
          </a:p>
          <a:p>
            <a:r>
              <a:rPr lang="nl-NL" dirty="0"/>
              <a:t>Vergeet niet dat je ook kunt delegeren</a:t>
            </a:r>
          </a:p>
          <a:p>
            <a:r>
              <a:rPr lang="nl-NL" dirty="0"/>
              <a:t>Wees open, eerlijk, realistisch</a:t>
            </a:r>
          </a:p>
          <a:p>
            <a:endParaRPr lang="nl-NL" dirty="0"/>
          </a:p>
        </p:txBody>
      </p:sp>
    </p:spTree>
    <p:extLst>
      <p:ext uri="{BB962C8B-B14F-4D97-AF65-F5344CB8AC3E}">
        <p14:creationId xmlns:p14="http://schemas.microsoft.com/office/powerpoint/2010/main" val="3063292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Een woord om te onthouden</a:t>
            </a:r>
          </a:p>
        </p:txBody>
      </p:sp>
      <p:sp>
        <p:nvSpPr>
          <p:cNvPr id="3" name="Tijdelijke aanduiding voor inhoud 2"/>
          <p:cNvSpPr>
            <a:spLocks noGrp="1"/>
          </p:cNvSpPr>
          <p:nvPr>
            <p:ph idx="1"/>
          </p:nvPr>
        </p:nvSpPr>
        <p:spPr/>
        <p:txBody>
          <a:bodyPr/>
          <a:lstStyle/>
          <a:p>
            <a:r>
              <a:rPr lang="nl-NL" dirty="0"/>
              <a:t>Voor u op pad gaat als vrijwilliger mag u deze </a:t>
            </a:r>
            <a:r>
              <a:rPr lang="nl-NL" dirty="0" err="1"/>
              <a:t>bijbeltekst</a:t>
            </a:r>
            <a:r>
              <a:rPr lang="nl-NL" dirty="0"/>
              <a:t> in uw oren knopen</a:t>
            </a:r>
          </a:p>
          <a:p>
            <a:endParaRPr lang="nl-NL" dirty="0"/>
          </a:p>
          <a:p>
            <a:r>
              <a:rPr lang="nl-NL" dirty="0"/>
              <a:t>2 Tim. 1:7 ‘Want God heeft ons niet gegeven een geest van vreesachtigheid, maar van kracht en ​liefde​ en bezonnenheid.’</a:t>
            </a:r>
          </a:p>
        </p:txBody>
      </p:sp>
    </p:spTree>
    <p:extLst>
      <p:ext uri="{BB962C8B-B14F-4D97-AF65-F5344CB8AC3E}">
        <p14:creationId xmlns:p14="http://schemas.microsoft.com/office/powerpoint/2010/main" val="2648537819"/>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458</TotalTime>
  <Words>1046</Words>
  <Application>Microsoft Office PowerPoint</Application>
  <PresentationFormat>Diavoorstelling (4:3)</PresentationFormat>
  <Paragraphs>79</Paragraphs>
  <Slides>23</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23</vt:i4>
      </vt:variant>
    </vt:vector>
  </HeadingPairs>
  <TitlesOfParts>
    <vt:vector size="27" baseType="lpstr">
      <vt:lpstr>Arial</vt:lpstr>
      <vt:lpstr>Calibri</vt:lpstr>
      <vt:lpstr>Wingdings</vt:lpstr>
      <vt:lpstr>Kantoorthema</vt:lpstr>
      <vt:lpstr>Vijwilligerswerk: waar ligt de grens?</vt:lpstr>
      <vt:lpstr>Mogelijke vragen</vt:lpstr>
      <vt:lpstr>PowerPoint-presentatie</vt:lpstr>
      <vt:lpstr>PowerPoint-presentatie</vt:lpstr>
      <vt:lpstr>Prachtig werk</vt:lpstr>
      <vt:lpstr>Een christelijk werk</vt:lpstr>
      <vt:lpstr>Het gaat ver</vt:lpstr>
      <vt:lpstr>Geen eigenliefde</vt:lpstr>
      <vt:lpstr>Liefde voor de ander</vt:lpstr>
      <vt:lpstr>Ervaringen delen</vt:lpstr>
      <vt:lpstr>Volhouden</vt:lpstr>
      <vt:lpstr>Grenzen zijn nodig</vt:lpstr>
      <vt:lpstr>Grenzen bewaken of verleggen?</vt:lpstr>
      <vt:lpstr>Openen of sluiten?</vt:lpstr>
      <vt:lpstr>Er zijn praktische grenzen</vt:lpstr>
      <vt:lpstr>Afspraken maken</vt:lpstr>
      <vt:lpstr>PowerPoint-presentatie</vt:lpstr>
      <vt:lpstr>Principiële grenzen</vt:lpstr>
      <vt:lpstr>Persoonlijke grenzen</vt:lpstr>
      <vt:lpstr>PowerPoint-presentatie</vt:lpstr>
      <vt:lpstr>Communicatie</vt:lpstr>
      <vt:lpstr>Dus… als iemand u iets vraagt…</vt:lpstr>
      <vt:lpstr>Een woord om te onthouden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Vijwilligerswerk met vreugde volhouden</dc:title>
  <dc:creator>N.C. van der Voet</dc:creator>
  <cp:lastModifiedBy>Nico van der Voet</cp:lastModifiedBy>
  <cp:revision>26</cp:revision>
  <cp:lastPrinted>2016-02-16T20:37:09Z</cp:lastPrinted>
  <dcterms:created xsi:type="dcterms:W3CDTF">2016-02-16T18:57:23Z</dcterms:created>
  <dcterms:modified xsi:type="dcterms:W3CDTF">2026-10-26T20:24:43Z</dcterms:modified>
</cp:coreProperties>
</file>