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5" r:id="rId3"/>
    <p:sldId id="276" r:id="rId4"/>
    <p:sldId id="257" r:id="rId5"/>
    <p:sldId id="270" r:id="rId6"/>
    <p:sldId id="271" r:id="rId7"/>
    <p:sldId id="272" r:id="rId8"/>
    <p:sldId id="258" r:id="rId9"/>
    <p:sldId id="265" r:id="rId10"/>
    <p:sldId id="273" r:id="rId11"/>
    <p:sldId id="259" r:id="rId12"/>
    <p:sldId id="274" r:id="rId13"/>
    <p:sldId id="260" r:id="rId14"/>
    <p:sldId id="261" r:id="rId15"/>
    <p:sldId id="267" r:id="rId16"/>
    <p:sldId id="268" r:id="rId17"/>
    <p:sldId id="264" r:id="rId18"/>
    <p:sldId id="262" r:id="rId19"/>
    <p:sldId id="266" r:id="rId20"/>
    <p:sldId id="269" r:id="rId21"/>
    <p:sldId id="263" r:id="rId22"/>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p:cViewPr varScale="1">
        <p:scale>
          <a:sx n="86" d="100"/>
          <a:sy n="86" d="100"/>
        </p:scale>
        <p:origin x="1382"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57C538D5-4B2F-4761-956F-7EBAC54EB349}"/>
    <pc:docChg chg="modSld">
      <pc:chgData name="Nico van der Voet" userId="9e6fc3e6dead0faa" providerId="LiveId" clId="{57C538D5-4B2F-4761-956F-7EBAC54EB349}" dt="2024-02-28T20:53:47.521" v="39" actId="20577"/>
      <pc:docMkLst>
        <pc:docMk/>
      </pc:docMkLst>
      <pc:sldChg chg="modSp mod">
        <pc:chgData name="Nico van der Voet" userId="9e6fc3e6dead0faa" providerId="LiveId" clId="{57C538D5-4B2F-4761-956F-7EBAC54EB349}" dt="2024-02-28T20:53:47.521" v="39" actId="20577"/>
        <pc:sldMkLst>
          <pc:docMk/>
          <pc:sldMk cId="3957433054" sldId="256"/>
        </pc:sldMkLst>
        <pc:spChg chg="mod">
          <ac:chgData name="Nico van der Voet" userId="9e6fc3e6dead0faa" providerId="LiveId" clId="{57C538D5-4B2F-4761-956F-7EBAC54EB349}" dt="2024-02-28T20:53:47.521" v="39" actId="20577"/>
          <ac:spMkLst>
            <pc:docMk/>
            <pc:sldMk cId="3957433054" sldId="256"/>
            <ac:spMk id="3" creationId="{00000000-0000-0000-0000-000000000000}"/>
          </ac:spMkLst>
        </pc:spChg>
      </pc:sldChg>
      <pc:sldChg chg="modSp mod">
        <pc:chgData name="Nico van der Voet" userId="9e6fc3e6dead0faa" providerId="LiveId" clId="{57C538D5-4B2F-4761-956F-7EBAC54EB349}" dt="2023-11-20T17:33:29.831" v="6" actId="20577"/>
        <pc:sldMkLst>
          <pc:docMk/>
          <pc:sldMk cId="616332689" sldId="276"/>
        </pc:sldMkLst>
        <pc:spChg chg="mod">
          <ac:chgData name="Nico van der Voet" userId="9e6fc3e6dead0faa" providerId="LiveId" clId="{57C538D5-4B2F-4761-956F-7EBAC54EB349}" dt="2023-11-20T17:33:29.831" v="6" actId="20577"/>
          <ac:spMkLst>
            <pc:docMk/>
            <pc:sldMk cId="616332689" sldId="276"/>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a:t>Klik om de stijl te bewerken</a:t>
            </a:r>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p>
        </p:txBody>
      </p:sp>
      <p:sp>
        <p:nvSpPr>
          <p:cNvPr id="4" name="Tijdelijke aanduiding voor datum 3"/>
          <p:cNvSpPr>
            <a:spLocks noGrp="1"/>
          </p:cNvSpPr>
          <p:nvPr>
            <p:ph type="dt" sz="half" idx="10"/>
          </p:nvPr>
        </p:nvSpPr>
        <p:spPr/>
        <p:txBody>
          <a:bodyPr/>
          <a:lstStyle/>
          <a:p>
            <a:fld id="{B60358AF-6D21-4CED-8B25-3D2CAD7596C4}" type="datetimeFigureOut">
              <a:rPr lang="nl-NL" smtClean="0"/>
              <a:t>28-2-2024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6429D34A-630E-429F-8A9F-4891486E6F8E}" type="slidenum">
              <a:rPr lang="nl-NL" smtClean="0"/>
              <a:t>‹nr.›</a:t>
            </a:fld>
            <a:endParaRPr lang="nl-NL"/>
          </a:p>
        </p:txBody>
      </p:sp>
    </p:spTree>
    <p:extLst>
      <p:ext uri="{BB962C8B-B14F-4D97-AF65-F5344CB8AC3E}">
        <p14:creationId xmlns:p14="http://schemas.microsoft.com/office/powerpoint/2010/main" val="10181244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B60358AF-6D21-4CED-8B25-3D2CAD7596C4}" type="datetimeFigureOut">
              <a:rPr lang="nl-NL" smtClean="0"/>
              <a:t>28-2-2024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6429D34A-630E-429F-8A9F-4891486E6F8E}" type="slidenum">
              <a:rPr lang="nl-NL" smtClean="0"/>
              <a:t>‹nr.›</a:t>
            </a:fld>
            <a:endParaRPr lang="nl-NL"/>
          </a:p>
        </p:txBody>
      </p:sp>
    </p:spTree>
    <p:extLst>
      <p:ext uri="{BB962C8B-B14F-4D97-AF65-F5344CB8AC3E}">
        <p14:creationId xmlns:p14="http://schemas.microsoft.com/office/powerpoint/2010/main" val="39162383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a:t>Klik om de stijl te bewerken</a:t>
            </a:r>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 om de modelstijlen te bewerken</a:t>
            </a:r>
          </a:p>
        </p:txBody>
      </p:sp>
      <p:sp>
        <p:nvSpPr>
          <p:cNvPr id="4" name="Tijdelijke aanduiding voor datum 3"/>
          <p:cNvSpPr>
            <a:spLocks noGrp="1"/>
          </p:cNvSpPr>
          <p:nvPr>
            <p:ph type="dt" sz="half" idx="10"/>
          </p:nvPr>
        </p:nvSpPr>
        <p:spPr/>
        <p:txBody>
          <a:bodyPr/>
          <a:lstStyle/>
          <a:p>
            <a:fld id="{B60358AF-6D21-4CED-8B25-3D2CAD7596C4}" type="datetimeFigureOut">
              <a:rPr lang="nl-NL" smtClean="0"/>
              <a:t>28-2-2024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6429D34A-630E-429F-8A9F-4891486E6F8E}" type="slidenum">
              <a:rPr lang="nl-NL" smtClean="0"/>
              <a:t>‹nr.›</a:t>
            </a:fld>
            <a:endParaRPr lang="nl-NL"/>
          </a:p>
        </p:txBody>
      </p:sp>
    </p:spTree>
    <p:extLst>
      <p:ext uri="{BB962C8B-B14F-4D97-AF65-F5344CB8AC3E}">
        <p14:creationId xmlns:p14="http://schemas.microsoft.com/office/powerpoint/2010/main" val="7301420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p:cNvSpPr>
            <a:spLocks noGrp="1"/>
          </p:cNvSpPr>
          <p:nvPr>
            <p:ph type="dt" sz="half" idx="10"/>
          </p:nvPr>
        </p:nvSpPr>
        <p:spPr/>
        <p:txBody>
          <a:bodyPr/>
          <a:lstStyle/>
          <a:p>
            <a:fld id="{B60358AF-6D21-4CED-8B25-3D2CAD7596C4}" type="datetimeFigureOut">
              <a:rPr lang="nl-NL" smtClean="0"/>
              <a:t>28-2-2024</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6429D34A-630E-429F-8A9F-4891486E6F8E}" type="slidenum">
              <a:rPr lang="nl-NL" smtClean="0"/>
              <a:t>‹nr.›</a:t>
            </a:fld>
            <a:endParaRPr lang="nl-NL"/>
          </a:p>
        </p:txBody>
      </p:sp>
    </p:spTree>
    <p:extLst>
      <p:ext uri="{BB962C8B-B14F-4D97-AF65-F5344CB8AC3E}">
        <p14:creationId xmlns:p14="http://schemas.microsoft.com/office/powerpoint/2010/main" val="1122181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Klik om de stijl te bewerken</a:t>
            </a:r>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p:cNvSpPr>
            <a:spLocks noGrp="1"/>
          </p:cNvSpPr>
          <p:nvPr>
            <p:ph type="dt" sz="half" idx="10"/>
          </p:nvPr>
        </p:nvSpPr>
        <p:spPr/>
        <p:txBody>
          <a:bodyPr/>
          <a:lstStyle/>
          <a:p>
            <a:fld id="{B60358AF-6D21-4CED-8B25-3D2CAD7596C4}" type="datetimeFigureOut">
              <a:rPr lang="nl-NL" smtClean="0"/>
              <a:t>28-2-2024</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6429D34A-630E-429F-8A9F-4891486E6F8E}" type="slidenum">
              <a:rPr lang="nl-NL" smtClean="0"/>
              <a:t>‹nr.›</a:t>
            </a:fld>
            <a:endParaRPr lang="nl-NL"/>
          </a:p>
        </p:txBody>
      </p:sp>
    </p:spTree>
    <p:extLst>
      <p:ext uri="{BB962C8B-B14F-4D97-AF65-F5344CB8AC3E}">
        <p14:creationId xmlns:p14="http://schemas.microsoft.com/office/powerpoint/2010/main" val="3775420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datum 2"/>
          <p:cNvSpPr>
            <a:spLocks noGrp="1"/>
          </p:cNvSpPr>
          <p:nvPr>
            <p:ph type="dt" sz="half" idx="10"/>
          </p:nvPr>
        </p:nvSpPr>
        <p:spPr/>
        <p:txBody>
          <a:bodyPr/>
          <a:lstStyle/>
          <a:p>
            <a:fld id="{B60358AF-6D21-4CED-8B25-3D2CAD7596C4}" type="datetimeFigureOut">
              <a:rPr lang="nl-NL" smtClean="0"/>
              <a:t>28-2-2024</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6429D34A-630E-429F-8A9F-4891486E6F8E}" type="slidenum">
              <a:rPr lang="nl-NL" smtClean="0"/>
              <a:t>‹nr.›</a:t>
            </a:fld>
            <a:endParaRPr lang="nl-NL"/>
          </a:p>
        </p:txBody>
      </p:sp>
    </p:spTree>
    <p:extLst>
      <p:ext uri="{BB962C8B-B14F-4D97-AF65-F5344CB8AC3E}">
        <p14:creationId xmlns:p14="http://schemas.microsoft.com/office/powerpoint/2010/main" val="17002389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B60358AF-6D21-4CED-8B25-3D2CAD7596C4}" type="datetimeFigureOut">
              <a:rPr lang="nl-NL" smtClean="0"/>
              <a:t>28-2-2024</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6429D34A-630E-429F-8A9F-4891486E6F8E}" type="slidenum">
              <a:rPr lang="nl-NL" smtClean="0"/>
              <a:t>‹nr.›</a:t>
            </a:fld>
            <a:endParaRPr lang="nl-NL"/>
          </a:p>
        </p:txBody>
      </p:sp>
    </p:spTree>
    <p:extLst>
      <p:ext uri="{BB962C8B-B14F-4D97-AF65-F5344CB8AC3E}">
        <p14:creationId xmlns:p14="http://schemas.microsoft.com/office/powerpoint/2010/main" val="34862043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a:t>Klik om de stijl te bewerken</a:t>
            </a:r>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B60358AF-6D21-4CED-8B25-3D2CAD7596C4}" type="datetimeFigureOut">
              <a:rPr lang="nl-NL" smtClean="0"/>
              <a:t>28-2-2024</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6429D34A-630E-429F-8A9F-4891486E6F8E}" type="slidenum">
              <a:rPr lang="nl-NL" smtClean="0"/>
              <a:t>‹nr.›</a:t>
            </a:fld>
            <a:endParaRPr lang="nl-NL"/>
          </a:p>
        </p:txBody>
      </p:sp>
    </p:spTree>
    <p:extLst>
      <p:ext uri="{BB962C8B-B14F-4D97-AF65-F5344CB8AC3E}">
        <p14:creationId xmlns:p14="http://schemas.microsoft.com/office/powerpoint/2010/main" val="34235210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a:t>Klik om de stijl te bewerken</a:t>
            </a:r>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B60358AF-6D21-4CED-8B25-3D2CAD7596C4}" type="datetimeFigureOut">
              <a:rPr lang="nl-NL" smtClean="0"/>
              <a:t>28-2-2024</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6429D34A-630E-429F-8A9F-4891486E6F8E}" type="slidenum">
              <a:rPr lang="nl-NL" smtClean="0"/>
              <a:t>‹nr.›</a:t>
            </a:fld>
            <a:endParaRPr lang="nl-NL"/>
          </a:p>
        </p:txBody>
      </p:sp>
    </p:spTree>
    <p:extLst>
      <p:ext uri="{BB962C8B-B14F-4D97-AF65-F5344CB8AC3E}">
        <p14:creationId xmlns:p14="http://schemas.microsoft.com/office/powerpoint/2010/main" val="42711946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B60358AF-6D21-4CED-8B25-3D2CAD7596C4}" type="datetimeFigureOut">
              <a:rPr lang="nl-NL" smtClean="0"/>
              <a:t>28-2-2024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6429D34A-630E-429F-8A9F-4891486E6F8E}" type="slidenum">
              <a:rPr lang="nl-NL" smtClean="0"/>
              <a:t>‹nr.›</a:t>
            </a:fld>
            <a:endParaRPr lang="nl-NL"/>
          </a:p>
        </p:txBody>
      </p:sp>
    </p:spTree>
    <p:extLst>
      <p:ext uri="{BB962C8B-B14F-4D97-AF65-F5344CB8AC3E}">
        <p14:creationId xmlns:p14="http://schemas.microsoft.com/office/powerpoint/2010/main" val="22606656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a:t>Klik om de stijl te bewerken</a:t>
            </a:r>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B60358AF-6D21-4CED-8B25-3D2CAD7596C4}" type="datetimeFigureOut">
              <a:rPr lang="nl-NL" smtClean="0"/>
              <a:t>28-2-2024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6429D34A-630E-429F-8A9F-4891486E6F8E}" type="slidenum">
              <a:rPr lang="nl-NL" smtClean="0"/>
              <a:t>‹nr.›</a:t>
            </a:fld>
            <a:endParaRPr lang="nl-NL"/>
          </a:p>
        </p:txBody>
      </p:sp>
    </p:spTree>
    <p:extLst>
      <p:ext uri="{BB962C8B-B14F-4D97-AF65-F5344CB8AC3E}">
        <p14:creationId xmlns:p14="http://schemas.microsoft.com/office/powerpoint/2010/main" val="30450397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a:t>Klik om de stijl te bewerken</a:t>
            </a:r>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0358AF-6D21-4CED-8B25-3D2CAD7596C4}" type="datetimeFigureOut">
              <a:rPr lang="nl-NL" smtClean="0"/>
              <a:t>28-2-2024</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29D34A-630E-429F-8A9F-4891486E6F8E}" type="slidenum">
              <a:rPr lang="nl-NL" smtClean="0"/>
              <a:t>‹nr.›</a:t>
            </a:fld>
            <a:endParaRPr lang="nl-NL"/>
          </a:p>
        </p:txBody>
      </p:sp>
    </p:spTree>
    <p:extLst>
      <p:ext uri="{BB962C8B-B14F-4D97-AF65-F5344CB8AC3E}">
        <p14:creationId xmlns:p14="http://schemas.microsoft.com/office/powerpoint/2010/main" val="42739575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a:t>Het huisbezoek</a:t>
            </a:r>
          </a:p>
        </p:txBody>
      </p:sp>
      <p:sp>
        <p:nvSpPr>
          <p:cNvPr id="3" name="Ondertitel 2"/>
          <p:cNvSpPr>
            <a:spLocks noGrp="1"/>
          </p:cNvSpPr>
          <p:nvPr>
            <p:ph type="subTitle" idx="1"/>
          </p:nvPr>
        </p:nvSpPr>
        <p:spPr/>
        <p:txBody>
          <a:bodyPr/>
          <a:lstStyle/>
          <a:p>
            <a:r>
              <a:rPr lang="nl-NL" dirty="0"/>
              <a:t>Gespreksstof voor ouderlingen (en bezoekbroeders of - zusters) die  huisbezoeken afleggen</a:t>
            </a:r>
          </a:p>
        </p:txBody>
      </p:sp>
    </p:spTree>
    <p:extLst>
      <p:ext uri="{BB962C8B-B14F-4D97-AF65-F5344CB8AC3E}">
        <p14:creationId xmlns:p14="http://schemas.microsoft.com/office/powerpoint/2010/main" val="39574330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Uniek verschijnsel</a:t>
            </a:r>
          </a:p>
        </p:txBody>
      </p:sp>
      <p:sp>
        <p:nvSpPr>
          <p:cNvPr id="3" name="Tijdelijke aanduiding voor inhoud 2"/>
          <p:cNvSpPr>
            <a:spLocks noGrp="1"/>
          </p:cNvSpPr>
          <p:nvPr>
            <p:ph idx="1"/>
          </p:nvPr>
        </p:nvSpPr>
        <p:spPr/>
        <p:txBody>
          <a:bodyPr>
            <a:normAutofit/>
          </a:bodyPr>
          <a:lstStyle/>
          <a:p>
            <a:r>
              <a:rPr lang="nl-NL" dirty="0"/>
              <a:t>Traditionele kerken kennen het reguliere huisbezoek (eens per jaar of twee jaar) afgelegd door ambtsdragers, soms met een  bezoekbroeder. Alle leden van de gemeente worden bezocht. Dat is een uniek verschijnsel. In onze tijd vinden sommigen het zelfs brutaal, opdringerig. In modernere gemeentes is het verdwenen. Daar vinden ze ook geen ouderlingen meer die het willen doen.</a:t>
            </a:r>
          </a:p>
        </p:txBody>
      </p:sp>
    </p:spTree>
    <p:extLst>
      <p:ext uri="{BB962C8B-B14F-4D97-AF65-F5344CB8AC3E}">
        <p14:creationId xmlns:p14="http://schemas.microsoft.com/office/powerpoint/2010/main" val="3771821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Vragen </a:t>
            </a:r>
          </a:p>
        </p:txBody>
      </p:sp>
      <p:sp>
        <p:nvSpPr>
          <p:cNvPr id="3" name="Tijdelijke aanduiding voor inhoud 2"/>
          <p:cNvSpPr>
            <a:spLocks noGrp="1"/>
          </p:cNvSpPr>
          <p:nvPr>
            <p:ph idx="1"/>
          </p:nvPr>
        </p:nvSpPr>
        <p:spPr/>
        <p:txBody>
          <a:bodyPr/>
          <a:lstStyle/>
          <a:p>
            <a:r>
              <a:rPr lang="nl-NL" i="1" dirty="0"/>
              <a:t>Krijgt of kreeg u graag huisbezoek van een ouderling? Waarom wel of niet?</a:t>
            </a:r>
          </a:p>
          <a:p>
            <a:r>
              <a:rPr lang="nl-NL" i="1" dirty="0"/>
              <a:t>Wat hebt u geleerd van de ontvangen bezoeken (zo wil ik het ook doen – of juist niet)?</a:t>
            </a:r>
          </a:p>
          <a:p>
            <a:r>
              <a:rPr lang="nl-NL" i="1" dirty="0"/>
              <a:t>Legt u nu graag zelf huisbezoeken af? Waarom wel of niet?</a:t>
            </a:r>
          </a:p>
        </p:txBody>
      </p:sp>
    </p:spTree>
    <p:extLst>
      <p:ext uri="{BB962C8B-B14F-4D97-AF65-F5344CB8AC3E}">
        <p14:creationId xmlns:p14="http://schemas.microsoft.com/office/powerpoint/2010/main" val="6163326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Calvijn</a:t>
            </a:r>
          </a:p>
        </p:txBody>
      </p:sp>
      <p:sp>
        <p:nvSpPr>
          <p:cNvPr id="3" name="Tijdelijke aanduiding voor inhoud 2"/>
          <p:cNvSpPr>
            <a:spLocks noGrp="1"/>
          </p:cNvSpPr>
          <p:nvPr>
            <p:ph idx="1"/>
          </p:nvPr>
        </p:nvSpPr>
        <p:spPr/>
        <p:txBody>
          <a:bodyPr>
            <a:normAutofit fontScale="92500" lnSpcReduction="10000"/>
          </a:bodyPr>
          <a:lstStyle/>
          <a:p>
            <a:pPr lvl="0"/>
            <a:r>
              <a:rPr lang="nl-NL" dirty="0"/>
              <a:t>Het huisbezoek komt bij Calvijn vandaan (rond 1540 in Genève).</a:t>
            </a:r>
          </a:p>
          <a:p>
            <a:pPr lvl="0"/>
            <a:r>
              <a:rPr lang="nl-NL" dirty="0"/>
              <a:t>Het kwam in plaats van de biecht. Zonde en genade kwamen nu bij het huisbezoek aan de orde.</a:t>
            </a:r>
            <a:endParaRPr lang="nl-NL" i="1" dirty="0"/>
          </a:p>
          <a:p>
            <a:pPr lvl="0"/>
            <a:r>
              <a:rPr lang="nl-NL" dirty="0"/>
              <a:t>Het kreeg ook een catechetisch element. Geloof en levenswandel werden getoetst en onderwezen.</a:t>
            </a:r>
          </a:p>
          <a:p>
            <a:pPr lvl="0"/>
            <a:r>
              <a:rPr lang="nl-NL" dirty="0"/>
              <a:t>Het huisbezoek paste bij opzicht en eventueel tucht (rondom het Heilig Avondmaal).</a:t>
            </a:r>
          </a:p>
        </p:txBody>
      </p:sp>
    </p:spTree>
    <p:extLst>
      <p:ext uri="{BB962C8B-B14F-4D97-AF65-F5344CB8AC3E}">
        <p14:creationId xmlns:p14="http://schemas.microsoft.com/office/powerpoint/2010/main" val="37393503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Het gereformeerde accent</a:t>
            </a:r>
          </a:p>
        </p:txBody>
      </p:sp>
      <p:sp>
        <p:nvSpPr>
          <p:cNvPr id="3" name="Tijdelijke aanduiding voor inhoud 2"/>
          <p:cNvSpPr>
            <a:spLocks noGrp="1"/>
          </p:cNvSpPr>
          <p:nvPr>
            <p:ph idx="1"/>
          </p:nvPr>
        </p:nvSpPr>
        <p:spPr/>
        <p:txBody>
          <a:bodyPr>
            <a:normAutofit fontScale="92500"/>
          </a:bodyPr>
          <a:lstStyle/>
          <a:p>
            <a:r>
              <a:rPr lang="nl-NL" dirty="0"/>
              <a:t>Alle gemeenteleden moesten elkaar helpen en opbouwen in het geloof (priesterschap van alle gelovigen, door Luther benadrukt en nog sterker door de </a:t>
            </a:r>
            <a:r>
              <a:rPr lang="nl-NL" dirty="0" err="1"/>
              <a:t>dopersen</a:t>
            </a:r>
            <a:r>
              <a:rPr lang="nl-NL" dirty="0"/>
              <a:t>). En de ambtsdragers kregen hiervoor een extra taak. Dat was gereformeerd.</a:t>
            </a:r>
          </a:p>
          <a:p>
            <a:r>
              <a:rPr lang="nl-NL" dirty="0"/>
              <a:t>In Genève werden de jaarlijkse huisbezoeken afgelegd door de predikant en ouderling samen, met nog een ambtenaar van de stadsraad erbij!</a:t>
            </a:r>
          </a:p>
        </p:txBody>
      </p:sp>
    </p:spTree>
    <p:extLst>
      <p:ext uri="{BB962C8B-B14F-4D97-AF65-F5344CB8AC3E}">
        <p14:creationId xmlns:p14="http://schemas.microsoft.com/office/powerpoint/2010/main" val="10646867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Waarom elkaar opzoeken?</a:t>
            </a:r>
          </a:p>
        </p:txBody>
      </p:sp>
      <p:sp>
        <p:nvSpPr>
          <p:cNvPr id="3" name="Tijdelijke aanduiding voor inhoud 2"/>
          <p:cNvSpPr>
            <a:spLocks noGrp="1"/>
          </p:cNvSpPr>
          <p:nvPr>
            <p:ph idx="1"/>
          </p:nvPr>
        </p:nvSpPr>
        <p:spPr/>
        <p:txBody>
          <a:bodyPr>
            <a:normAutofit fontScale="85000" lnSpcReduction="20000"/>
          </a:bodyPr>
          <a:lstStyle/>
          <a:p>
            <a:pPr marL="0" indent="0">
              <a:buNone/>
            </a:pPr>
            <a:r>
              <a:rPr lang="nl-NL" dirty="0"/>
              <a:t>De ‘ware zielzorg’ is volgens </a:t>
            </a:r>
            <a:r>
              <a:rPr lang="nl-NL" dirty="0" err="1"/>
              <a:t>Bucer</a:t>
            </a:r>
            <a:r>
              <a:rPr lang="nl-NL" dirty="0"/>
              <a:t> (vriend van Calvijn)</a:t>
            </a:r>
          </a:p>
          <a:p>
            <a:r>
              <a:rPr lang="nl-NL" dirty="0"/>
              <a:t>Mensen tot Jezus en Zijn gemeente brengen die nog niet van Hem gehoord hebben.</a:t>
            </a:r>
          </a:p>
          <a:p>
            <a:r>
              <a:rPr lang="nl-NL" dirty="0"/>
              <a:t>Mensen weer terug brengen die van Jezus vervreemd zijn.</a:t>
            </a:r>
          </a:p>
          <a:p>
            <a:r>
              <a:rPr lang="nl-NL" dirty="0"/>
              <a:t>Mensen die Jezus dienen maar in zonden leven, tot bekering roepen.</a:t>
            </a:r>
          </a:p>
          <a:p>
            <a:r>
              <a:rPr lang="nl-NL" dirty="0"/>
              <a:t>Mensen die Christus dienen maar nog geestelijk zwak zijn, versterken.</a:t>
            </a:r>
          </a:p>
          <a:p>
            <a:r>
              <a:rPr lang="nl-NL" dirty="0"/>
              <a:t>Mensen die trouw zijn in de gemeente, beschermen tegen verleidingen in de wereld.</a:t>
            </a:r>
          </a:p>
          <a:p>
            <a:endParaRPr lang="nl-NL" dirty="0"/>
          </a:p>
        </p:txBody>
      </p:sp>
    </p:spTree>
    <p:extLst>
      <p:ext uri="{BB962C8B-B14F-4D97-AF65-F5344CB8AC3E}">
        <p14:creationId xmlns:p14="http://schemas.microsoft.com/office/powerpoint/2010/main" val="8225491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Vragen</a:t>
            </a:r>
          </a:p>
        </p:txBody>
      </p:sp>
      <p:sp>
        <p:nvSpPr>
          <p:cNvPr id="3" name="Tijdelijke aanduiding voor inhoud 2"/>
          <p:cNvSpPr>
            <a:spLocks noGrp="1"/>
          </p:cNvSpPr>
          <p:nvPr>
            <p:ph idx="1"/>
          </p:nvPr>
        </p:nvSpPr>
        <p:spPr/>
        <p:txBody>
          <a:bodyPr>
            <a:normAutofit lnSpcReduction="10000"/>
          </a:bodyPr>
          <a:lstStyle/>
          <a:p>
            <a:r>
              <a:rPr lang="nl-NL" i="1" dirty="0"/>
              <a:t>Herkennen wij de reformatorische insteek (biecht, onderwijs, tucht) van de huisbezoeken in onze eigen ambtsuitoefening? Waarin wel of niet?</a:t>
            </a:r>
          </a:p>
          <a:p>
            <a:r>
              <a:rPr lang="nl-NL" i="1" dirty="0" err="1"/>
              <a:t>Bucer</a:t>
            </a:r>
            <a:r>
              <a:rPr lang="nl-NL" i="1" dirty="0"/>
              <a:t> vult het pastoraat geestelijk in. Pastoraat is mensen bij Christus (terug) brengen en houden. Is dat ook nog zo in onze pastorale contacten? Waardoor wordt dat eventueel belemmerd?</a:t>
            </a:r>
          </a:p>
        </p:txBody>
      </p:sp>
    </p:spTree>
    <p:extLst>
      <p:ext uri="{BB962C8B-B14F-4D97-AF65-F5344CB8AC3E}">
        <p14:creationId xmlns:p14="http://schemas.microsoft.com/office/powerpoint/2010/main" val="31475146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Doel van het huisbezoek nú</a:t>
            </a:r>
          </a:p>
        </p:txBody>
      </p:sp>
      <p:sp>
        <p:nvSpPr>
          <p:cNvPr id="3" name="Tijdelijke aanduiding voor inhoud 2"/>
          <p:cNvSpPr>
            <a:spLocks noGrp="1"/>
          </p:cNvSpPr>
          <p:nvPr>
            <p:ph idx="1"/>
          </p:nvPr>
        </p:nvSpPr>
        <p:spPr/>
        <p:txBody>
          <a:bodyPr>
            <a:normAutofit fontScale="92500" lnSpcReduction="10000"/>
          </a:bodyPr>
          <a:lstStyle/>
          <a:p>
            <a:pPr marL="0" lvl="0" indent="0">
              <a:buNone/>
            </a:pPr>
            <a:r>
              <a:rPr lang="nl-NL" dirty="0"/>
              <a:t>Het past ook nu nog bij het ambtelijk leiding geven aan de gemeente. Zie Hand. 20:28. Meestal zijn dit de onderdelen van het opzicht: </a:t>
            </a:r>
          </a:p>
          <a:p>
            <a:pPr lvl="0"/>
            <a:r>
              <a:rPr lang="nl-NL" dirty="0"/>
              <a:t>het al dan niet meeleven met de gemeente</a:t>
            </a:r>
          </a:p>
          <a:p>
            <a:pPr lvl="0"/>
            <a:r>
              <a:rPr lang="nl-NL" dirty="0"/>
              <a:t>de vrucht op de prediking in de gemeente</a:t>
            </a:r>
          </a:p>
          <a:p>
            <a:pPr lvl="0"/>
            <a:r>
              <a:rPr lang="nl-NL" dirty="0"/>
              <a:t>het gebruik en beleving van de sacramenten </a:t>
            </a:r>
          </a:p>
          <a:p>
            <a:pPr lvl="0"/>
            <a:r>
              <a:rPr lang="nl-NL" dirty="0"/>
              <a:t>het persoonlijk geloofsleven; de huisgodsdienst</a:t>
            </a:r>
          </a:p>
          <a:p>
            <a:pPr lvl="0"/>
            <a:r>
              <a:rPr lang="nl-NL" dirty="0"/>
              <a:t>de levenswandel (bijv. huwelijk, opvoeding) </a:t>
            </a:r>
          </a:p>
          <a:p>
            <a:pPr marL="0" lvl="0" indent="0">
              <a:buNone/>
            </a:pPr>
            <a:r>
              <a:rPr lang="nl-NL" i="1" dirty="0"/>
              <a:t>Wat komt in uw bezoeken (niet) aan de orde?</a:t>
            </a:r>
          </a:p>
        </p:txBody>
      </p:sp>
    </p:spTree>
    <p:extLst>
      <p:ext uri="{BB962C8B-B14F-4D97-AF65-F5344CB8AC3E}">
        <p14:creationId xmlns:p14="http://schemas.microsoft.com/office/powerpoint/2010/main" val="1374298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Dubbel doel</a:t>
            </a:r>
          </a:p>
        </p:txBody>
      </p:sp>
      <p:sp>
        <p:nvSpPr>
          <p:cNvPr id="3" name="Tijdelijke aanduiding voor inhoud 2"/>
          <p:cNvSpPr>
            <a:spLocks noGrp="1"/>
          </p:cNvSpPr>
          <p:nvPr>
            <p:ph idx="1"/>
          </p:nvPr>
        </p:nvSpPr>
        <p:spPr/>
        <p:txBody>
          <a:bodyPr>
            <a:normAutofit lnSpcReduction="10000"/>
          </a:bodyPr>
          <a:lstStyle/>
          <a:p>
            <a:r>
              <a:rPr lang="nl-NL" dirty="0"/>
              <a:t>Doel is niet alleen </a:t>
            </a:r>
            <a:r>
              <a:rPr lang="nl-NL" i="1" dirty="0"/>
              <a:t>opzien over </a:t>
            </a:r>
            <a:r>
              <a:rPr lang="nl-NL" dirty="0"/>
              <a:t>of </a:t>
            </a:r>
            <a:r>
              <a:rPr lang="nl-NL" i="1" dirty="0"/>
              <a:t>toezien op </a:t>
            </a:r>
            <a:r>
              <a:rPr lang="nl-NL" dirty="0"/>
              <a:t>(vroeger in gereformeerde kerken sterk benadrukt, tot ergernis van veel mensen), maar ook</a:t>
            </a:r>
          </a:p>
          <a:p>
            <a:r>
              <a:rPr lang="nl-NL" i="1" dirty="0"/>
              <a:t>Omzien naar</a:t>
            </a:r>
            <a:r>
              <a:rPr lang="nl-NL" dirty="0"/>
              <a:t>. 2 Kor. 1:3,4 Het gaat ook om pastorale aandacht. Het huisbezoek geeft van daaruit soms aanleiding tot pastorale vervolgbezoeken of tot doorverwijzen.</a:t>
            </a:r>
          </a:p>
          <a:p>
            <a:r>
              <a:rPr lang="nl-NL" dirty="0"/>
              <a:t>Zie ook 1 Thess. 5:14</a:t>
            </a:r>
          </a:p>
          <a:p>
            <a:endParaRPr lang="nl-NL" dirty="0"/>
          </a:p>
        </p:txBody>
      </p:sp>
    </p:spTree>
    <p:extLst>
      <p:ext uri="{BB962C8B-B14F-4D97-AF65-F5344CB8AC3E}">
        <p14:creationId xmlns:p14="http://schemas.microsoft.com/office/powerpoint/2010/main" val="35937002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Vragen</a:t>
            </a:r>
          </a:p>
        </p:txBody>
      </p:sp>
      <p:sp>
        <p:nvSpPr>
          <p:cNvPr id="3" name="Tijdelijke aanduiding voor inhoud 2"/>
          <p:cNvSpPr>
            <a:spLocks noGrp="1"/>
          </p:cNvSpPr>
          <p:nvPr>
            <p:ph idx="1"/>
          </p:nvPr>
        </p:nvSpPr>
        <p:spPr/>
        <p:txBody>
          <a:bodyPr/>
          <a:lstStyle/>
          <a:p>
            <a:r>
              <a:rPr lang="nl-NL" i="1" dirty="0"/>
              <a:t>Wat doet u liever (waarom dan): opzien over de gemeente of omzien naar de gemeente? Waarom?</a:t>
            </a:r>
          </a:p>
          <a:p>
            <a:r>
              <a:rPr lang="nl-NL" i="1" dirty="0"/>
              <a:t>Hoe gaat u met eventuele spanning tussen die twee om?</a:t>
            </a:r>
          </a:p>
          <a:p>
            <a:r>
              <a:rPr lang="nl-NL" i="1" dirty="0"/>
              <a:t>Evangelische gemeenten zeggen: opzien over is voor de oudsten en omzien naar is voor de hele gemeente. Een goede oplossing?</a:t>
            </a:r>
          </a:p>
        </p:txBody>
      </p:sp>
    </p:spTree>
    <p:extLst>
      <p:ext uri="{BB962C8B-B14F-4D97-AF65-F5344CB8AC3E}">
        <p14:creationId xmlns:p14="http://schemas.microsoft.com/office/powerpoint/2010/main" val="8238109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Knelpunten van het huisbezoek</a:t>
            </a:r>
          </a:p>
        </p:txBody>
      </p:sp>
      <p:sp>
        <p:nvSpPr>
          <p:cNvPr id="3" name="Tijdelijke aanduiding voor inhoud 2"/>
          <p:cNvSpPr>
            <a:spLocks noGrp="1"/>
          </p:cNvSpPr>
          <p:nvPr>
            <p:ph idx="1"/>
          </p:nvPr>
        </p:nvSpPr>
        <p:spPr/>
        <p:txBody>
          <a:bodyPr>
            <a:normAutofit/>
          </a:bodyPr>
          <a:lstStyle/>
          <a:p>
            <a:r>
              <a:rPr lang="nl-NL" dirty="0"/>
              <a:t>Veel mensen zien tegen het ongevraagd huisbezoek van ouderlingen op.</a:t>
            </a:r>
          </a:p>
          <a:p>
            <a:r>
              <a:rPr lang="nl-NL" dirty="0"/>
              <a:t>Wat stelt een gesprek een maal per twee jaar voor?</a:t>
            </a:r>
          </a:p>
          <a:p>
            <a:r>
              <a:rPr lang="nl-NL" dirty="0"/>
              <a:t>Gesprekken hebben niet altijd diepgang, dus pastorale nood komt dan niet boven.</a:t>
            </a:r>
          </a:p>
          <a:p>
            <a:r>
              <a:rPr lang="nl-NL" dirty="0"/>
              <a:t>Hoe kan een vertrouwelijk gesprek onderdeel van het opzicht zijn? Dat botst.</a:t>
            </a:r>
          </a:p>
          <a:p>
            <a:pPr marL="0" indent="0">
              <a:buNone/>
            </a:pPr>
            <a:endParaRPr lang="nl-NL" i="1" dirty="0"/>
          </a:p>
          <a:p>
            <a:endParaRPr lang="nl-NL" dirty="0"/>
          </a:p>
        </p:txBody>
      </p:sp>
    </p:spTree>
    <p:extLst>
      <p:ext uri="{BB962C8B-B14F-4D97-AF65-F5344CB8AC3E}">
        <p14:creationId xmlns:p14="http://schemas.microsoft.com/office/powerpoint/2010/main" val="1494680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Vragen</a:t>
            </a:r>
          </a:p>
        </p:txBody>
      </p:sp>
      <p:sp>
        <p:nvSpPr>
          <p:cNvPr id="3" name="Tijdelijke aanduiding voor inhoud 2"/>
          <p:cNvSpPr>
            <a:spLocks noGrp="1"/>
          </p:cNvSpPr>
          <p:nvPr>
            <p:ph idx="1"/>
          </p:nvPr>
        </p:nvSpPr>
        <p:spPr/>
        <p:txBody>
          <a:bodyPr/>
          <a:lstStyle/>
          <a:p>
            <a:r>
              <a:rPr lang="nl-NL" i="1" dirty="0"/>
              <a:t>Kent u nog meer knelpunten?</a:t>
            </a:r>
          </a:p>
          <a:p>
            <a:r>
              <a:rPr lang="nl-NL" i="1" dirty="0"/>
              <a:t>In veel gemeenten staat het huisbezoek vanwege die knelpunten op een laag pitje. Waarom wilt u er dan mee doorgaan?</a:t>
            </a:r>
          </a:p>
        </p:txBody>
      </p:sp>
    </p:spTree>
    <p:extLst>
      <p:ext uri="{BB962C8B-B14F-4D97-AF65-F5344CB8AC3E}">
        <p14:creationId xmlns:p14="http://schemas.microsoft.com/office/powerpoint/2010/main" val="18460190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Drie redenen om door te gaan</a:t>
            </a:r>
          </a:p>
        </p:txBody>
      </p:sp>
      <p:sp>
        <p:nvSpPr>
          <p:cNvPr id="3" name="Tijdelijke aanduiding voor inhoud 2"/>
          <p:cNvSpPr>
            <a:spLocks noGrp="1"/>
          </p:cNvSpPr>
          <p:nvPr>
            <p:ph idx="1"/>
          </p:nvPr>
        </p:nvSpPr>
        <p:spPr/>
        <p:txBody>
          <a:bodyPr>
            <a:normAutofit lnSpcReduction="10000"/>
          </a:bodyPr>
          <a:lstStyle/>
          <a:p>
            <a:r>
              <a:rPr lang="nl-NL" dirty="0"/>
              <a:t>Betrokkenheid (het antropologische motief): de kerk heeft belangstelling voor al haar leden. </a:t>
            </a:r>
          </a:p>
          <a:p>
            <a:r>
              <a:rPr lang="nl-NL" dirty="0"/>
              <a:t>Het pastorale motief: het huisbezoek schept de mogelijkheid om pastoraal contact op te bouwen. </a:t>
            </a:r>
          </a:p>
          <a:p>
            <a:r>
              <a:rPr lang="nl-NL" dirty="0"/>
              <a:t>Het </a:t>
            </a:r>
            <a:r>
              <a:rPr lang="nl-NL" dirty="0" err="1"/>
              <a:t>ecclesiologische</a:t>
            </a:r>
            <a:r>
              <a:rPr lang="nl-NL" dirty="0"/>
              <a:t> motief: huisbezoeken bouwen de gemeente op. Mensen blijven zo betrokken bij het kerkelijk leven. </a:t>
            </a:r>
          </a:p>
        </p:txBody>
      </p:sp>
    </p:spTree>
    <p:extLst>
      <p:ext uri="{BB962C8B-B14F-4D97-AF65-F5344CB8AC3E}">
        <p14:creationId xmlns:p14="http://schemas.microsoft.com/office/powerpoint/2010/main" val="28711774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Twee aandachtspunten</a:t>
            </a:r>
          </a:p>
        </p:txBody>
      </p:sp>
      <p:sp>
        <p:nvSpPr>
          <p:cNvPr id="3" name="Tijdelijke aanduiding voor inhoud 2"/>
          <p:cNvSpPr>
            <a:spLocks noGrp="1"/>
          </p:cNvSpPr>
          <p:nvPr>
            <p:ph idx="1"/>
          </p:nvPr>
        </p:nvSpPr>
        <p:spPr/>
        <p:txBody>
          <a:bodyPr>
            <a:normAutofit/>
          </a:bodyPr>
          <a:lstStyle/>
          <a:p>
            <a:r>
              <a:rPr lang="nl-NL" dirty="0"/>
              <a:t>Bezoeken aan gezinnen </a:t>
            </a:r>
          </a:p>
          <a:p>
            <a:pPr lvl="1"/>
            <a:r>
              <a:rPr lang="nl-NL" dirty="0"/>
              <a:t>hoe betrek je kinderen erbij?</a:t>
            </a:r>
          </a:p>
          <a:p>
            <a:pPr lvl="1"/>
            <a:r>
              <a:rPr lang="nl-NL" dirty="0"/>
              <a:t>durft bij een gezinsbezoek ieder eerlijk te zijn?</a:t>
            </a:r>
          </a:p>
          <a:p>
            <a:r>
              <a:rPr lang="nl-NL" dirty="0"/>
              <a:t>Bezoeken aan randkerkelijken</a:t>
            </a:r>
          </a:p>
          <a:p>
            <a:pPr lvl="1"/>
            <a:r>
              <a:rPr lang="nl-NL" dirty="0"/>
              <a:t>een kans!</a:t>
            </a:r>
          </a:p>
          <a:p>
            <a:pPr lvl="1"/>
            <a:r>
              <a:rPr lang="nl-NL" dirty="0"/>
              <a:t>soms een beter gesprek dan bij kerkmensen</a:t>
            </a:r>
          </a:p>
          <a:p>
            <a:pPr lvl="1"/>
            <a:r>
              <a:rPr lang="nl-NL" dirty="0"/>
              <a:t>kijk uit met vermanen (vragen stellen mag altijd)</a:t>
            </a:r>
          </a:p>
        </p:txBody>
      </p:sp>
    </p:spTree>
    <p:extLst>
      <p:ext uri="{BB962C8B-B14F-4D97-AF65-F5344CB8AC3E}">
        <p14:creationId xmlns:p14="http://schemas.microsoft.com/office/powerpoint/2010/main" val="7096594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Alleen of samen op huisbezoek?</a:t>
            </a:r>
          </a:p>
        </p:txBody>
      </p:sp>
      <p:sp>
        <p:nvSpPr>
          <p:cNvPr id="3" name="Tijdelijke aanduiding voor inhoud 2"/>
          <p:cNvSpPr>
            <a:spLocks noGrp="1"/>
          </p:cNvSpPr>
          <p:nvPr>
            <p:ph idx="1"/>
          </p:nvPr>
        </p:nvSpPr>
        <p:spPr/>
        <p:txBody>
          <a:bodyPr/>
          <a:lstStyle/>
          <a:p>
            <a:r>
              <a:rPr lang="nl-NL" dirty="0"/>
              <a:t>Alleen:</a:t>
            </a:r>
          </a:p>
          <a:p>
            <a:pPr lvl="1"/>
            <a:r>
              <a:rPr lang="nl-NL" dirty="0"/>
              <a:t>Minder bedreigend voor mensen (vooral voor alleenstaanden)</a:t>
            </a:r>
          </a:p>
          <a:p>
            <a:pPr lvl="1"/>
            <a:r>
              <a:rPr lang="nl-NL" dirty="0"/>
              <a:t>Meer ruimte voor omzien naar, pastoraat</a:t>
            </a:r>
          </a:p>
          <a:p>
            <a:pPr lvl="1"/>
            <a:r>
              <a:rPr lang="nl-NL" dirty="0"/>
              <a:t>Je hebt minder gesprekspartners die allemaal hun inbreng hebben, dus een helderder gesprek</a:t>
            </a:r>
          </a:p>
          <a:p>
            <a:pPr lvl="1"/>
            <a:r>
              <a:rPr lang="nl-NL" dirty="0"/>
              <a:t>Je staat er dan toch ook maar alleen voor</a:t>
            </a:r>
          </a:p>
          <a:p>
            <a:pPr lvl="1"/>
            <a:r>
              <a:rPr lang="nl-NL" dirty="0"/>
              <a:t>Je kunt elkaar geen feedback geven</a:t>
            </a:r>
          </a:p>
          <a:p>
            <a:pPr lvl="1"/>
            <a:r>
              <a:rPr lang="nl-NL" dirty="0"/>
              <a:t>Je kunt ieder apart veel meer mensen bezoeken</a:t>
            </a:r>
          </a:p>
        </p:txBody>
      </p:sp>
    </p:spTree>
    <p:extLst>
      <p:ext uri="{BB962C8B-B14F-4D97-AF65-F5344CB8AC3E}">
        <p14:creationId xmlns:p14="http://schemas.microsoft.com/office/powerpoint/2010/main" val="36604108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Alleen of samen op huisbezoek?</a:t>
            </a:r>
          </a:p>
        </p:txBody>
      </p:sp>
      <p:sp>
        <p:nvSpPr>
          <p:cNvPr id="3" name="Tijdelijke aanduiding voor inhoud 2"/>
          <p:cNvSpPr>
            <a:spLocks noGrp="1"/>
          </p:cNvSpPr>
          <p:nvPr>
            <p:ph idx="1"/>
          </p:nvPr>
        </p:nvSpPr>
        <p:spPr/>
        <p:txBody>
          <a:bodyPr/>
          <a:lstStyle/>
          <a:p>
            <a:r>
              <a:rPr lang="nl-NL" dirty="0"/>
              <a:t>Samen:</a:t>
            </a:r>
          </a:p>
          <a:p>
            <a:pPr lvl="1"/>
            <a:r>
              <a:rPr lang="nl-NL" dirty="0"/>
              <a:t>Je benadrukt (on)bedoeld het opzichtelement.</a:t>
            </a:r>
          </a:p>
          <a:p>
            <a:pPr lvl="1"/>
            <a:r>
              <a:rPr lang="nl-NL" dirty="0"/>
              <a:t>Je kunt elkaar helpen in het gesprek, gesprekstaken zelfs verdelen.</a:t>
            </a:r>
          </a:p>
          <a:p>
            <a:pPr lvl="1"/>
            <a:r>
              <a:rPr lang="nl-NL" dirty="0"/>
              <a:t>De ervaren ambtsdrager kan de onervaren ambtsdrager het ‘vak’ leren. </a:t>
            </a:r>
          </a:p>
          <a:p>
            <a:pPr lvl="1"/>
            <a:r>
              <a:rPr lang="nl-NL" dirty="0"/>
              <a:t>De tijd bewaken gaat makkelijker.</a:t>
            </a:r>
          </a:p>
          <a:p>
            <a:pPr lvl="1"/>
            <a:r>
              <a:rPr lang="nl-NL" dirty="0"/>
              <a:t>Je kunt elkaar na afloop feedback geven.</a:t>
            </a:r>
          </a:p>
        </p:txBody>
      </p:sp>
    </p:spTree>
    <p:extLst>
      <p:ext uri="{BB962C8B-B14F-4D97-AF65-F5344CB8AC3E}">
        <p14:creationId xmlns:p14="http://schemas.microsoft.com/office/powerpoint/2010/main" val="2564649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Geen ambtsdragers genoeg…</a:t>
            </a:r>
          </a:p>
        </p:txBody>
      </p:sp>
      <p:sp>
        <p:nvSpPr>
          <p:cNvPr id="3" name="Tijdelijke aanduiding voor inhoud 2"/>
          <p:cNvSpPr>
            <a:spLocks noGrp="1"/>
          </p:cNvSpPr>
          <p:nvPr>
            <p:ph idx="1"/>
          </p:nvPr>
        </p:nvSpPr>
        <p:spPr/>
        <p:txBody>
          <a:bodyPr>
            <a:normAutofit fontScale="92500"/>
          </a:bodyPr>
          <a:lstStyle/>
          <a:p>
            <a:r>
              <a:rPr lang="nl-NL" dirty="0"/>
              <a:t>Ambtelijk huisbezoek is niet de enige contactmogelijkheid! </a:t>
            </a:r>
          </a:p>
          <a:p>
            <a:r>
              <a:rPr lang="nl-NL" dirty="0"/>
              <a:t>Kringen kunnen ook onderling pastoraat geven, waarbij een ambtsdrager verantwoordelijk blijft. (Het opzien blijft voor de ouderling; het basale omzien is dan voor de kringleden.)</a:t>
            </a:r>
          </a:p>
          <a:p>
            <a:r>
              <a:rPr lang="nl-NL" dirty="0"/>
              <a:t>Rondom één ambtsdrager kunnen bezoekbroeders en –zusters functioneren die ook bezoeken afleggen</a:t>
            </a:r>
          </a:p>
          <a:p>
            <a:endParaRPr lang="nl-NL" dirty="0"/>
          </a:p>
        </p:txBody>
      </p:sp>
    </p:spTree>
    <p:extLst>
      <p:ext uri="{BB962C8B-B14F-4D97-AF65-F5344CB8AC3E}">
        <p14:creationId xmlns:p14="http://schemas.microsoft.com/office/powerpoint/2010/main" val="17262380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Kwetsbaarheid bij het bezoek</a:t>
            </a:r>
          </a:p>
        </p:txBody>
      </p:sp>
      <p:sp>
        <p:nvSpPr>
          <p:cNvPr id="3" name="Tijdelijke aanduiding voor inhoud 2"/>
          <p:cNvSpPr>
            <a:spLocks noGrp="1"/>
          </p:cNvSpPr>
          <p:nvPr>
            <p:ph idx="1"/>
          </p:nvPr>
        </p:nvSpPr>
        <p:spPr/>
        <p:txBody>
          <a:bodyPr>
            <a:normAutofit fontScale="92500" lnSpcReduction="10000"/>
          </a:bodyPr>
          <a:lstStyle/>
          <a:p>
            <a:r>
              <a:rPr lang="nl-NL" dirty="0"/>
              <a:t>Wees zelf kwetsbaar, juist omdat mensen tegen huisbezoek kunnen opzien.</a:t>
            </a:r>
          </a:p>
          <a:p>
            <a:r>
              <a:rPr lang="nl-NL" dirty="0"/>
              <a:t>Wees hartelijk, accepteer de anderen als gelijkwaardig.</a:t>
            </a:r>
          </a:p>
          <a:p>
            <a:r>
              <a:rPr lang="nl-NL" dirty="0"/>
              <a:t>Deel in het gevoel van mensen.</a:t>
            </a:r>
          </a:p>
          <a:p>
            <a:r>
              <a:rPr lang="nl-NL" dirty="0"/>
              <a:t>Verdedig uzelf niet, noch de kerk, noch de dominee, noch… God.</a:t>
            </a:r>
          </a:p>
          <a:p>
            <a:r>
              <a:rPr lang="nl-NL" dirty="0"/>
              <a:t>Uit kritiek vragenderwijs.</a:t>
            </a:r>
          </a:p>
          <a:p>
            <a:r>
              <a:rPr lang="nl-NL" dirty="0"/>
              <a:t>Praat niet over uzelf maar wel vanuit uzelf.</a:t>
            </a:r>
          </a:p>
          <a:p>
            <a:pPr>
              <a:buFontTx/>
              <a:buChar char="-"/>
            </a:pPr>
            <a:endParaRPr lang="nl-NL" dirty="0"/>
          </a:p>
        </p:txBody>
      </p:sp>
    </p:spTree>
    <p:extLst>
      <p:ext uri="{BB962C8B-B14F-4D97-AF65-F5344CB8AC3E}">
        <p14:creationId xmlns:p14="http://schemas.microsoft.com/office/powerpoint/2010/main" val="5988874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Gespreksopbouw, algemeen</a:t>
            </a:r>
          </a:p>
        </p:txBody>
      </p:sp>
      <p:sp>
        <p:nvSpPr>
          <p:cNvPr id="3" name="Tijdelijke aanduiding voor inhoud 2"/>
          <p:cNvSpPr>
            <a:spLocks noGrp="1"/>
          </p:cNvSpPr>
          <p:nvPr>
            <p:ph idx="1"/>
          </p:nvPr>
        </p:nvSpPr>
        <p:spPr/>
        <p:txBody>
          <a:bodyPr/>
          <a:lstStyle/>
          <a:p>
            <a:r>
              <a:rPr lang="nl-NL" dirty="0"/>
              <a:t>Koetjes, kalfjes (ja, waarom dan wel?)</a:t>
            </a:r>
          </a:p>
          <a:p>
            <a:r>
              <a:rPr lang="nl-NL" dirty="0"/>
              <a:t>Verdieping (het échte gesprek)</a:t>
            </a:r>
          </a:p>
          <a:p>
            <a:r>
              <a:rPr lang="nl-NL" dirty="0"/>
              <a:t>Afronding (altijd met Schriftlezing en gebed?)</a:t>
            </a:r>
          </a:p>
          <a:p>
            <a:endParaRPr lang="nl-NL" dirty="0"/>
          </a:p>
          <a:p>
            <a:pPr marL="0" indent="0">
              <a:buNone/>
            </a:pPr>
            <a:r>
              <a:rPr lang="nl-NL" dirty="0"/>
              <a:t>Als je mensen goed kent, kun je de Schriftlezing ook naar voren halen om daarmee het gesprek te verdiepen.</a:t>
            </a:r>
          </a:p>
        </p:txBody>
      </p:sp>
    </p:spTree>
    <p:extLst>
      <p:ext uri="{BB962C8B-B14F-4D97-AF65-F5344CB8AC3E}">
        <p14:creationId xmlns:p14="http://schemas.microsoft.com/office/powerpoint/2010/main" val="262324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Opbouw van een pastoraal gesprek</a:t>
            </a:r>
          </a:p>
        </p:txBody>
      </p:sp>
      <p:sp>
        <p:nvSpPr>
          <p:cNvPr id="3" name="Tijdelijke aanduiding voor inhoud 2"/>
          <p:cNvSpPr>
            <a:spLocks noGrp="1"/>
          </p:cNvSpPr>
          <p:nvPr>
            <p:ph idx="1"/>
          </p:nvPr>
        </p:nvSpPr>
        <p:spPr/>
        <p:txBody>
          <a:bodyPr/>
          <a:lstStyle/>
          <a:p>
            <a:r>
              <a:rPr lang="nl-NL" dirty="0"/>
              <a:t>Gebruik de tempel als beeld:</a:t>
            </a:r>
          </a:p>
          <a:p>
            <a:pPr marL="0" indent="0">
              <a:buNone/>
            </a:pPr>
            <a:endParaRPr lang="nl-NL" dirty="0"/>
          </a:p>
          <a:p>
            <a:pPr marL="0" indent="0">
              <a:buNone/>
            </a:pPr>
            <a:r>
              <a:rPr lang="nl-NL" dirty="0"/>
              <a:t>- Voorhof 1: meeleven (feiten)</a:t>
            </a:r>
          </a:p>
          <a:p>
            <a:pPr marL="0" indent="0">
              <a:buNone/>
            </a:pPr>
            <a:r>
              <a:rPr lang="nl-NL" dirty="0"/>
              <a:t>- Voorhof 2: meevoelen (gevoelens)</a:t>
            </a:r>
          </a:p>
          <a:p>
            <a:pPr marL="0" indent="0">
              <a:buNone/>
            </a:pPr>
            <a:r>
              <a:rPr lang="nl-NL" dirty="0"/>
              <a:t>- Heilige: meedenken (overtuiging, vragen)</a:t>
            </a:r>
          </a:p>
          <a:p>
            <a:pPr marL="0" indent="0">
              <a:buNone/>
            </a:pPr>
            <a:r>
              <a:rPr lang="nl-NL" dirty="0"/>
              <a:t>- Allerheiligste: meebidden (God ontmoeten)</a:t>
            </a:r>
          </a:p>
        </p:txBody>
      </p:sp>
    </p:spTree>
    <p:extLst>
      <p:ext uri="{BB962C8B-B14F-4D97-AF65-F5344CB8AC3E}">
        <p14:creationId xmlns:p14="http://schemas.microsoft.com/office/powerpoint/2010/main" val="21205738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Afhankelijkheid</a:t>
            </a:r>
          </a:p>
        </p:txBody>
      </p:sp>
      <p:sp>
        <p:nvSpPr>
          <p:cNvPr id="3" name="Tijdelijke aanduiding voor inhoud 2"/>
          <p:cNvSpPr>
            <a:spLocks noGrp="1"/>
          </p:cNvSpPr>
          <p:nvPr>
            <p:ph idx="1"/>
          </p:nvPr>
        </p:nvSpPr>
        <p:spPr/>
        <p:txBody>
          <a:bodyPr>
            <a:normAutofit/>
          </a:bodyPr>
          <a:lstStyle/>
          <a:p>
            <a:r>
              <a:rPr lang="nl-NL" dirty="0"/>
              <a:t>Wie op bezoek gaat, doet dat in </a:t>
            </a:r>
            <a:r>
              <a:rPr lang="nl-NL" dirty="0" err="1"/>
              <a:t>afhanke-lijkheid</a:t>
            </a:r>
            <a:r>
              <a:rPr lang="nl-NL" dirty="0"/>
              <a:t> van God (bid maar dat Hij erbij is!)</a:t>
            </a:r>
          </a:p>
          <a:p>
            <a:r>
              <a:rPr lang="nl-NL" dirty="0"/>
              <a:t>God roept geen bekwame mensen maar maakt mensen die Hij roept bekwaam.</a:t>
            </a:r>
          </a:p>
          <a:p>
            <a:r>
              <a:rPr lang="nl-NL" dirty="0"/>
              <a:t>Ieder mag ook zelfvertrouwen hebben (gevolg van ervaring, van toerusting)</a:t>
            </a:r>
          </a:p>
          <a:p>
            <a:r>
              <a:rPr lang="nl-NL" dirty="0"/>
              <a:t>Rust elkaar toe en bouw elkaar geestelijk op.</a:t>
            </a:r>
          </a:p>
          <a:p>
            <a:r>
              <a:rPr lang="nl-NL" i="1" dirty="0"/>
              <a:t>Waarvoor hebt u nog toerusting nodig?</a:t>
            </a:r>
          </a:p>
        </p:txBody>
      </p:sp>
    </p:spTree>
    <p:extLst>
      <p:ext uri="{BB962C8B-B14F-4D97-AF65-F5344CB8AC3E}">
        <p14:creationId xmlns:p14="http://schemas.microsoft.com/office/powerpoint/2010/main" val="4058834335"/>
      </p:ext>
    </p:extLst>
  </p:cSld>
  <p:clrMapOvr>
    <a:masterClrMapping/>
  </p:clrMapOvr>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203</TotalTime>
  <Words>1171</Words>
  <Application>Microsoft Office PowerPoint</Application>
  <PresentationFormat>Diavoorstelling (4:3)</PresentationFormat>
  <Paragraphs>107</Paragraphs>
  <Slides>21</Slides>
  <Notes>0</Notes>
  <HiddenSlides>0</HiddenSlides>
  <MMClips>0</MMClips>
  <ScaleCrop>false</ScaleCrop>
  <HeadingPairs>
    <vt:vector size="6" baseType="variant">
      <vt:variant>
        <vt:lpstr>Gebruikte lettertypen</vt:lpstr>
      </vt:variant>
      <vt:variant>
        <vt:i4>2</vt:i4>
      </vt:variant>
      <vt:variant>
        <vt:lpstr>Thema</vt:lpstr>
      </vt:variant>
      <vt:variant>
        <vt:i4>1</vt:i4>
      </vt:variant>
      <vt:variant>
        <vt:lpstr>Diatitels</vt:lpstr>
      </vt:variant>
      <vt:variant>
        <vt:i4>21</vt:i4>
      </vt:variant>
    </vt:vector>
  </HeadingPairs>
  <TitlesOfParts>
    <vt:vector size="24" baseType="lpstr">
      <vt:lpstr>Arial</vt:lpstr>
      <vt:lpstr>Calibri</vt:lpstr>
      <vt:lpstr>Kantoorthema</vt:lpstr>
      <vt:lpstr>Het huisbezoek</vt:lpstr>
      <vt:lpstr>Uniek verschijnsel</vt:lpstr>
      <vt:lpstr>Vragen </vt:lpstr>
      <vt:lpstr>Calvijn</vt:lpstr>
      <vt:lpstr>Het gereformeerde accent</vt:lpstr>
      <vt:lpstr>Waarom elkaar opzoeken?</vt:lpstr>
      <vt:lpstr>Vragen</vt:lpstr>
      <vt:lpstr>Doel van het huisbezoek nú</vt:lpstr>
      <vt:lpstr>Dubbel doel</vt:lpstr>
      <vt:lpstr>Vragen</vt:lpstr>
      <vt:lpstr>Knelpunten van het huisbezoek</vt:lpstr>
      <vt:lpstr>Vragen</vt:lpstr>
      <vt:lpstr>Drie redenen om door te gaan</vt:lpstr>
      <vt:lpstr>Twee aandachtspunten</vt:lpstr>
      <vt:lpstr>Alleen of samen op huisbezoek?</vt:lpstr>
      <vt:lpstr>Alleen of samen op huisbezoek?</vt:lpstr>
      <vt:lpstr>Geen ambtsdragers genoeg…</vt:lpstr>
      <vt:lpstr>Kwetsbaarheid bij het bezoek</vt:lpstr>
      <vt:lpstr>Gespreksopbouw, algemeen</vt:lpstr>
      <vt:lpstr>Opbouw van een pastoraal gesprek</vt:lpstr>
      <vt:lpstr>Afhankelijkheid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Het huisbezoek</dc:title>
  <dc:creator>N.C. van der Voet</dc:creator>
  <cp:lastModifiedBy>Voet van der, Nico</cp:lastModifiedBy>
  <cp:revision>30</cp:revision>
  <dcterms:created xsi:type="dcterms:W3CDTF">2016-02-09T10:54:37Z</dcterms:created>
  <dcterms:modified xsi:type="dcterms:W3CDTF">2024-02-28T20:53:53Z</dcterms:modified>
</cp:coreProperties>
</file>