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85" r:id="rId3"/>
    <p:sldId id="257" r:id="rId4"/>
    <p:sldId id="258" r:id="rId5"/>
    <p:sldId id="287" r:id="rId6"/>
    <p:sldId id="288" r:id="rId7"/>
    <p:sldId id="294" r:id="rId8"/>
    <p:sldId id="289" r:id="rId9"/>
    <p:sldId id="259" r:id="rId10"/>
    <p:sldId id="262" r:id="rId11"/>
    <p:sldId id="263" r:id="rId12"/>
    <p:sldId id="260" r:id="rId13"/>
    <p:sldId id="281" r:id="rId14"/>
    <p:sldId id="292" r:id="rId15"/>
    <p:sldId id="284" r:id="rId16"/>
    <p:sldId id="293" r:id="rId17"/>
    <p:sldId id="291" r:id="rId18"/>
    <p:sldId id="290" r:id="rId19"/>
    <p:sldId id="277" r:id="rId20"/>
    <p:sldId id="276" r:id="rId21"/>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50" autoAdjust="0"/>
    <p:restoredTop sz="94737" autoAdjust="0"/>
  </p:normalViewPr>
  <p:slideViewPr>
    <p:cSldViewPr>
      <p:cViewPr varScale="1">
        <p:scale>
          <a:sx n="86" d="100"/>
          <a:sy n="86" d="100"/>
        </p:scale>
        <p:origin x="1354"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A8D6056F-8654-4E71-B11C-F85CC0022600}"/>
    <pc:docChg chg="modSld sldOrd">
      <pc:chgData name="Nico van der Voet" userId="9e6fc3e6dead0faa" providerId="LiveId" clId="{A8D6056F-8654-4E71-B11C-F85CC0022600}" dt="2024-04-11T20:14:35.891" v="1"/>
      <pc:docMkLst>
        <pc:docMk/>
      </pc:docMkLst>
      <pc:sldChg chg="ord">
        <pc:chgData name="Nico van der Voet" userId="9e6fc3e6dead0faa" providerId="LiveId" clId="{A8D6056F-8654-4E71-B11C-F85CC0022600}" dt="2024-04-11T20:14:35.891" v="1"/>
        <pc:sldMkLst>
          <pc:docMk/>
          <pc:sldMk cId="0" sldId="25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FA0652A-D17F-4AD3-87A0-2DF338E108E2}" type="datetimeFigureOut">
              <a:rPr lang="nl-NL" smtClean="0"/>
              <a:pPr/>
              <a:t>11-4-2024</a:t>
            </a:fld>
            <a:endParaRPr lang="nl-NL"/>
          </a:p>
        </p:txBody>
      </p:sp>
      <p:sp>
        <p:nvSpPr>
          <p:cNvPr id="4" name="Tijdelijke aanduiding voor dia-afbeelding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A3C5D37-E5FC-4BCF-A0BE-26A342B05D7A}" type="slidenum">
              <a:rPr lang="nl-NL" smtClean="0"/>
              <a:pPr/>
              <a:t>‹nr.›</a:t>
            </a:fld>
            <a:endParaRPr lang="nl-NL"/>
          </a:p>
        </p:txBody>
      </p:sp>
    </p:spTree>
    <p:extLst>
      <p:ext uri="{BB962C8B-B14F-4D97-AF65-F5344CB8AC3E}">
        <p14:creationId xmlns:p14="http://schemas.microsoft.com/office/powerpoint/2010/main" val="20627115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dirty="0"/>
          </a:p>
        </p:txBody>
      </p:sp>
      <p:sp>
        <p:nvSpPr>
          <p:cNvPr id="4" name="Tijdelijke aanduiding voor dianummer 3"/>
          <p:cNvSpPr>
            <a:spLocks noGrp="1"/>
          </p:cNvSpPr>
          <p:nvPr>
            <p:ph type="sldNum" sz="quarter" idx="10"/>
          </p:nvPr>
        </p:nvSpPr>
        <p:spPr/>
        <p:txBody>
          <a:bodyPr/>
          <a:lstStyle/>
          <a:p>
            <a:fld id="{CA3C5D37-E5FC-4BCF-A0BE-26A342B05D7A}" type="slidenum">
              <a:rPr lang="nl-NL" smtClean="0"/>
              <a:pPr/>
              <a:t>10</a:t>
            </a:fld>
            <a:endParaRPr lang="nl-N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a:t>Klik om de stijl te bewerken</a:t>
            </a:r>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het opmaakprofiel van de modelondertitel te bewerken</a:t>
            </a:r>
          </a:p>
        </p:txBody>
      </p:sp>
      <p:sp>
        <p:nvSpPr>
          <p:cNvPr id="4" name="Tijdelijke aanduiding voor datum 3"/>
          <p:cNvSpPr>
            <a:spLocks noGrp="1"/>
          </p:cNvSpPr>
          <p:nvPr>
            <p:ph type="dt" sz="half" idx="10"/>
          </p:nvPr>
        </p:nvSpPr>
        <p:spPr/>
        <p:txBody>
          <a:bodyPr/>
          <a:lstStyle/>
          <a:p>
            <a:fld id="{BCDC37EA-BD9E-4070-A4F4-863FCDD5CDB5}" type="datetimeFigureOut">
              <a:rPr lang="nl-NL" smtClean="0"/>
              <a:pPr/>
              <a:t>11-4-2024</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2E0D924F-411C-4CD4-857A-58C8A958EF34}" type="slidenum">
              <a:rPr lang="nl-NL" smtClean="0"/>
              <a:pPr/>
              <a:t>‹nr.›</a:t>
            </a:fld>
            <a:endParaRPr lang="nl-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BCDC37EA-BD9E-4070-A4F4-863FCDD5CDB5}" type="datetimeFigureOut">
              <a:rPr lang="nl-NL" smtClean="0"/>
              <a:pPr/>
              <a:t>11-4-2024</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2E0D924F-411C-4CD4-857A-58C8A958EF34}" type="slidenum">
              <a:rPr lang="nl-NL" smtClean="0"/>
              <a:pPr/>
              <a:t>‹nr.›</a:t>
            </a:fld>
            <a:endParaRPr lang="nl-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a:t>Klik om de stijl te bewerken</a:t>
            </a:r>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 om de modelstijlen te bewerken</a:t>
            </a:r>
          </a:p>
        </p:txBody>
      </p:sp>
      <p:sp>
        <p:nvSpPr>
          <p:cNvPr id="4" name="Tijdelijke aanduiding voor datum 3"/>
          <p:cNvSpPr>
            <a:spLocks noGrp="1"/>
          </p:cNvSpPr>
          <p:nvPr>
            <p:ph type="dt" sz="half" idx="10"/>
          </p:nvPr>
        </p:nvSpPr>
        <p:spPr/>
        <p:txBody>
          <a:bodyPr/>
          <a:lstStyle/>
          <a:p>
            <a:fld id="{BCDC37EA-BD9E-4070-A4F4-863FCDD5CDB5}" type="datetimeFigureOut">
              <a:rPr lang="nl-NL" smtClean="0"/>
              <a:pPr/>
              <a:t>11-4-2024</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2E0D924F-411C-4CD4-857A-58C8A958EF34}" type="slidenum">
              <a:rPr lang="nl-NL" smtClean="0"/>
              <a:pPr/>
              <a:t>‹nr.›</a:t>
            </a:fld>
            <a:endParaRPr lang="nl-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p:cNvSpPr>
            <a:spLocks noGrp="1"/>
          </p:cNvSpPr>
          <p:nvPr>
            <p:ph type="dt" sz="half" idx="10"/>
          </p:nvPr>
        </p:nvSpPr>
        <p:spPr/>
        <p:txBody>
          <a:bodyPr/>
          <a:lstStyle/>
          <a:p>
            <a:fld id="{BCDC37EA-BD9E-4070-A4F4-863FCDD5CDB5}" type="datetimeFigureOut">
              <a:rPr lang="nl-NL" smtClean="0"/>
              <a:pPr/>
              <a:t>11-4-2024</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2E0D924F-411C-4CD4-857A-58C8A958EF34}" type="slidenum">
              <a:rPr lang="nl-NL" smtClean="0"/>
              <a:pPr/>
              <a:t>‹nr.›</a:t>
            </a:fld>
            <a:endParaRPr lang="nl-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a:t>Klik om de stijl te bewerken</a:t>
            </a:r>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p:cNvSpPr>
            <a:spLocks noGrp="1"/>
          </p:cNvSpPr>
          <p:nvPr>
            <p:ph type="dt" sz="half" idx="10"/>
          </p:nvPr>
        </p:nvSpPr>
        <p:spPr/>
        <p:txBody>
          <a:bodyPr/>
          <a:lstStyle/>
          <a:p>
            <a:fld id="{BCDC37EA-BD9E-4070-A4F4-863FCDD5CDB5}" type="datetimeFigureOut">
              <a:rPr lang="nl-NL" smtClean="0"/>
              <a:pPr/>
              <a:t>11-4-2024</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2E0D924F-411C-4CD4-857A-58C8A958EF34}" type="slidenum">
              <a:rPr lang="nl-NL" smtClean="0"/>
              <a:pPr/>
              <a:t>‹nr.›</a:t>
            </a:fld>
            <a:endParaRPr lang="nl-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datum 2"/>
          <p:cNvSpPr>
            <a:spLocks noGrp="1"/>
          </p:cNvSpPr>
          <p:nvPr>
            <p:ph type="dt" sz="half" idx="10"/>
          </p:nvPr>
        </p:nvSpPr>
        <p:spPr/>
        <p:txBody>
          <a:bodyPr/>
          <a:lstStyle/>
          <a:p>
            <a:fld id="{BCDC37EA-BD9E-4070-A4F4-863FCDD5CDB5}" type="datetimeFigureOut">
              <a:rPr lang="nl-NL" smtClean="0"/>
              <a:pPr/>
              <a:t>11-4-2024</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2E0D924F-411C-4CD4-857A-58C8A958EF34}" type="slidenum">
              <a:rPr lang="nl-NL" smtClean="0"/>
              <a:pPr/>
              <a:t>‹nr.›</a:t>
            </a:fld>
            <a:endParaRPr lang="nl-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BCDC37EA-BD9E-4070-A4F4-863FCDD5CDB5}" type="datetimeFigureOut">
              <a:rPr lang="nl-NL" smtClean="0"/>
              <a:pPr/>
              <a:t>11-4-2024</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2E0D924F-411C-4CD4-857A-58C8A958EF34}" type="slidenum">
              <a:rPr lang="nl-NL" smtClean="0"/>
              <a:pPr/>
              <a:t>‹nr.›</a:t>
            </a:fld>
            <a:endParaRPr lang="nl-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a:t>Klik om de stijl te bewerken</a:t>
            </a:r>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fld id="{BCDC37EA-BD9E-4070-A4F4-863FCDD5CDB5}" type="datetimeFigureOut">
              <a:rPr lang="nl-NL" smtClean="0"/>
              <a:pPr/>
              <a:t>11-4-2024</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2E0D924F-411C-4CD4-857A-58C8A958EF34}" type="slidenum">
              <a:rPr lang="nl-NL" smtClean="0"/>
              <a:pPr/>
              <a:t>‹nr.›</a:t>
            </a:fld>
            <a:endParaRPr lang="nl-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a:t>Klik om de stijl te bewerken</a:t>
            </a:r>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fld id="{BCDC37EA-BD9E-4070-A4F4-863FCDD5CDB5}" type="datetimeFigureOut">
              <a:rPr lang="nl-NL" smtClean="0"/>
              <a:pPr/>
              <a:t>11-4-2024</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2E0D924F-411C-4CD4-857A-58C8A958EF34}" type="slidenum">
              <a:rPr lang="nl-NL" smtClean="0"/>
              <a:pPr/>
              <a:t>‹nr.›</a:t>
            </a:fld>
            <a:endParaRPr lang="nl-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verticale tekst 2"/>
          <p:cNvSpPr>
            <a:spLocks noGrp="1"/>
          </p:cNvSpPr>
          <p:nvPr>
            <p:ph type="body" orient="vert" idx="1"/>
          </p:nvPr>
        </p:nvSpPr>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BCDC37EA-BD9E-4070-A4F4-863FCDD5CDB5}" type="datetimeFigureOut">
              <a:rPr lang="nl-NL" smtClean="0"/>
              <a:pPr/>
              <a:t>11-4-2024</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2E0D924F-411C-4CD4-857A-58C8A958EF34}" type="slidenum">
              <a:rPr lang="nl-NL" smtClean="0"/>
              <a:pPr/>
              <a:t>‹nr.›</a:t>
            </a:fld>
            <a:endParaRPr lang="nl-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a:t>Klik om de stijl te bewerken</a:t>
            </a:r>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BCDC37EA-BD9E-4070-A4F4-863FCDD5CDB5}" type="datetimeFigureOut">
              <a:rPr lang="nl-NL" smtClean="0"/>
              <a:pPr/>
              <a:t>11-4-2024</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2E0D924F-411C-4CD4-857A-58C8A958EF34}" type="slidenum">
              <a:rPr lang="nl-NL" smtClean="0"/>
              <a:pPr/>
              <a:t>‹nr.›</a:t>
            </a:fld>
            <a:endParaRPr lang="nl-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a:t>Klik om de stijl te bewerken</a:t>
            </a:r>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DC37EA-BD9E-4070-A4F4-863FCDD5CDB5}" type="datetimeFigureOut">
              <a:rPr lang="nl-NL" smtClean="0"/>
              <a:pPr/>
              <a:t>11-4-2024</a:t>
            </a:fld>
            <a:endParaRPr lang="nl-NL"/>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0D924F-411C-4CD4-857A-58C8A958EF34}" type="slidenum">
              <a:rPr lang="nl-NL" smtClean="0"/>
              <a:pPr/>
              <a:t>‹nr.›</a:t>
            </a:fld>
            <a:endParaRPr lang="nl-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normAutofit/>
          </a:bodyPr>
          <a:lstStyle/>
          <a:p>
            <a:r>
              <a:rPr lang="nl-NL" dirty="0"/>
              <a:t>Van religie tot geloof </a:t>
            </a:r>
          </a:p>
        </p:txBody>
      </p:sp>
      <p:sp>
        <p:nvSpPr>
          <p:cNvPr id="3" name="Ondertitel 2"/>
          <p:cNvSpPr>
            <a:spLocks noGrp="1"/>
          </p:cNvSpPr>
          <p:nvPr>
            <p:ph type="subTitle" idx="1"/>
          </p:nvPr>
        </p:nvSpPr>
        <p:spPr/>
        <p:txBody>
          <a:bodyPr>
            <a:normAutofit/>
          </a:bodyPr>
          <a:lstStyle/>
          <a:p>
            <a:r>
              <a:rPr lang="nl-NL" dirty="0"/>
              <a:t>Van buitenkant naar binnenkant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Religie </a:t>
            </a:r>
            <a:r>
              <a:rPr lang="nl-NL"/>
              <a:t>of geloof</a:t>
            </a:r>
          </a:p>
        </p:txBody>
      </p:sp>
      <p:sp>
        <p:nvSpPr>
          <p:cNvPr id="3" name="Tijdelijke aanduiding voor inhoud 2"/>
          <p:cNvSpPr>
            <a:spLocks noGrp="1"/>
          </p:cNvSpPr>
          <p:nvPr>
            <p:ph idx="1"/>
          </p:nvPr>
        </p:nvSpPr>
        <p:spPr/>
        <p:txBody>
          <a:bodyPr>
            <a:normAutofit fontScale="92500" lnSpcReduction="10000"/>
          </a:bodyPr>
          <a:lstStyle/>
          <a:p>
            <a:pPr marL="0" indent="0">
              <a:buNone/>
            </a:pPr>
            <a:r>
              <a:rPr lang="nl-NL" dirty="0"/>
              <a:t>Zelfs op de openbare basisschool worden kinderen in religies onderwezen. Dat is niet hetzelfde als kinderen uitnodigen om tot geloof te komen in de God van de bijbel. Dat laatste doen we in kerken. Maar hoe doen we dat op een christelijke basisschool? Willen we de kinderen alleen maar informeren over de christelijke godsdienst of hopen we dat kinderen tot een persoonlijk geloof komen? ‘Religie' is de buitenkant van godsdienst. Hoe ontwikkelt zich een gelovige binnenkant?  </a:t>
            </a:r>
          </a:p>
        </p:txBody>
      </p:sp>
    </p:spTree>
    <p:extLst>
      <p:ext uri="{BB962C8B-B14F-4D97-AF65-F5344CB8AC3E}">
        <p14:creationId xmlns:p14="http://schemas.microsoft.com/office/powerpoint/2010/main" val="2143523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a:t>Stellingen, mee eens of mee oneens?</a:t>
            </a:r>
          </a:p>
        </p:txBody>
      </p:sp>
      <p:sp>
        <p:nvSpPr>
          <p:cNvPr id="3" name="Tijdelijke aanduiding voor inhoud 2"/>
          <p:cNvSpPr>
            <a:spLocks noGrp="1"/>
          </p:cNvSpPr>
          <p:nvPr>
            <p:ph idx="1"/>
          </p:nvPr>
        </p:nvSpPr>
        <p:spPr/>
        <p:txBody>
          <a:bodyPr>
            <a:normAutofit/>
          </a:bodyPr>
          <a:lstStyle/>
          <a:p>
            <a:pPr lvl="0"/>
            <a:r>
              <a:rPr lang="nl-NL" i="1" dirty="0"/>
              <a:t>Het heeft niet zoveel zin om thuis, op school, of in de kerk er aan te werken dat kinderen tot geloof komen. Dat moet God géven.</a:t>
            </a:r>
          </a:p>
          <a:p>
            <a:pPr lvl="0">
              <a:buNone/>
            </a:pPr>
            <a:endParaRPr lang="nl-NL" i="1" dirty="0"/>
          </a:p>
          <a:p>
            <a:pPr lvl="0"/>
            <a:r>
              <a:rPr lang="nl-NL" i="1" dirty="0"/>
              <a:t>Geloof kan op school alleen overgedragen worden door personeelsleden die zélf een relatie met God hebben.</a:t>
            </a:r>
          </a:p>
          <a:p>
            <a:pPr lvl="0">
              <a:buNone/>
            </a:pPr>
            <a:endParaRPr lang="nl-NL" i="1" dirty="0"/>
          </a:p>
          <a:p>
            <a:endParaRPr lang="nl-NL"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Stellingen, mee eens of oneens?</a:t>
            </a:r>
          </a:p>
        </p:txBody>
      </p:sp>
      <p:sp>
        <p:nvSpPr>
          <p:cNvPr id="3" name="Tijdelijke aanduiding voor inhoud 2"/>
          <p:cNvSpPr>
            <a:spLocks noGrp="1"/>
          </p:cNvSpPr>
          <p:nvPr>
            <p:ph idx="1"/>
          </p:nvPr>
        </p:nvSpPr>
        <p:spPr/>
        <p:txBody>
          <a:bodyPr>
            <a:normAutofit/>
          </a:bodyPr>
          <a:lstStyle/>
          <a:p>
            <a:pPr lvl="0"/>
            <a:r>
              <a:rPr lang="nl-NL" i="1" dirty="0"/>
              <a:t>We hoeven niet ontroerd te zijn over het geloof van onze kinderen. Bij die kleintjes is het alleen maar religie, aangeleerde buitenkant.</a:t>
            </a:r>
          </a:p>
          <a:p>
            <a:pPr lvl="0"/>
            <a:endParaRPr lang="nl-NL" i="1" dirty="0"/>
          </a:p>
          <a:p>
            <a:pPr lvl="0"/>
            <a:r>
              <a:rPr lang="nl-NL" i="1" dirty="0"/>
              <a:t>Het is nu moeilijker dan vroeger om het echte geloof over te dragen op de volgende generatie.</a:t>
            </a:r>
          </a:p>
          <a:p>
            <a:endParaRPr lang="nl-NL"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Keuze van de school</a:t>
            </a:r>
          </a:p>
        </p:txBody>
      </p:sp>
      <p:sp>
        <p:nvSpPr>
          <p:cNvPr id="3" name="Tijdelijke aanduiding voor inhoud 2"/>
          <p:cNvSpPr>
            <a:spLocks noGrp="1"/>
          </p:cNvSpPr>
          <p:nvPr>
            <p:ph idx="1"/>
          </p:nvPr>
        </p:nvSpPr>
        <p:spPr/>
        <p:txBody>
          <a:bodyPr>
            <a:normAutofit lnSpcReduction="10000"/>
          </a:bodyPr>
          <a:lstStyle/>
          <a:p>
            <a:r>
              <a:rPr lang="nl-NL" dirty="0"/>
              <a:t>Is het godsdienstonderwijs op school</a:t>
            </a:r>
          </a:p>
          <a:p>
            <a:pPr lvl="1"/>
            <a:r>
              <a:rPr lang="nl-NL" dirty="0"/>
              <a:t>Onderwijs over godsdienst (en) of</a:t>
            </a:r>
          </a:p>
          <a:p>
            <a:pPr lvl="1"/>
            <a:r>
              <a:rPr lang="nl-NL" dirty="0"/>
              <a:t>Onderwijs in godsdienst / godsdienst in?</a:t>
            </a:r>
          </a:p>
          <a:p>
            <a:r>
              <a:rPr lang="nl-NL" dirty="0"/>
              <a:t>Moderne christelijke scholen kiezen voor het eerste, orthodoxe (reformatorisch, evangelisch) kiezen voor het laatste.</a:t>
            </a:r>
          </a:p>
          <a:p>
            <a:r>
              <a:rPr lang="nl-NL" dirty="0"/>
              <a:t>Daarom geen neutraal religie-onderwijs maar betrokken godsdienstonderwijs (door de hele schooldag heen)!</a:t>
            </a:r>
          </a:p>
        </p:txBody>
      </p:sp>
    </p:spTree>
    <p:extLst>
      <p:ext uri="{BB962C8B-B14F-4D97-AF65-F5344CB8AC3E}">
        <p14:creationId xmlns:p14="http://schemas.microsoft.com/office/powerpoint/2010/main" val="41511628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Eerlijk zijn…</a:t>
            </a:r>
          </a:p>
        </p:txBody>
      </p:sp>
      <p:sp>
        <p:nvSpPr>
          <p:cNvPr id="3" name="Tijdelijke aanduiding voor inhoud 2"/>
          <p:cNvSpPr>
            <a:spLocks noGrp="1"/>
          </p:cNvSpPr>
          <p:nvPr>
            <p:ph idx="1"/>
          </p:nvPr>
        </p:nvSpPr>
        <p:spPr/>
        <p:txBody>
          <a:bodyPr>
            <a:normAutofit/>
          </a:bodyPr>
          <a:lstStyle/>
          <a:p>
            <a:r>
              <a:rPr lang="nl-NL" dirty="0"/>
              <a:t>Soms is ons geloof ook alleen buitenkant. We doen christelijke plichten om voordeel (zegeningen) binnen te halen of omdat we bang zijn voor straf van God of om maar bij de groep te horen.</a:t>
            </a:r>
          </a:p>
          <a:p>
            <a:r>
              <a:rPr lang="nl-NL" dirty="0"/>
              <a:t>Als er niet méér dan dit is, is het religie en niet anders dan hoe moslims of hindoes en anderen geloven.</a:t>
            </a:r>
          </a:p>
        </p:txBody>
      </p:sp>
    </p:spTree>
    <p:extLst>
      <p:ext uri="{BB962C8B-B14F-4D97-AF65-F5344CB8AC3E}">
        <p14:creationId xmlns:p14="http://schemas.microsoft.com/office/powerpoint/2010/main" val="34968185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Het grote verschil</a:t>
            </a:r>
          </a:p>
        </p:txBody>
      </p:sp>
      <p:sp>
        <p:nvSpPr>
          <p:cNvPr id="3" name="Tijdelijke aanduiding voor inhoud 2"/>
          <p:cNvSpPr>
            <a:spLocks noGrp="1"/>
          </p:cNvSpPr>
          <p:nvPr>
            <p:ph idx="1"/>
          </p:nvPr>
        </p:nvSpPr>
        <p:spPr/>
        <p:txBody>
          <a:bodyPr/>
          <a:lstStyle/>
          <a:p>
            <a:r>
              <a:rPr lang="nl-NL" dirty="0"/>
              <a:t>Je kunt het ook zo zeggen: religie sluit aan bij het </a:t>
            </a:r>
            <a:r>
              <a:rPr lang="nl-NL" dirty="0" err="1"/>
              <a:t>oermenselijke</a:t>
            </a:r>
            <a:r>
              <a:rPr lang="nl-NL" dirty="0"/>
              <a:t> opvoedingsprincipe: wie zoet is krijgt lekkers, wie stout is de roe. Dit zit (stiekem) achter alle plichtsbesef van religies en godsdienstigheid.</a:t>
            </a:r>
          </a:p>
          <a:p>
            <a:r>
              <a:rPr lang="nl-NL" dirty="0"/>
              <a:t>Geloof heeft als kern </a:t>
            </a:r>
            <a:r>
              <a:rPr lang="nl-NL" dirty="0" err="1"/>
              <a:t>Ef</a:t>
            </a:r>
            <a:r>
              <a:rPr lang="nl-NL" dirty="0"/>
              <a:t>. 2:9,10: gered worden door genade.</a:t>
            </a:r>
          </a:p>
        </p:txBody>
      </p:sp>
    </p:spTree>
    <p:extLst>
      <p:ext uri="{BB962C8B-B14F-4D97-AF65-F5344CB8AC3E}">
        <p14:creationId xmlns:p14="http://schemas.microsoft.com/office/powerpoint/2010/main" val="38230692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Van buiten naar binnen</a:t>
            </a:r>
          </a:p>
        </p:txBody>
      </p:sp>
      <p:sp>
        <p:nvSpPr>
          <p:cNvPr id="3" name="Tijdelijke aanduiding voor inhoud 2"/>
          <p:cNvSpPr>
            <a:spLocks noGrp="1"/>
          </p:cNvSpPr>
          <p:nvPr>
            <p:ph idx="1"/>
          </p:nvPr>
        </p:nvSpPr>
        <p:spPr/>
        <p:txBody>
          <a:bodyPr/>
          <a:lstStyle/>
          <a:p>
            <a:r>
              <a:rPr lang="nl-NL" dirty="0"/>
              <a:t>Ook al is het genade-geloof een geschenk van God, komt het doorgaans niet uit de lucht vallen. </a:t>
            </a:r>
          </a:p>
          <a:p>
            <a:r>
              <a:rPr lang="nl-NL" dirty="0"/>
              <a:t>Wat is dan de manier om in de geloofsopvoeding bij kinderen van de buitenkant naar de binnenkant te gaan?</a:t>
            </a:r>
          </a:p>
        </p:txBody>
      </p:sp>
    </p:spTree>
    <p:extLst>
      <p:ext uri="{BB962C8B-B14F-4D97-AF65-F5344CB8AC3E}">
        <p14:creationId xmlns:p14="http://schemas.microsoft.com/office/powerpoint/2010/main" val="26865252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www.fvaneekelen.nl/Papers/Tempel_bestanden/image001.jpg"/>
          <p:cNvPicPr>
            <a:picLocks noChangeAspect="1" noChangeArrowheads="1"/>
          </p:cNvPicPr>
          <p:nvPr/>
        </p:nvPicPr>
        <p:blipFill>
          <a:blip r:embed="rId2" cstate="print"/>
          <a:srcRect/>
          <a:stretch>
            <a:fillRect/>
          </a:stretch>
        </p:blipFill>
        <p:spPr bwMode="auto">
          <a:xfrm>
            <a:off x="1619672" y="1052736"/>
            <a:ext cx="5472608" cy="4896544"/>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Van de voorhof naar het heiligdom</a:t>
            </a:r>
          </a:p>
        </p:txBody>
      </p:sp>
      <p:sp>
        <p:nvSpPr>
          <p:cNvPr id="3" name="Tijdelijke aanduiding voor inhoud 2"/>
          <p:cNvSpPr>
            <a:spLocks noGrp="1"/>
          </p:cNvSpPr>
          <p:nvPr>
            <p:ph idx="1"/>
          </p:nvPr>
        </p:nvSpPr>
        <p:spPr/>
        <p:txBody>
          <a:bodyPr>
            <a:normAutofit/>
          </a:bodyPr>
          <a:lstStyle/>
          <a:p>
            <a:r>
              <a:rPr lang="nl-NL" i="1" dirty="0"/>
              <a:t>De vorming van de christelijke identiteit vindt plaats van buiten naar binnen. Van religie naar geloof dus.</a:t>
            </a:r>
          </a:p>
          <a:p>
            <a:r>
              <a:rPr lang="nl-NL" dirty="0"/>
              <a:t>De pedagoog Wim ter Horst gebruikte een beeld:</a:t>
            </a:r>
          </a:p>
          <a:p>
            <a:pPr lvl="1"/>
            <a:r>
              <a:rPr lang="nl-NL" dirty="0"/>
              <a:t>De voorhof betreden </a:t>
            </a:r>
          </a:p>
          <a:p>
            <a:pPr lvl="1"/>
            <a:r>
              <a:rPr lang="nl-NL" dirty="0"/>
              <a:t>Het heilige binnen gaan </a:t>
            </a:r>
          </a:p>
          <a:p>
            <a:pPr lvl="1"/>
            <a:r>
              <a:rPr lang="nl-NL" dirty="0"/>
              <a:t>Het Heilige der Heiligen betreden</a:t>
            </a:r>
          </a:p>
          <a:p>
            <a:pPr>
              <a:buNone/>
            </a:pPr>
            <a:endParaRPr lang="nl-NL"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Van de voorhof naar het heiligdom</a:t>
            </a:r>
          </a:p>
        </p:txBody>
      </p:sp>
      <p:sp>
        <p:nvSpPr>
          <p:cNvPr id="3" name="Tijdelijke aanduiding voor inhoud 2"/>
          <p:cNvSpPr>
            <a:spLocks noGrp="1"/>
          </p:cNvSpPr>
          <p:nvPr>
            <p:ph idx="1"/>
          </p:nvPr>
        </p:nvSpPr>
        <p:spPr/>
        <p:txBody>
          <a:bodyPr>
            <a:normAutofit lnSpcReduction="10000"/>
          </a:bodyPr>
          <a:lstStyle/>
          <a:p>
            <a:pPr lvl="0"/>
            <a:r>
              <a:rPr lang="nl-NL" dirty="0"/>
              <a:t>Stap 1 is: </a:t>
            </a:r>
            <a:r>
              <a:rPr lang="nl-NL" i="1" dirty="0"/>
              <a:t>overdragen</a:t>
            </a:r>
            <a:r>
              <a:rPr lang="nl-NL" dirty="0"/>
              <a:t>, gewoontes aanleren, socialisatie, ‘ik kan niet zonder mijn vaste gewoontes’ (typisch voor kind, probeer het maar te laten slapen zonder te bidden) </a:t>
            </a:r>
          </a:p>
          <a:p>
            <a:pPr lvl="0"/>
            <a:r>
              <a:rPr lang="nl-NL" dirty="0"/>
              <a:t>Stap 2 is: </a:t>
            </a:r>
            <a:r>
              <a:rPr lang="nl-NL" i="1" dirty="0"/>
              <a:t>inleiden</a:t>
            </a:r>
            <a:r>
              <a:rPr lang="nl-NL" dirty="0"/>
              <a:t> in de levensbeschouwing (het denken, zingeving), ‘ik kan niet zonder mijn geloof’ </a:t>
            </a:r>
          </a:p>
          <a:p>
            <a:pPr lvl="0"/>
            <a:r>
              <a:rPr lang="nl-NL" dirty="0"/>
              <a:t>Stap 3 is: </a:t>
            </a:r>
            <a:r>
              <a:rPr lang="nl-NL" i="1" dirty="0"/>
              <a:t>inwijden</a:t>
            </a:r>
            <a:r>
              <a:rPr lang="nl-NL" dirty="0"/>
              <a:t> (het hart) het geheim doen verstaan; ‘ik kan niet zonder mijn God’</a:t>
            </a:r>
          </a:p>
          <a:p>
            <a:endParaRPr lang="nl-NL" dirty="0"/>
          </a:p>
          <a:p>
            <a:endParaRPr lang="nl-NL"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a:t>Je kunt hetzelfde ook zo zeggen:</a:t>
            </a:r>
          </a:p>
        </p:txBody>
      </p:sp>
      <p:sp>
        <p:nvSpPr>
          <p:cNvPr id="3" name="Tijdelijke aanduiding voor inhoud 2"/>
          <p:cNvSpPr>
            <a:spLocks noGrp="1"/>
          </p:cNvSpPr>
          <p:nvPr>
            <p:ph idx="1"/>
          </p:nvPr>
        </p:nvSpPr>
        <p:spPr/>
        <p:txBody>
          <a:bodyPr>
            <a:normAutofit/>
          </a:bodyPr>
          <a:lstStyle/>
          <a:p>
            <a:r>
              <a:rPr lang="nl-NL" i="1" dirty="0"/>
              <a:t>Vorming van de christelijke identiteit vindt zo gezien plaats op drie terreinen.</a:t>
            </a:r>
          </a:p>
          <a:p>
            <a:endParaRPr lang="nl-NL" i="1" dirty="0"/>
          </a:p>
          <a:p>
            <a:pPr lvl="0">
              <a:buNone/>
            </a:pPr>
            <a:r>
              <a:rPr lang="nl-NL" dirty="0"/>
              <a:t>1. Handen / gedrag / doen / willen/ actief</a:t>
            </a:r>
          </a:p>
          <a:p>
            <a:pPr lvl="0">
              <a:buNone/>
            </a:pPr>
            <a:r>
              <a:rPr lang="nl-NL" dirty="0"/>
              <a:t>2. Hoofd /kennen/ cognitief</a:t>
            </a:r>
          </a:p>
          <a:p>
            <a:pPr lvl="0">
              <a:buNone/>
            </a:pPr>
            <a:r>
              <a:rPr lang="nl-NL" dirty="0"/>
              <a:t>3. Hart / beleven / voelen/ affectief</a:t>
            </a:r>
          </a:p>
          <a:p>
            <a:pPr lvl="0">
              <a:buNone/>
            </a:pPr>
            <a:endParaRPr lang="nl-NL" dirty="0"/>
          </a:p>
          <a:p>
            <a:pPr>
              <a:buNone/>
            </a:pPr>
            <a:endParaRPr lang="nl-NL" dirty="0"/>
          </a:p>
          <a:p>
            <a:pPr>
              <a:buNone/>
            </a:pPr>
            <a:endParaRPr lang="nl-NL"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Vragen:</a:t>
            </a:r>
          </a:p>
        </p:txBody>
      </p:sp>
      <p:sp>
        <p:nvSpPr>
          <p:cNvPr id="3" name="Tijdelijke aanduiding voor inhoud 2"/>
          <p:cNvSpPr>
            <a:spLocks noGrp="1"/>
          </p:cNvSpPr>
          <p:nvPr>
            <p:ph idx="1"/>
          </p:nvPr>
        </p:nvSpPr>
        <p:spPr/>
        <p:txBody>
          <a:bodyPr>
            <a:normAutofit/>
          </a:bodyPr>
          <a:lstStyle/>
          <a:p>
            <a:r>
              <a:rPr lang="nl-NL" i="1" dirty="0"/>
              <a:t>Waar houdt u zich in de opvoeding het meest mee bezig: met het gedrag, het denken of het hart van uw kinderen? Geef voorbeelden van hoe u dat doet.</a:t>
            </a:r>
          </a:p>
          <a:p>
            <a:r>
              <a:rPr lang="nl-NL" i="1" dirty="0"/>
              <a:t>Hoe doet uw basisschool dat?</a:t>
            </a:r>
          </a:p>
          <a:p>
            <a:r>
              <a:rPr lang="nl-NL" i="1" dirty="0"/>
              <a:t>Gevoel en sfeer zijn belangrijk om het hart van kinderen te bereiken. Toch zijn sommige mensen daar bang voor. U ook? Hoezo dan?</a:t>
            </a:r>
          </a:p>
        </p:txBody>
      </p:sp>
    </p:spTree>
    <p:extLst>
      <p:ext uri="{BB962C8B-B14F-4D97-AF65-F5344CB8AC3E}">
        <p14:creationId xmlns:p14="http://schemas.microsoft.com/office/powerpoint/2010/main" val="19919863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Let op</a:t>
            </a:r>
          </a:p>
        </p:txBody>
      </p:sp>
      <p:sp>
        <p:nvSpPr>
          <p:cNvPr id="3" name="Tijdelijke aanduiding voor inhoud 2"/>
          <p:cNvSpPr>
            <a:spLocks noGrp="1"/>
          </p:cNvSpPr>
          <p:nvPr>
            <p:ph idx="1"/>
          </p:nvPr>
        </p:nvSpPr>
        <p:spPr/>
        <p:txBody>
          <a:bodyPr/>
          <a:lstStyle/>
          <a:p>
            <a:r>
              <a:rPr lang="nl-NL" dirty="0"/>
              <a:t>In het Heilige der Heiligen kom je alleen maar als je eerst de voorhof over gaat en daarna het Heilige.</a:t>
            </a:r>
          </a:p>
          <a:p>
            <a:r>
              <a:rPr lang="nl-NL" i="1" dirty="0"/>
              <a:t>Wat zegt dat voor de geloofsopvoeding?</a:t>
            </a:r>
          </a:p>
        </p:txBody>
      </p:sp>
    </p:spTree>
    <p:extLst>
      <p:ext uri="{BB962C8B-B14F-4D97-AF65-F5344CB8AC3E}">
        <p14:creationId xmlns:p14="http://schemas.microsoft.com/office/powerpoint/2010/main" val="25107320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Voorbeelden in school</a:t>
            </a:r>
          </a:p>
        </p:txBody>
      </p:sp>
      <p:sp>
        <p:nvSpPr>
          <p:cNvPr id="3" name="Tijdelijke aanduiding voor inhoud 2"/>
          <p:cNvSpPr>
            <a:spLocks noGrp="1"/>
          </p:cNvSpPr>
          <p:nvPr>
            <p:ph idx="1"/>
          </p:nvPr>
        </p:nvSpPr>
        <p:spPr/>
        <p:txBody>
          <a:bodyPr>
            <a:normAutofit/>
          </a:bodyPr>
          <a:lstStyle/>
          <a:p>
            <a:r>
              <a:rPr lang="nl-NL" dirty="0"/>
              <a:t>(samen) bidden, zingen, uit de bijbel lezen</a:t>
            </a:r>
          </a:p>
          <a:p>
            <a:r>
              <a:rPr lang="nl-NL" dirty="0"/>
              <a:t>Naar </a:t>
            </a:r>
            <a:r>
              <a:rPr lang="nl-NL" dirty="0" err="1"/>
              <a:t>bijbelverhalen</a:t>
            </a:r>
            <a:r>
              <a:rPr lang="nl-NL" dirty="0"/>
              <a:t> luisteren en verwerkingen maken</a:t>
            </a:r>
          </a:p>
          <a:p>
            <a:r>
              <a:rPr lang="nl-NL" dirty="0"/>
              <a:t>Praten over God; léren over God, bijbel, geloof</a:t>
            </a:r>
          </a:p>
          <a:p>
            <a:r>
              <a:rPr lang="nl-NL" dirty="0"/>
              <a:t>(samen) dingen van liefde doen voor anderen</a:t>
            </a:r>
          </a:p>
          <a:p>
            <a:r>
              <a:rPr lang="nl-NL" dirty="0"/>
              <a:t>Praten over de christelijke levensstijl /keuzes maken in het leven</a:t>
            </a:r>
          </a:p>
          <a:p>
            <a:r>
              <a:rPr lang="nl-NL" dirty="0"/>
              <a:t>Zorgen voor een opgewekte christelijke sfeer</a:t>
            </a:r>
          </a:p>
        </p:txBody>
      </p:sp>
    </p:spTree>
    <p:extLst>
      <p:ext uri="{BB962C8B-B14F-4D97-AF65-F5344CB8AC3E}">
        <p14:creationId xmlns:p14="http://schemas.microsoft.com/office/powerpoint/2010/main" val="9671032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Andere vakken dan godsdienst</a:t>
            </a:r>
          </a:p>
        </p:txBody>
      </p:sp>
      <p:sp>
        <p:nvSpPr>
          <p:cNvPr id="3" name="Tijdelijke aanduiding voor inhoud 2"/>
          <p:cNvSpPr>
            <a:spLocks noGrp="1"/>
          </p:cNvSpPr>
          <p:nvPr>
            <p:ph idx="1"/>
          </p:nvPr>
        </p:nvSpPr>
        <p:spPr/>
        <p:txBody>
          <a:bodyPr/>
          <a:lstStyle/>
          <a:p>
            <a:r>
              <a:rPr lang="nl-NL" dirty="0"/>
              <a:t>Wat zou u ervan vinden</a:t>
            </a:r>
          </a:p>
          <a:p>
            <a:pPr lvl="1"/>
            <a:r>
              <a:rPr lang="nl-NL" i="1" dirty="0"/>
              <a:t>Als Engels gegeven wordt met behulp van de Engelse kinderbijbel</a:t>
            </a:r>
          </a:p>
          <a:p>
            <a:pPr lvl="1"/>
            <a:r>
              <a:rPr lang="nl-NL" i="1" dirty="0"/>
              <a:t>Als de rekenmethode voorbeelden gebruikt van naastenliefde </a:t>
            </a:r>
          </a:p>
          <a:p>
            <a:pPr lvl="1"/>
            <a:r>
              <a:rPr lang="nl-NL" i="1" dirty="0"/>
              <a:t>Als begrijpend lezen aan de hand van teksten plaatsvindt waarin een christelijke visie zit? </a:t>
            </a:r>
          </a:p>
        </p:txBody>
      </p:sp>
    </p:spTree>
    <p:extLst>
      <p:ext uri="{BB962C8B-B14F-4D97-AF65-F5344CB8AC3E}">
        <p14:creationId xmlns:p14="http://schemas.microsoft.com/office/powerpoint/2010/main" val="17698689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Vragen</a:t>
            </a:r>
          </a:p>
        </p:txBody>
      </p:sp>
      <p:sp>
        <p:nvSpPr>
          <p:cNvPr id="3" name="Tijdelijke aanduiding voor inhoud 2"/>
          <p:cNvSpPr>
            <a:spLocks noGrp="1"/>
          </p:cNvSpPr>
          <p:nvPr>
            <p:ph idx="1"/>
          </p:nvPr>
        </p:nvSpPr>
        <p:spPr/>
        <p:txBody>
          <a:bodyPr/>
          <a:lstStyle/>
          <a:p>
            <a:r>
              <a:rPr lang="nl-NL" dirty="0"/>
              <a:t>Wat bereikt het hart van een kind meer:</a:t>
            </a:r>
          </a:p>
          <a:p>
            <a:pPr lvl="1"/>
            <a:r>
              <a:rPr lang="nl-NL" i="1" dirty="0"/>
              <a:t>Een vraag en antwoord van de Heidelbergse Catechismus uit het hoofd leren, of een juf / meester die een gelovig voorbeeld is? Of is dit een valse tegenstelling?</a:t>
            </a:r>
          </a:p>
          <a:p>
            <a:pPr lvl="1"/>
            <a:r>
              <a:rPr lang="nl-NL" i="1" dirty="0"/>
              <a:t>Hoe zit dat in uw eigen leven? Bewegen preken u meer tot geloof of het gelovige voorbeeld van een ouder of grootouder?</a:t>
            </a:r>
          </a:p>
        </p:txBody>
      </p:sp>
    </p:spTree>
    <p:extLst>
      <p:ext uri="{BB962C8B-B14F-4D97-AF65-F5344CB8AC3E}">
        <p14:creationId xmlns:p14="http://schemas.microsoft.com/office/powerpoint/2010/main" val="8639877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Ontwikkelingsgang</a:t>
            </a:r>
          </a:p>
        </p:txBody>
      </p:sp>
      <p:sp>
        <p:nvSpPr>
          <p:cNvPr id="3" name="Tijdelijke aanduiding voor inhoud 2"/>
          <p:cNvSpPr>
            <a:spLocks noGrp="1"/>
          </p:cNvSpPr>
          <p:nvPr>
            <p:ph idx="1"/>
          </p:nvPr>
        </p:nvSpPr>
        <p:spPr/>
        <p:txBody>
          <a:bodyPr>
            <a:normAutofit lnSpcReduction="10000"/>
          </a:bodyPr>
          <a:lstStyle/>
          <a:p>
            <a:r>
              <a:rPr lang="nl-NL" dirty="0"/>
              <a:t>Een </a:t>
            </a:r>
            <a:r>
              <a:rPr lang="nl-NL" i="1" dirty="0"/>
              <a:t>kind</a:t>
            </a:r>
            <a:r>
              <a:rPr lang="nl-NL" dirty="0"/>
              <a:t> neemt gedrag en visie van ouders en leerkrachten over. Dikwijls zijn ze er óók met hun hart bij betrokken. Jezus stelt kinderen niet voor niets tot een voorbeeld.</a:t>
            </a:r>
          </a:p>
          <a:p>
            <a:r>
              <a:rPr lang="nl-NL" i="1" dirty="0"/>
              <a:t>Pubers</a:t>
            </a:r>
            <a:r>
              <a:rPr lang="nl-NL" dirty="0"/>
              <a:t> komen in een zoek- en soms protestfase of onverschillige fase</a:t>
            </a:r>
          </a:p>
          <a:p>
            <a:r>
              <a:rPr lang="nl-NL" i="1" dirty="0"/>
              <a:t>Jongvolwassenen</a:t>
            </a:r>
            <a:r>
              <a:rPr lang="nl-NL" dirty="0"/>
              <a:t> komen tot een min of meer bewuste keuze: ongeloof, religie, oprecht (willen) geloven.</a:t>
            </a:r>
          </a:p>
        </p:txBody>
      </p:sp>
    </p:spTree>
    <p:extLst>
      <p:ext uri="{BB962C8B-B14F-4D97-AF65-F5344CB8AC3E}">
        <p14:creationId xmlns:p14="http://schemas.microsoft.com/office/powerpoint/2010/main" val="674927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Gezag</a:t>
            </a:r>
          </a:p>
        </p:txBody>
      </p:sp>
      <p:sp>
        <p:nvSpPr>
          <p:cNvPr id="3" name="Tijdelijke aanduiding voor inhoud 2"/>
          <p:cNvSpPr>
            <a:spLocks noGrp="1"/>
          </p:cNvSpPr>
          <p:nvPr>
            <p:ph idx="1"/>
          </p:nvPr>
        </p:nvSpPr>
        <p:spPr/>
        <p:txBody>
          <a:bodyPr>
            <a:normAutofit/>
          </a:bodyPr>
          <a:lstStyle/>
          <a:p>
            <a:r>
              <a:rPr lang="nl-NL" dirty="0"/>
              <a:t>Gezag = je hebt als ouder of als docent iets te zeggen</a:t>
            </a:r>
          </a:p>
          <a:p>
            <a:r>
              <a:rPr lang="nl-NL" dirty="0"/>
              <a:t>Gezag verkrijg je niet door dwang of machtsuitoefening, maar door communicatie + liefde + wijsheid + geduld+ het goede voorbeeld zijn</a:t>
            </a:r>
          </a:p>
          <a:p>
            <a:r>
              <a:rPr lang="nl-NL" dirty="0"/>
              <a:t>Dat geldt ook voor de geloofsopvoeding.</a:t>
            </a:r>
          </a:p>
          <a:p>
            <a:r>
              <a:rPr lang="nl-NL" i="1" dirty="0"/>
              <a:t>Dus nooit dwingen in de geloofsopvoeding???</a:t>
            </a:r>
          </a:p>
        </p:txBody>
      </p:sp>
    </p:spTree>
    <p:extLst>
      <p:ext uri="{BB962C8B-B14F-4D97-AF65-F5344CB8AC3E}">
        <p14:creationId xmlns:p14="http://schemas.microsoft.com/office/powerpoint/2010/main" val="12310142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a:t>Gebed van ouders én kinderen</a:t>
            </a:r>
          </a:p>
        </p:txBody>
      </p:sp>
      <p:sp>
        <p:nvSpPr>
          <p:cNvPr id="3" name="Tijdelijke aanduiding voor inhoud 2"/>
          <p:cNvSpPr>
            <a:spLocks noGrp="1"/>
          </p:cNvSpPr>
          <p:nvPr>
            <p:ph idx="1"/>
          </p:nvPr>
        </p:nvSpPr>
        <p:spPr/>
        <p:txBody>
          <a:bodyPr>
            <a:normAutofit/>
          </a:bodyPr>
          <a:lstStyle/>
          <a:p>
            <a:pPr>
              <a:buFont typeface="Arial" charset="0"/>
              <a:buChar char="•"/>
            </a:pPr>
            <a:r>
              <a:rPr lang="nl-NL" dirty="0"/>
              <a:t>‘Leer mij Heere Uw weg! Ik zal in Uw waarheid wandelen.’ (Ps. 86:11)</a:t>
            </a:r>
          </a:p>
          <a:p>
            <a:pPr>
              <a:buFont typeface="Arial" charset="0"/>
              <a:buChar char="•"/>
            </a:pPr>
            <a:r>
              <a:rPr lang="nl-NL" dirty="0"/>
              <a:t>Geloof blijft echt een geschenk van God. Maar dat ontslaat ons niet van de plicht om met de kinderen de goede weg te bewandelen.</a:t>
            </a:r>
          </a:p>
          <a:p>
            <a:pPr>
              <a:buNone/>
            </a:pPr>
            <a:endParaRPr lang="nl-NL" dirty="0"/>
          </a:p>
          <a:p>
            <a:pPr>
              <a:buNone/>
            </a:pPr>
            <a:endParaRPr lang="nl-NL" dirty="0"/>
          </a:p>
        </p:txBody>
      </p:sp>
    </p:spTree>
    <p:extLst>
      <p:ext uri="{BB962C8B-B14F-4D97-AF65-F5344CB8AC3E}">
        <p14:creationId xmlns:p14="http://schemas.microsoft.com/office/powerpoint/2010/main" val="2692932458"/>
      </p:ext>
    </p:extLst>
  </p:cSld>
  <p:clrMapOvr>
    <a:masterClrMapping/>
  </p:clrMapOvr>
</p:sld>
</file>

<file path=ppt/theme/theme1.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429</TotalTime>
  <Words>1025</Words>
  <Application>Microsoft Office PowerPoint</Application>
  <PresentationFormat>Diavoorstelling (4:3)</PresentationFormat>
  <Paragraphs>80</Paragraphs>
  <Slides>20</Slides>
  <Notes>1</Notes>
  <HiddenSlides>0</HiddenSlides>
  <MMClips>0</MMClips>
  <ScaleCrop>false</ScaleCrop>
  <HeadingPairs>
    <vt:vector size="6" baseType="variant">
      <vt:variant>
        <vt:lpstr>Gebruikte lettertypen</vt:lpstr>
      </vt:variant>
      <vt:variant>
        <vt:i4>2</vt:i4>
      </vt:variant>
      <vt:variant>
        <vt:lpstr>Thema</vt:lpstr>
      </vt:variant>
      <vt:variant>
        <vt:i4>1</vt:i4>
      </vt:variant>
      <vt:variant>
        <vt:lpstr>Diatitels</vt:lpstr>
      </vt:variant>
      <vt:variant>
        <vt:i4>20</vt:i4>
      </vt:variant>
    </vt:vector>
  </HeadingPairs>
  <TitlesOfParts>
    <vt:vector size="23" baseType="lpstr">
      <vt:lpstr>Arial</vt:lpstr>
      <vt:lpstr>Calibri</vt:lpstr>
      <vt:lpstr>Office-thema</vt:lpstr>
      <vt:lpstr>Van religie tot geloof </vt:lpstr>
      <vt:lpstr>Religie of geloof</vt:lpstr>
      <vt:lpstr>Stellingen, mee eens of mee oneens?</vt:lpstr>
      <vt:lpstr>Stellingen, mee eens of oneens?</vt:lpstr>
      <vt:lpstr>Keuze van de school</vt:lpstr>
      <vt:lpstr>Eerlijk zijn…</vt:lpstr>
      <vt:lpstr>Het grote verschil</vt:lpstr>
      <vt:lpstr>Van buiten naar binnen</vt:lpstr>
      <vt:lpstr>PowerPoint-presentatie</vt:lpstr>
      <vt:lpstr>Van de voorhof naar het heiligdom</vt:lpstr>
      <vt:lpstr>Van de voorhof naar het heiligdom</vt:lpstr>
      <vt:lpstr>Je kunt hetzelfde ook zo zeggen:</vt:lpstr>
      <vt:lpstr>Vragen:</vt:lpstr>
      <vt:lpstr>Let op</vt:lpstr>
      <vt:lpstr>Voorbeelden in school</vt:lpstr>
      <vt:lpstr>Andere vakken dan godsdienst</vt:lpstr>
      <vt:lpstr>Vragen</vt:lpstr>
      <vt:lpstr>Ontwikkelingsgang</vt:lpstr>
      <vt:lpstr>Gezag</vt:lpstr>
      <vt:lpstr>Gebed van ouders én kinderen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Van de voorhof naar het heiligdom</dc:title>
  <dc:creator>N.C. van der Voet</dc:creator>
  <cp:lastModifiedBy>Voet van der, Nico</cp:lastModifiedBy>
  <cp:revision>46</cp:revision>
  <dcterms:created xsi:type="dcterms:W3CDTF">2010-06-14T07:05:20Z</dcterms:created>
  <dcterms:modified xsi:type="dcterms:W3CDTF">2024-04-11T20:14:39Z</dcterms:modified>
</cp:coreProperties>
</file>