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2" r:id="rId6"/>
    <p:sldId id="263" r:id="rId7"/>
    <p:sldId id="260" r:id="rId8"/>
    <p:sldId id="281" r:id="rId9"/>
    <p:sldId id="275" r:id="rId10"/>
    <p:sldId id="268" r:id="rId11"/>
    <p:sldId id="271" r:id="rId12"/>
    <p:sldId id="277" r:id="rId13"/>
    <p:sldId id="283" r:id="rId14"/>
    <p:sldId id="284" r:id="rId15"/>
    <p:sldId id="280" r:id="rId16"/>
    <p:sldId id="278" r:id="rId17"/>
    <p:sldId id="285" r:id="rId18"/>
    <p:sldId id="276" r:id="rId19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0" autoAdjust="0"/>
    <p:restoredTop sz="94737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A0652A-D17F-4AD3-87A0-2DF338E108E2}" type="datetimeFigureOut">
              <a:rPr lang="nl-NL" smtClean="0"/>
              <a:pPr/>
              <a:t>30-1-2017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3C5D37-E5FC-4BCF-A0BE-26A342B05D7A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62711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3C5D37-E5FC-4BCF-A0BE-26A342B05D7A}" type="slidenum">
              <a:rPr lang="nl-NL" smtClean="0"/>
              <a:pPr/>
              <a:t>5</a:t>
            </a:fld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C37EA-BD9E-4070-A4F4-863FCDD5CDB5}" type="datetimeFigureOut">
              <a:rPr lang="nl-NL" smtClean="0"/>
              <a:pPr/>
              <a:t>30-1-2017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D924F-411C-4CD4-857A-58C8A958EF3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C37EA-BD9E-4070-A4F4-863FCDD5CDB5}" type="datetimeFigureOut">
              <a:rPr lang="nl-NL" smtClean="0"/>
              <a:pPr/>
              <a:t>30-1-2017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D924F-411C-4CD4-857A-58C8A958EF3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C37EA-BD9E-4070-A4F4-863FCDD5CDB5}" type="datetimeFigureOut">
              <a:rPr lang="nl-NL" smtClean="0"/>
              <a:pPr/>
              <a:t>30-1-2017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D924F-411C-4CD4-857A-58C8A958EF3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C37EA-BD9E-4070-A4F4-863FCDD5CDB5}" type="datetimeFigureOut">
              <a:rPr lang="nl-NL" smtClean="0"/>
              <a:pPr/>
              <a:t>30-1-2017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D924F-411C-4CD4-857A-58C8A958EF3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C37EA-BD9E-4070-A4F4-863FCDD5CDB5}" type="datetimeFigureOut">
              <a:rPr lang="nl-NL" smtClean="0"/>
              <a:pPr/>
              <a:t>30-1-2017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D924F-411C-4CD4-857A-58C8A958EF3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C37EA-BD9E-4070-A4F4-863FCDD5CDB5}" type="datetimeFigureOut">
              <a:rPr lang="nl-NL" smtClean="0"/>
              <a:pPr/>
              <a:t>30-1-2017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D924F-411C-4CD4-857A-58C8A958EF3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C37EA-BD9E-4070-A4F4-863FCDD5CDB5}" type="datetimeFigureOut">
              <a:rPr lang="nl-NL" smtClean="0"/>
              <a:pPr/>
              <a:t>30-1-2017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D924F-411C-4CD4-857A-58C8A958EF3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C37EA-BD9E-4070-A4F4-863FCDD5CDB5}" type="datetimeFigureOut">
              <a:rPr lang="nl-NL" smtClean="0"/>
              <a:pPr/>
              <a:t>30-1-2017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D924F-411C-4CD4-857A-58C8A958EF3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C37EA-BD9E-4070-A4F4-863FCDD5CDB5}" type="datetimeFigureOut">
              <a:rPr lang="nl-NL" smtClean="0"/>
              <a:pPr/>
              <a:t>30-1-2017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D924F-411C-4CD4-857A-58C8A958EF3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C37EA-BD9E-4070-A4F4-863FCDD5CDB5}" type="datetimeFigureOut">
              <a:rPr lang="nl-NL" smtClean="0"/>
              <a:pPr/>
              <a:t>30-1-2017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D924F-411C-4CD4-857A-58C8A958EF3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C37EA-BD9E-4070-A4F4-863FCDD5CDB5}" type="datetimeFigureOut">
              <a:rPr lang="nl-NL" smtClean="0"/>
              <a:pPr/>
              <a:t>30-1-2017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D924F-411C-4CD4-857A-58C8A958EF3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C37EA-BD9E-4070-A4F4-863FCDD5CDB5}" type="datetimeFigureOut">
              <a:rPr lang="nl-NL" smtClean="0"/>
              <a:pPr/>
              <a:t>30-1-2017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0D924F-411C-4CD4-857A-58C8A958EF3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Jongeren opvoeden vanuit het geloof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Hoe gaan wij thuis, in de kerk en op school onze kinderen voor in het leven als christen?</a:t>
            </a:r>
            <a:endParaRPr lang="nl-N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Stellingen, mee eens of mee oneens?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/>
              <a:t>Als de geloofsopvoeding mislukt komt dat omdat de wereld te aantrekkelijk is en de kerk te onaantrekkelijk voor opgroeiende kinderen</a:t>
            </a:r>
            <a:r>
              <a:rPr lang="nl-NL" dirty="0" smtClean="0"/>
              <a:t>.</a:t>
            </a:r>
          </a:p>
          <a:p>
            <a:pPr lvl="0">
              <a:buNone/>
            </a:pPr>
            <a:endParaRPr lang="nl-NL" dirty="0"/>
          </a:p>
          <a:p>
            <a:pPr lvl="0"/>
            <a:r>
              <a:rPr lang="nl-NL" dirty="0" smtClean="0"/>
              <a:t>Christelijke scholen doen </a:t>
            </a:r>
            <a:r>
              <a:rPr lang="nl-NL" dirty="0" smtClean="0"/>
              <a:t>te </a:t>
            </a:r>
            <a:r>
              <a:rPr lang="nl-NL" dirty="0"/>
              <a:t>weinig aan de goede christelijke vorming van onze kinderen.</a:t>
            </a:r>
          </a:p>
          <a:p>
            <a:pPr lvl="0">
              <a:buNone/>
            </a:pPr>
            <a:endParaRPr lang="nl-NL" dirty="0"/>
          </a:p>
          <a:p>
            <a:endParaRPr lang="nl-NL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Stellingen, mee eens of oneens?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 smtClean="0"/>
              <a:t>Wij </a:t>
            </a:r>
            <a:r>
              <a:rPr lang="nl-NL" dirty="0"/>
              <a:t>kunnen als ouders ons best doen, maar </a:t>
            </a:r>
            <a:r>
              <a:rPr lang="nl-NL" dirty="0" smtClean="0"/>
              <a:t>ook wij kunnen onze </a:t>
            </a:r>
            <a:r>
              <a:rPr lang="nl-NL" dirty="0"/>
              <a:t>kinderen het geloof </a:t>
            </a:r>
            <a:r>
              <a:rPr lang="nl-NL" dirty="0" smtClean="0"/>
              <a:t>niet geven.</a:t>
            </a:r>
          </a:p>
          <a:p>
            <a:pPr lvl="0"/>
            <a:endParaRPr lang="nl-NL" dirty="0"/>
          </a:p>
          <a:p>
            <a:pPr lvl="0"/>
            <a:r>
              <a:rPr lang="nl-NL" dirty="0"/>
              <a:t>Het is nu moeilijker dan vroeger om het geloof over te dragen op de volgende generatie.</a:t>
            </a:r>
          </a:p>
          <a:p>
            <a:endParaRPr lang="nl-NL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fvaneekelen.nl/Papers/Tempel_bestanden/imag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052736"/>
            <a:ext cx="5472608" cy="489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Van de voorhof naar het heiligdom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i="1" dirty="0" smtClean="0"/>
              <a:t>De vorming van de christelijke identiteit vindt plaats van buiten naar binnen.</a:t>
            </a:r>
          </a:p>
          <a:p>
            <a:endParaRPr lang="nl-NL" dirty="0"/>
          </a:p>
          <a:p>
            <a:pPr lvl="0"/>
            <a:r>
              <a:rPr lang="nl-NL" dirty="0"/>
              <a:t>De voorhof betreden </a:t>
            </a:r>
          </a:p>
          <a:p>
            <a:pPr lvl="0"/>
            <a:r>
              <a:rPr lang="nl-NL" dirty="0"/>
              <a:t>Het heilige binnen gaan </a:t>
            </a:r>
          </a:p>
          <a:p>
            <a:pPr lvl="0"/>
            <a:r>
              <a:rPr lang="nl-NL" dirty="0"/>
              <a:t>Het Heilige der Heilige </a:t>
            </a:r>
            <a:r>
              <a:rPr lang="nl-NL" dirty="0" smtClean="0"/>
              <a:t>betreden</a:t>
            </a:r>
            <a:endParaRPr lang="nl-NL" dirty="0"/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Van de voorhof naar het heiligdom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nl-NL" dirty="0"/>
              <a:t>Stap 1 is: </a:t>
            </a:r>
            <a:r>
              <a:rPr lang="nl-NL" i="1" dirty="0"/>
              <a:t>overdragen</a:t>
            </a:r>
            <a:r>
              <a:rPr lang="nl-NL" dirty="0"/>
              <a:t>, gewoontes </a:t>
            </a:r>
            <a:r>
              <a:rPr lang="nl-NL" dirty="0" smtClean="0"/>
              <a:t>aanleren, </a:t>
            </a:r>
            <a:r>
              <a:rPr lang="nl-NL" dirty="0"/>
              <a:t>socialisatie, ‘ik kan niet zonder mijn vaste gewoontes’ (typisch voor kind, probeer het maar te laten slapen zonder te bidden) </a:t>
            </a:r>
          </a:p>
          <a:p>
            <a:pPr lvl="0"/>
            <a:r>
              <a:rPr lang="nl-NL" dirty="0"/>
              <a:t>Stap 2 is: </a:t>
            </a:r>
            <a:r>
              <a:rPr lang="nl-NL" i="1" dirty="0"/>
              <a:t>inleiden</a:t>
            </a:r>
            <a:r>
              <a:rPr lang="nl-NL" dirty="0"/>
              <a:t> in de levensbeschouwing (het denken, zingeving), </a:t>
            </a:r>
            <a:r>
              <a:rPr lang="nl-NL" dirty="0" smtClean="0"/>
              <a:t>‘</a:t>
            </a:r>
            <a:r>
              <a:rPr lang="nl-NL" dirty="0"/>
              <a:t>ik kan niet zonder mijn geloof’ (zeggen veel zieken)</a:t>
            </a:r>
          </a:p>
          <a:p>
            <a:pPr lvl="0"/>
            <a:r>
              <a:rPr lang="nl-NL" dirty="0"/>
              <a:t>Stap 3 is: </a:t>
            </a:r>
            <a:r>
              <a:rPr lang="nl-NL" i="1" dirty="0"/>
              <a:t>inwijden</a:t>
            </a:r>
            <a:r>
              <a:rPr lang="nl-NL" dirty="0"/>
              <a:t> (het hart) het geheim doen verstaan; ‘ik kan niet zonder mijn God’</a:t>
            </a:r>
          </a:p>
          <a:p>
            <a:endParaRPr lang="nl-NL" dirty="0"/>
          </a:p>
          <a:p>
            <a:endParaRPr lang="nl-NL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Je kunt </a:t>
            </a:r>
            <a:r>
              <a:rPr lang="nl-NL" dirty="0" smtClean="0"/>
              <a:t>hetzelfde </a:t>
            </a:r>
            <a:r>
              <a:rPr lang="nl-NL" dirty="0" smtClean="0"/>
              <a:t>ook zo zeggen: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i="1" dirty="0" smtClean="0"/>
              <a:t>Vorming van de christelijke identiteit vindt plaats op drie terreinen.</a:t>
            </a:r>
          </a:p>
          <a:p>
            <a:endParaRPr lang="nl-NL" i="1" dirty="0" smtClean="0"/>
          </a:p>
          <a:p>
            <a:pPr lvl="0">
              <a:buNone/>
            </a:pPr>
            <a:r>
              <a:rPr lang="nl-NL" dirty="0" smtClean="0"/>
              <a:t>1. Handen </a:t>
            </a:r>
            <a:r>
              <a:rPr lang="nl-NL" dirty="0"/>
              <a:t>/ gedrag / doen / willen/ actief</a:t>
            </a:r>
          </a:p>
          <a:p>
            <a:pPr lvl="0">
              <a:buNone/>
            </a:pPr>
            <a:r>
              <a:rPr lang="nl-NL" dirty="0" smtClean="0"/>
              <a:t>2. Hoofd </a:t>
            </a:r>
            <a:r>
              <a:rPr lang="nl-NL" dirty="0"/>
              <a:t>/</a:t>
            </a:r>
            <a:r>
              <a:rPr lang="nl-NL" dirty="0" smtClean="0"/>
              <a:t>kennen/ cognitief</a:t>
            </a:r>
            <a:endParaRPr lang="nl-NL" dirty="0"/>
          </a:p>
          <a:p>
            <a:pPr lvl="0">
              <a:buNone/>
            </a:pPr>
            <a:r>
              <a:rPr lang="nl-NL" dirty="0" smtClean="0"/>
              <a:t>3. Hart </a:t>
            </a:r>
            <a:r>
              <a:rPr lang="nl-NL" dirty="0"/>
              <a:t>/ beleven / </a:t>
            </a:r>
            <a:r>
              <a:rPr lang="nl-NL" dirty="0" smtClean="0"/>
              <a:t>voelen/ affectief</a:t>
            </a:r>
            <a:endParaRPr lang="nl-NL" dirty="0"/>
          </a:p>
          <a:p>
            <a:pPr lvl="0">
              <a:buNone/>
            </a:pPr>
            <a:endParaRPr lang="nl-NL" dirty="0"/>
          </a:p>
          <a:p>
            <a:pPr>
              <a:buNone/>
            </a:pPr>
            <a:endParaRPr lang="nl-NL" dirty="0" smtClean="0"/>
          </a:p>
          <a:p>
            <a:pPr>
              <a:buNone/>
            </a:pPr>
            <a:endParaRPr lang="nl-NL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Vraag: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i="1" dirty="0" smtClean="0"/>
              <a:t>Waar houdt u zich in de opvoeding het meest mee bezig: met het gedrag, het denken of het hart van uw kinderen? Wat zegt dat van uzelf?</a:t>
            </a:r>
            <a:endParaRPr lang="nl-NL" i="1" dirty="0"/>
          </a:p>
        </p:txBody>
      </p:sp>
    </p:spTree>
    <p:extLst>
      <p:ext uri="{BB962C8B-B14F-4D97-AF65-F5344CB8AC3E}">
        <p14:creationId xmlns:p14="http://schemas.microsoft.com/office/powerpoint/2010/main" val="19919863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De moderne jongere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Ik </a:t>
            </a:r>
            <a:r>
              <a:rPr lang="nl-NL" dirty="0" smtClean="0"/>
              <a:t>doe, ik vind, ik wil, ik denk, ik voel.</a:t>
            </a:r>
          </a:p>
          <a:p>
            <a:r>
              <a:rPr lang="nl-NL" dirty="0"/>
              <a:t>I</a:t>
            </a:r>
            <a:r>
              <a:rPr lang="nl-NL" dirty="0" smtClean="0"/>
              <a:t>k geef vorm aan mijn eigen leven zo ik wil.</a:t>
            </a:r>
          </a:p>
          <a:p>
            <a:r>
              <a:rPr lang="nl-NL" dirty="0" smtClean="0"/>
              <a:t>Ik ben in dienst van de BV IK; ik heb </a:t>
            </a:r>
            <a:r>
              <a:rPr lang="nl-NL" dirty="0" smtClean="0"/>
              <a:t>altijd gelijk</a:t>
            </a:r>
            <a:r>
              <a:rPr lang="nl-NL" dirty="0" smtClean="0"/>
              <a:t>.</a:t>
            </a:r>
          </a:p>
          <a:p>
            <a:pPr>
              <a:buNone/>
            </a:pPr>
            <a:r>
              <a:rPr lang="nl-NL" i="1" dirty="0" smtClean="0"/>
              <a:t>Vragen:</a:t>
            </a:r>
          </a:p>
          <a:p>
            <a:pPr>
              <a:buFontTx/>
              <a:buChar char="-"/>
            </a:pPr>
            <a:r>
              <a:rPr lang="nl-NL" i="1" dirty="0" smtClean="0"/>
              <a:t>Is dit </a:t>
            </a:r>
            <a:r>
              <a:rPr lang="nl-NL" i="1" dirty="0" smtClean="0"/>
              <a:t>nieuw? Van wie leren kinderen dit?</a:t>
            </a:r>
          </a:p>
          <a:p>
            <a:pPr>
              <a:buFontTx/>
              <a:buChar char="-"/>
            </a:pPr>
            <a:r>
              <a:rPr lang="nl-NL" i="1" dirty="0" smtClean="0"/>
              <a:t>Wat </a:t>
            </a:r>
            <a:r>
              <a:rPr lang="nl-NL" i="1" dirty="0" smtClean="0"/>
              <a:t>zouden gevolgen kunnen zijn voor het leven als christen?</a:t>
            </a:r>
            <a:endParaRPr lang="nl-NL" i="1" dirty="0"/>
          </a:p>
        </p:txBody>
      </p:sp>
    </p:spTree>
    <p:extLst>
      <p:ext uri="{BB962C8B-B14F-4D97-AF65-F5344CB8AC3E}">
        <p14:creationId xmlns:p14="http://schemas.microsoft.com/office/powerpoint/2010/main" val="2329588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Bronnen van verval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nl-NL" dirty="0" smtClean="0"/>
              <a:t>de </a:t>
            </a:r>
            <a:r>
              <a:rPr lang="nl-NL" dirty="0"/>
              <a:t>welvaart </a:t>
            </a:r>
            <a:r>
              <a:rPr lang="nl-NL" dirty="0" smtClean="0"/>
              <a:t>(</a:t>
            </a:r>
            <a:r>
              <a:rPr lang="nl-NL" dirty="0" smtClean="0">
                <a:sym typeface="Wingdings" pitchFamily="2" charset="2"/>
              </a:rPr>
              <a:t></a:t>
            </a:r>
            <a:r>
              <a:rPr lang="nl-NL" dirty="0" smtClean="0"/>
              <a:t> </a:t>
            </a:r>
            <a:r>
              <a:rPr lang="nl-NL" dirty="0"/>
              <a:t>mogelijkheden om verantwoorde én onverantwoorde dingen te doen; </a:t>
            </a:r>
            <a:r>
              <a:rPr lang="nl-NL" dirty="0" smtClean="0"/>
              <a:t>kicken; het </a:t>
            </a:r>
            <a:r>
              <a:rPr lang="nl-NL" dirty="0"/>
              <a:t>bezitten van veel media, </a:t>
            </a:r>
            <a:r>
              <a:rPr lang="nl-NL" dirty="0" smtClean="0"/>
              <a:t>koopgedrag</a:t>
            </a:r>
            <a:r>
              <a:rPr lang="nl-NL" dirty="0"/>
              <a:t>)</a:t>
            </a:r>
          </a:p>
          <a:p>
            <a:pPr lvl="0"/>
            <a:r>
              <a:rPr lang="nl-NL" dirty="0" smtClean="0"/>
              <a:t>de </a:t>
            </a:r>
            <a:r>
              <a:rPr lang="nl-NL" dirty="0"/>
              <a:t>thuissituatie </a:t>
            </a:r>
            <a:r>
              <a:rPr lang="nl-NL" dirty="0" smtClean="0"/>
              <a:t>(</a:t>
            </a:r>
            <a:r>
              <a:rPr lang="nl-NL" dirty="0" smtClean="0">
                <a:sym typeface="Wingdings" pitchFamily="2" charset="2"/>
              </a:rPr>
              <a:t></a:t>
            </a:r>
            <a:r>
              <a:rPr lang="nl-NL" dirty="0" smtClean="0"/>
              <a:t> gezinsleden </a:t>
            </a:r>
            <a:r>
              <a:rPr lang="nl-NL" dirty="0"/>
              <a:t>weten </a:t>
            </a:r>
            <a:r>
              <a:rPr lang="nl-NL" dirty="0" smtClean="0"/>
              <a:t>van </a:t>
            </a:r>
            <a:r>
              <a:rPr lang="nl-NL" dirty="0"/>
              <a:t>elkaar niet meer </a:t>
            </a:r>
            <a:r>
              <a:rPr lang="nl-NL" dirty="0" smtClean="0"/>
              <a:t>waarmee </a:t>
            </a:r>
            <a:r>
              <a:rPr lang="nl-NL" dirty="0"/>
              <a:t>ze bezig </a:t>
            </a:r>
            <a:r>
              <a:rPr lang="nl-NL" dirty="0" smtClean="0"/>
              <a:t>zijn, ouders bemoeien zich weinig met de kinderen) </a:t>
            </a:r>
            <a:endParaRPr lang="nl-NL" dirty="0"/>
          </a:p>
          <a:p>
            <a:pPr lvl="0"/>
            <a:r>
              <a:rPr lang="nl-NL" dirty="0"/>
              <a:t>de gezagscrisis </a:t>
            </a:r>
            <a:r>
              <a:rPr lang="nl-NL" dirty="0" smtClean="0"/>
              <a:t>(</a:t>
            </a:r>
            <a:r>
              <a:rPr lang="nl-NL" dirty="0" smtClean="0">
                <a:sym typeface="Wingdings" pitchFamily="2" charset="2"/>
              </a:rPr>
              <a:t> ouders durven geen grenzen meer te stellen; gebroken gezinssituaties</a:t>
            </a:r>
            <a:r>
              <a:rPr lang="nl-NL" dirty="0" smtClean="0"/>
              <a:t>)</a:t>
            </a:r>
          </a:p>
          <a:p>
            <a:pPr lvl="0"/>
            <a:r>
              <a:rPr lang="nl-NL" dirty="0" smtClean="0"/>
              <a:t>Onrust (ieder is druk, druk, druk, ook de kinderen)</a:t>
            </a:r>
          </a:p>
          <a:p>
            <a:pPr lvl="0"/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84890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Hot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916832"/>
            <a:ext cx="4824536" cy="2772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427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te doen?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 smtClean="0"/>
              <a:t>Als je als ouders het omgekeerde doet van wat op de vorige dia fout gaat, ben je goed bezig.</a:t>
            </a:r>
          </a:p>
          <a:p>
            <a:r>
              <a:rPr lang="nl-NL" dirty="0" smtClean="0"/>
              <a:t>Let op: rugzakjes </a:t>
            </a:r>
            <a:r>
              <a:rPr lang="nl-NL" dirty="0" smtClean="0"/>
              <a:t>en psychische problemen zijn </a:t>
            </a:r>
            <a:r>
              <a:rPr lang="nl-NL" dirty="0" smtClean="0"/>
              <a:t>stoorzenders voor het contact tussen ouders en kinderen.</a:t>
            </a:r>
          </a:p>
          <a:p>
            <a:r>
              <a:rPr lang="nl-NL" dirty="0" smtClean="0"/>
              <a:t>Veel kinderen willen niet alles met hun ouders bespreken.</a:t>
            </a:r>
          </a:p>
          <a:p>
            <a:r>
              <a:rPr lang="nl-NL" dirty="0" smtClean="0"/>
              <a:t>Gezag verkrijg je niet door macht, maar door liefde + wijsheid + geduld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310142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Verwennen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 smtClean="0"/>
              <a:t>Geef maar antwoord:</a:t>
            </a:r>
          </a:p>
          <a:p>
            <a:r>
              <a:rPr lang="nl-NL" dirty="0" smtClean="0"/>
              <a:t>Geeft u uw kinderen bijna alles?</a:t>
            </a:r>
          </a:p>
          <a:p>
            <a:r>
              <a:rPr lang="nl-NL" dirty="0" smtClean="0"/>
              <a:t>Helpt u ze bij bijna alles?</a:t>
            </a:r>
          </a:p>
          <a:p>
            <a:r>
              <a:rPr lang="nl-NL" dirty="0" smtClean="0"/>
              <a:t>Geeft u ze bijna altijd hun zin (geen grenzen)?</a:t>
            </a:r>
          </a:p>
          <a:p>
            <a:r>
              <a:rPr lang="nl-NL" dirty="0" smtClean="0"/>
              <a:t>Prijst u ze bijna altijd al bij voorbaat?</a:t>
            </a:r>
          </a:p>
          <a:p>
            <a:pPr>
              <a:buFont typeface="Wingdings"/>
              <a:buChar char="à"/>
            </a:pPr>
            <a:r>
              <a:rPr lang="nl-NL" i="1" dirty="0" smtClean="0">
                <a:sym typeface="Wingdings" panose="05000000000000000000" pitchFamily="2" charset="2"/>
              </a:rPr>
              <a:t>Waarom doet u dat?</a:t>
            </a:r>
          </a:p>
          <a:p>
            <a:pPr>
              <a:buFont typeface="Wingdings"/>
              <a:buChar char="à"/>
            </a:pPr>
            <a:r>
              <a:rPr lang="nl-NL" i="1" dirty="0">
                <a:sym typeface="Wingdings" panose="05000000000000000000" pitchFamily="2" charset="2"/>
              </a:rPr>
              <a:t> </a:t>
            </a:r>
            <a:r>
              <a:rPr lang="nl-NL" i="1" dirty="0" smtClean="0">
                <a:sym typeface="Wingdings" panose="05000000000000000000" pitchFamily="2" charset="2"/>
              </a:rPr>
              <a:t>Hoe gaat u, hoe uw man/vrouw ermee om?</a:t>
            </a:r>
            <a:endParaRPr lang="nl-NL" i="1" dirty="0"/>
          </a:p>
          <a:p>
            <a:pPr marL="0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3309727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‘</a:t>
            </a:r>
            <a:r>
              <a:rPr lang="nl-NL" dirty="0" err="1"/>
              <a:t>J</a:t>
            </a:r>
            <a:r>
              <a:rPr lang="nl-NL" dirty="0" err="1" smtClean="0"/>
              <a:t>y</a:t>
            </a:r>
            <a:r>
              <a:rPr lang="nl-NL" dirty="0" smtClean="0"/>
              <a:t> bederf </a:t>
            </a:r>
            <a:r>
              <a:rPr lang="nl-NL" dirty="0" err="1" smtClean="0"/>
              <a:t>my</a:t>
            </a:r>
            <a:r>
              <a:rPr lang="nl-NL" dirty="0" smtClean="0"/>
              <a:t>!’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Verwennen is bederven. Wat </a:t>
            </a:r>
            <a:r>
              <a:rPr lang="nl-NL" dirty="0"/>
              <a:t>is </a:t>
            </a:r>
            <a:r>
              <a:rPr lang="nl-NL" dirty="0" smtClean="0"/>
              <a:t>het </a:t>
            </a:r>
            <a:r>
              <a:rPr lang="nl-NL" dirty="0"/>
              <a:t>effect van </a:t>
            </a:r>
            <a:r>
              <a:rPr lang="nl-NL" dirty="0" smtClean="0"/>
              <a:t>verwennen?</a:t>
            </a:r>
          </a:p>
          <a:p>
            <a:r>
              <a:rPr lang="nl-NL" dirty="0" smtClean="0"/>
              <a:t>Ouders</a:t>
            </a:r>
            <a:r>
              <a:rPr lang="nl-NL" dirty="0"/>
              <a:t>: oververmoeidheid, </a:t>
            </a:r>
            <a:r>
              <a:rPr lang="nl-NL" dirty="0" smtClean="0"/>
              <a:t>irritaties, teleurstellingen.</a:t>
            </a:r>
          </a:p>
          <a:p>
            <a:r>
              <a:rPr lang="nl-NL" dirty="0" smtClean="0"/>
              <a:t>Kinderen</a:t>
            </a:r>
            <a:r>
              <a:rPr lang="nl-NL" dirty="0"/>
              <a:t>: luiheid, ondankbaarheid, weinig </a:t>
            </a:r>
            <a:r>
              <a:rPr lang="nl-NL" dirty="0" smtClean="0"/>
              <a:t>eigen ontwikkeling</a:t>
            </a:r>
            <a:r>
              <a:rPr lang="nl-NL" dirty="0"/>
              <a:t>, negatief </a:t>
            </a:r>
            <a:r>
              <a:rPr lang="nl-NL" dirty="0" smtClean="0"/>
              <a:t>zelfbeeld</a:t>
            </a:r>
          </a:p>
          <a:p>
            <a:r>
              <a:rPr lang="nl-NL" dirty="0" smtClean="0"/>
              <a:t>Om het te doorbreken moeten de ouders veranderen!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6155918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De goede mix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Kinderen moeten leren liefhebben, relaties onderhouden maar ze moeten ook zelfstandig worden.</a:t>
            </a:r>
          </a:p>
          <a:p>
            <a:r>
              <a:rPr lang="nl-NL" dirty="0" smtClean="0"/>
              <a:t>Ze moeten hun plichten leren nakomen en </a:t>
            </a:r>
            <a:r>
              <a:rPr lang="nl-NL" dirty="0" smtClean="0"/>
              <a:t>mogen ook </a:t>
            </a:r>
            <a:r>
              <a:rPr lang="nl-NL" dirty="0" smtClean="0"/>
              <a:t>genieten en ontspannen.</a:t>
            </a:r>
          </a:p>
          <a:p>
            <a:r>
              <a:rPr lang="nl-NL" dirty="0" smtClean="0"/>
              <a:t>Bij ouders en kinderen is de balans wel eens zoek (maar dan omgekeerd aan elkaar</a:t>
            </a:r>
            <a:r>
              <a:rPr lang="nl-NL" dirty="0" smtClean="0"/>
              <a:t>!)</a:t>
            </a:r>
          </a:p>
          <a:p>
            <a:r>
              <a:rPr lang="nl-NL" dirty="0" smtClean="0"/>
              <a:t>Elke eenzijdigheid is een ontsporing.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710726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Emancipatie van kinderen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NL" dirty="0" smtClean="0"/>
              <a:t>Vanaf 1850 kiezen kinderen hun eigen partner.</a:t>
            </a:r>
          </a:p>
          <a:p>
            <a:r>
              <a:rPr lang="nl-NL" dirty="0" smtClean="0"/>
              <a:t>Vanaf 1950 kiezen kinderen hun eigen beroep.</a:t>
            </a:r>
          </a:p>
          <a:p>
            <a:r>
              <a:rPr lang="nl-NL" dirty="0" smtClean="0"/>
              <a:t>Vanaf </a:t>
            </a:r>
            <a:r>
              <a:rPr lang="nl-NL" dirty="0" smtClean="0"/>
              <a:t>1985 </a:t>
            </a:r>
            <a:r>
              <a:rPr lang="nl-NL" dirty="0" smtClean="0"/>
              <a:t>kiezen kinderen hun eigen kerk of geen kerk (zonder  echte aanleiding</a:t>
            </a:r>
            <a:r>
              <a:rPr lang="nl-NL" dirty="0" smtClean="0"/>
              <a:t>). Vanaf 2000 kiezen steeds meer ouders een kerk die bij hun kinderen in de smaak valt.</a:t>
            </a:r>
            <a:endParaRPr lang="nl-NL" dirty="0" smtClean="0"/>
          </a:p>
          <a:p>
            <a:endParaRPr lang="nl-NL" dirty="0"/>
          </a:p>
          <a:p>
            <a:r>
              <a:rPr lang="nl-NL" i="1" dirty="0" smtClean="0"/>
              <a:t>Hoe gaan we daarmee om (vooral als die keuze met het moderne levensgevoel te maken heeft)?</a:t>
            </a:r>
            <a:endParaRPr lang="nl-NL" i="1" dirty="0"/>
          </a:p>
        </p:txBody>
      </p:sp>
    </p:spTree>
    <p:extLst>
      <p:ext uri="{BB962C8B-B14F-4D97-AF65-F5344CB8AC3E}">
        <p14:creationId xmlns:p14="http://schemas.microsoft.com/office/powerpoint/2010/main" val="20746360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0" cy="7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54457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Gebed voor ouders én kinderen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Arial" charset="0"/>
              <a:buChar char="•"/>
            </a:pPr>
            <a:r>
              <a:rPr lang="nl-NL" dirty="0" smtClean="0"/>
              <a:t>‘Leer mij Heere Uw weg! Ik zal in Uw waarheid wandelen.’ (Ps. 86:11)</a:t>
            </a:r>
          </a:p>
          <a:p>
            <a:pPr>
              <a:buNone/>
            </a:pPr>
            <a:endParaRPr lang="nl-NL" dirty="0" smtClean="0"/>
          </a:p>
          <a:p>
            <a:pPr>
              <a:buNone/>
            </a:pPr>
            <a:r>
              <a:rPr lang="nl-NL" i="1" dirty="0" smtClean="0"/>
              <a:t>Mogen ouders bidden: ‘Leer onze kinderen </a:t>
            </a:r>
            <a:r>
              <a:rPr lang="nl-NL" i="1" smtClean="0"/>
              <a:t>Heere, onze </a:t>
            </a:r>
            <a:r>
              <a:rPr lang="nl-NL" i="1" dirty="0" smtClean="0"/>
              <a:t>weg?’</a:t>
            </a:r>
          </a:p>
          <a:p>
            <a:pPr>
              <a:buNone/>
            </a:pPr>
            <a:endParaRPr lang="nl-NL" dirty="0" smtClean="0"/>
          </a:p>
          <a:p>
            <a:r>
              <a:rPr lang="nl-NL" dirty="0" smtClean="0"/>
              <a:t>Kinderen verlangen naar een zegen van de ouders voor de weg die zij gaan. Op bladzijde 2 van de bijbel staat al dat kinderen hun eigen weg gaan!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929324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810</Words>
  <Application>Microsoft Office PowerPoint</Application>
  <PresentationFormat>Diavoorstelling (4:3)</PresentationFormat>
  <Paragraphs>77</Paragraphs>
  <Slides>18</Slides>
  <Notes>1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19" baseType="lpstr">
      <vt:lpstr>Office-thema</vt:lpstr>
      <vt:lpstr>Jongeren opvoeden vanuit het geloof</vt:lpstr>
      <vt:lpstr>Stellingen, mee eens of mee oneens?</vt:lpstr>
      <vt:lpstr>Stellingen, mee eens of oneens?</vt:lpstr>
      <vt:lpstr>PowerPoint-presentatie</vt:lpstr>
      <vt:lpstr>Van de voorhof naar het heiligdom</vt:lpstr>
      <vt:lpstr>Van de voorhof naar het heiligdom</vt:lpstr>
      <vt:lpstr>Je kunt hetzelfde ook zo zeggen:</vt:lpstr>
      <vt:lpstr>Vraag:</vt:lpstr>
      <vt:lpstr>De moderne jongere</vt:lpstr>
      <vt:lpstr>Bronnen van verval</vt:lpstr>
      <vt:lpstr>PowerPoint-presentatie</vt:lpstr>
      <vt:lpstr>Wat te doen?</vt:lpstr>
      <vt:lpstr>Verwennen</vt:lpstr>
      <vt:lpstr>‘Jy bederf my!’</vt:lpstr>
      <vt:lpstr>De goede mix</vt:lpstr>
      <vt:lpstr>Emancipatie van kinderen</vt:lpstr>
      <vt:lpstr>PowerPoint-presentatie</vt:lpstr>
      <vt:lpstr>Gebed voor ouders én kinderen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Van de voorhof naar het heiligdom</dc:title>
  <dc:creator>N.C. van der Voet</dc:creator>
  <cp:lastModifiedBy>N.C. van der Voet</cp:lastModifiedBy>
  <cp:revision>27</cp:revision>
  <dcterms:created xsi:type="dcterms:W3CDTF">2010-06-14T07:05:20Z</dcterms:created>
  <dcterms:modified xsi:type="dcterms:W3CDTF">2017-01-30T21:28:19Z</dcterms:modified>
</cp:coreProperties>
</file>