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0" r:id="rId3"/>
    <p:sldId id="260" r:id="rId4"/>
    <p:sldId id="261" r:id="rId5"/>
    <p:sldId id="262" r:id="rId6"/>
    <p:sldId id="257" r:id="rId7"/>
    <p:sldId id="263" r:id="rId8"/>
    <p:sldId id="264" r:id="rId9"/>
    <p:sldId id="265" r:id="rId10"/>
    <p:sldId id="267" r:id="rId11"/>
    <p:sldId id="266" r:id="rId12"/>
    <p:sldId id="268" r:id="rId13"/>
    <p:sldId id="269" r:id="rId14"/>
    <p:sldId id="271" r:id="rId15"/>
    <p:sldId id="258" r:id="rId16"/>
    <p:sldId id="259" r:id="rId17"/>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380"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smtClean="0"/>
              <a:t>Klik om de stijl te bewerken</a:t>
            </a:r>
            <a:endParaRPr lang="nl-NL"/>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de ondertitelstijl van het model te bewerken</a:t>
            </a:r>
            <a:endParaRPr lang="nl-NL"/>
          </a:p>
        </p:txBody>
      </p:sp>
      <p:sp>
        <p:nvSpPr>
          <p:cNvPr id="4" name="Tijdelijke aanduiding voor datum 3"/>
          <p:cNvSpPr>
            <a:spLocks noGrp="1"/>
          </p:cNvSpPr>
          <p:nvPr>
            <p:ph type="dt" sz="half" idx="10"/>
          </p:nvPr>
        </p:nvSpPr>
        <p:spPr/>
        <p:txBody>
          <a:bodyPr/>
          <a:lstStyle/>
          <a:p>
            <a:fld id="{42FFC3FF-902B-4151-AFFF-26905F7A1B67}" type="datetimeFigureOut">
              <a:rPr lang="nl-NL" smtClean="0"/>
              <a:t>1-2-2018</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69DAF44A-60DC-4A77-851D-51F3E5B61D6B}" type="slidenum">
              <a:rPr lang="nl-NL" smtClean="0"/>
              <a:t>‹nr.›</a:t>
            </a:fld>
            <a:endParaRPr lang="nl-NL"/>
          </a:p>
        </p:txBody>
      </p:sp>
    </p:spTree>
    <p:extLst>
      <p:ext uri="{BB962C8B-B14F-4D97-AF65-F5344CB8AC3E}">
        <p14:creationId xmlns:p14="http://schemas.microsoft.com/office/powerpoint/2010/main" val="34086321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42FFC3FF-902B-4151-AFFF-26905F7A1B67}" type="datetimeFigureOut">
              <a:rPr lang="nl-NL" smtClean="0"/>
              <a:t>1-2-2018</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69DAF44A-60DC-4A77-851D-51F3E5B61D6B}" type="slidenum">
              <a:rPr lang="nl-NL" smtClean="0"/>
              <a:t>‹nr.›</a:t>
            </a:fld>
            <a:endParaRPr lang="nl-NL"/>
          </a:p>
        </p:txBody>
      </p:sp>
    </p:spTree>
    <p:extLst>
      <p:ext uri="{BB962C8B-B14F-4D97-AF65-F5344CB8AC3E}">
        <p14:creationId xmlns:p14="http://schemas.microsoft.com/office/powerpoint/2010/main" val="10765865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smtClean="0"/>
              <a:t>Klik om de stijl te bewerken</a:t>
            </a:r>
            <a:endParaRPr lang="nl-NL"/>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smtClean="0"/>
              <a:t>Klik om de modelstijlen te bewerken</a:t>
            </a:r>
          </a:p>
        </p:txBody>
      </p:sp>
      <p:sp>
        <p:nvSpPr>
          <p:cNvPr id="4" name="Tijdelijke aanduiding voor datum 3"/>
          <p:cNvSpPr>
            <a:spLocks noGrp="1"/>
          </p:cNvSpPr>
          <p:nvPr>
            <p:ph type="dt" sz="half" idx="10"/>
          </p:nvPr>
        </p:nvSpPr>
        <p:spPr/>
        <p:txBody>
          <a:bodyPr/>
          <a:lstStyle/>
          <a:p>
            <a:fld id="{42FFC3FF-902B-4151-AFFF-26905F7A1B67}" type="datetimeFigureOut">
              <a:rPr lang="nl-NL" smtClean="0"/>
              <a:t>1-2-2018</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69DAF44A-60DC-4A77-851D-51F3E5B61D6B}" type="slidenum">
              <a:rPr lang="nl-NL" smtClean="0"/>
              <a:t>‹nr.›</a:t>
            </a:fld>
            <a:endParaRPr lang="nl-NL"/>
          </a:p>
        </p:txBody>
      </p:sp>
    </p:spTree>
    <p:extLst>
      <p:ext uri="{BB962C8B-B14F-4D97-AF65-F5344CB8AC3E}">
        <p14:creationId xmlns:p14="http://schemas.microsoft.com/office/powerpoint/2010/main" val="16919935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datum 4"/>
          <p:cNvSpPr>
            <a:spLocks noGrp="1"/>
          </p:cNvSpPr>
          <p:nvPr>
            <p:ph type="dt" sz="half" idx="10"/>
          </p:nvPr>
        </p:nvSpPr>
        <p:spPr/>
        <p:txBody>
          <a:bodyPr/>
          <a:lstStyle/>
          <a:p>
            <a:fld id="{42FFC3FF-902B-4151-AFFF-26905F7A1B67}" type="datetimeFigureOut">
              <a:rPr lang="nl-NL" smtClean="0"/>
              <a:t>1-2-2018</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69DAF44A-60DC-4A77-851D-51F3E5B61D6B}" type="slidenum">
              <a:rPr lang="nl-NL" smtClean="0"/>
              <a:t>‹nr.›</a:t>
            </a:fld>
            <a:endParaRPr lang="nl-NL"/>
          </a:p>
        </p:txBody>
      </p:sp>
    </p:spTree>
    <p:extLst>
      <p:ext uri="{BB962C8B-B14F-4D97-AF65-F5344CB8AC3E}">
        <p14:creationId xmlns:p14="http://schemas.microsoft.com/office/powerpoint/2010/main" val="38496555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smtClean="0"/>
              <a:t>Klik om de stijl te bewerken</a:t>
            </a:r>
            <a:endParaRPr lang="nl-NL"/>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7" name="Tijdelijke aanduiding voor datum 6"/>
          <p:cNvSpPr>
            <a:spLocks noGrp="1"/>
          </p:cNvSpPr>
          <p:nvPr>
            <p:ph type="dt" sz="half" idx="10"/>
          </p:nvPr>
        </p:nvSpPr>
        <p:spPr/>
        <p:txBody>
          <a:bodyPr/>
          <a:lstStyle/>
          <a:p>
            <a:fld id="{42FFC3FF-902B-4151-AFFF-26905F7A1B67}" type="datetimeFigureOut">
              <a:rPr lang="nl-NL" smtClean="0"/>
              <a:t>1-2-2018</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69DAF44A-60DC-4A77-851D-51F3E5B61D6B}" type="slidenum">
              <a:rPr lang="nl-NL" smtClean="0"/>
              <a:t>‹nr.›</a:t>
            </a:fld>
            <a:endParaRPr lang="nl-NL"/>
          </a:p>
        </p:txBody>
      </p:sp>
    </p:spTree>
    <p:extLst>
      <p:ext uri="{BB962C8B-B14F-4D97-AF65-F5344CB8AC3E}">
        <p14:creationId xmlns:p14="http://schemas.microsoft.com/office/powerpoint/2010/main" val="28157557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42FFC3FF-902B-4151-AFFF-26905F7A1B67}" type="datetimeFigureOut">
              <a:rPr lang="nl-NL" smtClean="0"/>
              <a:t>1-2-2018</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69DAF44A-60DC-4A77-851D-51F3E5B61D6B}" type="slidenum">
              <a:rPr lang="nl-NL" smtClean="0"/>
              <a:t>‹nr.›</a:t>
            </a:fld>
            <a:endParaRPr lang="nl-NL"/>
          </a:p>
        </p:txBody>
      </p:sp>
    </p:spTree>
    <p:extLst>
      <p:ext uri="{BB962C8B-B14F-4D97-AF65-F5344CB8AC3E}">
        <p14:creationId xmlns:p14="http://schemas.microsoft.com/office/powerpoint/2010/main" val="10369799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42FFC3FF-902B-4151-AFFF-26905F7A1B67}" type="datetimeFigureOut">
              <a:rPr lang="nl-NL" smtClean="0"/>
              <a:t>1-2-2018</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69DAF44A-60DC-4A77-851D-51F3E5B61D6B}" type="slidenum">
              <a:rPr lang="nl-NL" smtClean="0"/>
              <a:t>‹nr.›</a:t>
            </a:fld>
            <a:endParaRPr lang="nl-NL"/>
          </a:p>
        </p:txBody>
      </p:sp>
    </p:spTree>
    <p:extLst>
      <p:ext uri="{BB962C8B-B14F-4D97-AF65-F5344CB8AC3E}">
        <p14:creationId xmlns:p14="http://schemas.microsoft.com/office/powerpoint/2010/main" val="24227954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smtClean="0"/>
              <a:t>Klik om de stijl te bewerken</a:t>
            </a:r>
            <a:endParaRPr lang="nl-NL"/>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42FFC3FF-902B-4151-AFFF-26905F7A1B67}" type="datetimeFigureOut">
              <a:rPr lang="nl-NL" smtClean="0"/>
              <a:t>1-2-2018</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69DAF44A-60DC-4A77-851D-51F3E5B61D6B}" type="slidenum">
              <a:rPr lang="nl-NL" smtClean="0"/>
              <a:t>‹nr.›</a:t>
            </a:fld>
            <a:endParaRPr lang="nl-NL"/>
          </a:p>
        </p:txBody>
      </p:sp>
    </p:spTree>
    <p:extLst>
      <p:ext uri="{BB962C8B-B14F-4D97-AF65-F5344CB8AC3E}">
        <p14:creationId xmlns:p14="http://schemas.microsoft.com/office/powerpoint/2010/main" val="36723566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smtClean="0"/>
              <a:t>Klik om de stijl te bewerken</a:t>
            </a:r>
            <a:endParaRPr lang="nl-NL"/>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42FFC3FF-902B-4151-AFFF-26905F7A1B67}" type="datetimeFigureOut">
              <a:rPr lang="nl-NL" smtClean="0"/>
              <a:t>1-2-2018</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69DAF44A-60DC-4A77-851D-51F3E5B61D6B}" type="slidenum">
              <a:rPr lang="nl-NL" smtClean="0"/>
              <a:t>‹nr.›</a:t>
            </a:fld>
            <a:endParaRPr lang="nl-NL"/>
          </a:p>
        </p:txBody>
      </p:sp>
    </p:spTree>
    <p:extLst>
      <p:ext uri="{BB962C8B-B14F-4D97-AF65-F5344CB8AC3E}">
        <p14:creationId xmlns:p14="http://schemas.microsoft.com/office/powerpoint/2010/main" val="7977253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42FFC3FF-902B-4151-AFFF-26905F7A1B67}" type="datetimeFigureOut">
              <a:rPr lang="nl-NL" smtClean="0"/>
              <a:t>1-2-2018</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69DAF44A-60DC-4A77-851D-51F3E5B61D6B}" type="slidenum">
              <a:rPr lang="nl-NL" smtClean="0"/>
              <a:t>‹nr.›</a:t>
            </a:fld>
            <a:endParaRPr lang="nl-NL"/>
          </a:p>
        </p:txBody>
      </p:sp>
    </p:spTree>
    <p:extLst>
      <p:ext uri="{BB962C8B-B14F-4D97-AF65-F5344CB8AC3E}">
        <p14:creationId xmlns:p14="http://schemas.microsoft.com/office/powerpoint/2010/main" val="15716598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smtClean="0"/>
              <a:t>Klik om de stijl te bewerken</a:t>
            </a:r>
            <a:endParaRPr lang="nl-NL"/>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42FFC3FF-902B-4151-AFFF-26905F7A1B67}" type="datetimeFigureOut">
              <a:rPr lang="nl-NL" smtClean="0"/>
              <a:t>1-2-2018</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69DAF44A-60DC-4A77-851D-51F3E5B61D6B}" type="slidenum">
              <a:rPr lang="nl-NL" smtClean="0"/>
              <a:t>‹nr.›</a:t>
            </a:fld>
            <a:endParaRPr lang="nl-NL"/>
          </a:p>
        </p:txBody>
      </p:sp>
    </p:spTree>
    <p:extLst>
      <p:ext uri="{BB962C8B-B14F-4D97-AF65-F5344CB8AC3E}">
        <p14:creationId xmlns:p14="http://schemas.microsoft.com/office/powerpoint/2010/main" val="3117013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smtClean="0"/>
              <a:t>Klik om de stijl te bewerken</a:t>
            </a:r>
            <a:endParaRPr lang="nl-NL"/>
          </a:p>
        </p:txBody>
      </p:sp>
      <p:sp>
        <p:nvSpPr>
          <p:cNvPr id="3" name="Tijdelijke aanduiding vo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FFC3FF-902B-4151-AFFF-26905F7A1B67}" type="datetimeFigureOut">
              <a:rPr lang="nl-NL" smtClean="0"/>
              <a:t>1-2-2018</a:t>
            </a:fld>
            <a:endParaRPr lang="nl-NL"/>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DAF44A-60DC-4A77-851D-51F3E5B61D6B}" type="slidenum">
              <a:rPr lang="nl-NL" smtClean="0"/>
              <a:t>‹nr.›</a:t>
            </a:fld>
            <a:endParaRPr lang="nl-NL"/>
          </a:p>
        </p:txBody>
      </p:sp>
    </p:spTree>
    <p:extLst>
      <p:ext uri="{BB962C8B-B14F-4D97-AF65-F5344CB8AC3E}">
        <p14:creationId xmlns:p14="http://schemas.microsoft.com/office/powerpoint/2010/main" val="25269741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nl-NL" dirty="0" smtClean="0"/>
              <a:t>Gezegende kinderen</a:t>
            </a:r>
            <a:endParaRPr lang="nl-NL" dirty="0"/>
          </a:p>
        </p:txBody>
      </p:sp>
      <p:sp>
        <p:nvSpPr>
          <p:cNvPr id="3" name="Ondertitel 2"/>
          <p:cNvSpPr>
            <a:spLocks noGrp="1"/>
          </p:cNvSpPr>
          <p:nvPr>
            <p:ph type="subTitle" idx="1"/>
          </p:nvPr>
        </p:nvSpPr>
        <p:spPr/>
        <p:txBody>
          <a:bodyPr/>
          <a:lstStyle/>
          <a:p>
            <a:r>
              <a:rPr lang="nl-NL" dirty="0" smtClean="0"/>
              <a:t>Groot Ammers</a:t>
            </a:r>
            <a:endParaRPr lang="nl-NL" dirty="0"/>
          </a:p>
        </p:txBody>
      </p:sp>
    </p:spTree>
    <p:extLst>
      <p:ext uri="{BB962C8B-B14F-4D97-AF65-F5344CB8AC3E}">
        <p14:creationId xmlns:p14="http://schemas.microsoft.com/office/powerpoint/2010/main" val="6659716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Een zegen</a:t>
            </a:r>
            <a:endParaRPr lang="nl-NL" dirty="0"/>
          </a:p>
        </p:txBody>
      </p:sp>
      <p:sp>
        <p:nvSpPr>
          <p:cNvPr id="3" name="Tijdelijke aanduiding voor inhoud 2"/>
          <p:cNvSpPr>
            <a:spLocks noGrp="1"/>
          </p:cNvSpPr>
          <p:nvPr>
            <p:ph idx="1"/>
          </p:nvPr>
        </p:nvSpPr>
        <p:spPr/>
        <p:txBody>
          <a:bodyPr/>
          <a:lstStyle/>
          <a:p>
            <a:r>
              <a:rPr lang="nl-NL" i="1" dirty="0" smtClean="0"/>
              <a:t>Wat zijn de dingen die u echt een zegen voor kinderen vindt? Verzamel die eens bij elkaar.</a:t>
            </a:r>
            <a:endParaRPr lang="nl-NL" i="1" dirty="0"/>
          </a:p>
        </p:txBody>
      </p:sp>
    </p:spTree>
    <p:extLst>
      <p:ext uri="{BB962C8B-B14F-4D97-AF65-F5344CB8AC3E}">
        <p14:creationId xmlns:p14="http://schemas.microsoft.com/office/powerpoint/2010/main" val="13539739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nl-NL" dirty="0" smtClean="0"/>
              <a:t>Ouders zijn de belangrijkste mensen</a:t>
            </a:r>
            <a:endParaRPr lang="nl-NL" dirty="0"/>
          </a:p>
        </p:txBody>
      </p:sp>
      <p:sp>
        <p:nvSpPr>
          <p:cNvPr id="3" name="Tijdelijke aanduiding voor inhoud 2"/>
          <p:cNvSpPr>
            <a:spLocks noGrp="1"/>
          </p:cNvSpPr>
          <p:nvPr>
            <p:ph idx="1"/>
          </p:nvPr>
        </p:nvSpPr>
        <p:spPr/>
        <p:txBody>
          <a:bodyPr/>
          <a:lstStyle/>
          <a:p>
            <a:r>
              <a:rPr lang="nl-NL" dirty="0" smtClean="0"/>
              <a:t>De verticale relatie tussen ouders en kinderen is voor bijna iedereen belangrijker dan de horizontale relatie tussen broers/ zussen en zelfs met partners / vrienden.</a:t>
            </a:r>
          </a:p>
          <a:p>
            <a:r>
              <a:rPr lang="nl-NL" dirty="0" smtClean="0"/>
              <a:t>Ieder kind snakt naar goedkeuring van ouders, zelfs als die niet meer leven. ‘Mijn vader zou trots op me zijn…!’</a:t>
            </a:r>
            <a:endParaRPr lang="nl-NL" dirty="0"/>
          </a:p>
        </p:txBody>
      </p:sp>
    </p:spTree>
    <p:extLst>
      <p:ext uri="{BB962C8B-B14F-4D97-AF65-F5344CB8AC3E}">
        <p14:creationId xmlns:p14="http://schemas.microsoft.com/office/powerpoint/2010/main" val="37086173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De zegen van Izak</a:t>
            </a:r>
            <a:endParaRPr lang="nl-NL" dirty="0"/>
          </a:p>
        </p:txBody>
      </p:sp>
      <p:sp>
        <p:nvSpPr>
          <p:cNvPr id="3" name="Tijdelijke aanduiding voor inhoud 2"/>
          <p:cNvSpPr>
            <a:spLocks noGrp="1"/>
          </p:cNvSpPr>
          <p:nvPr>
            <p:ph idx="1"/>
          </p:nvPr>
        </p:nvSpPr>
        <p:spPr/>
        <p:txBody>
          <a:bodyPr>
            <a:normAutofit/>
          </a:bodyPr>
          <a:lstStyle/>
          <a:p>
            <a:r>
              <a:rPr lang="nl-NL" dirty="0" smtClean="0"/>
              <a:t>Jakob en Ezau willen allebei gezegend worden.</a:t>
            </a:r>
          </a:p>
          <a:p>
            <a:r>
              <a:rPr lang="nl-NL" dirty="0" smtClean="0"/>
              <a:t>Jakob wordt nóg een keer gezegend als hij vertrekt.</a:t>
            </a:r>
          </a:p>
          <a:p>
            <a:r>
              <a:rPr lang="nl-NL" dirty="0" smtClean="0"/>
              <a:t>Een Joodse vader zegent al zijn kinderen op de sabbat.</a:t>
            </a:r>
          </a:p>
          <a:p>
            <a:r>
              <a:rPr lang="nl-NL" dirty="0" smtClean="0"/>
              <a:t>Zegenen = groot maken; vervloeken = klein maken.</a:t>
            </a:r>
          </a:p>
          <a:p>
            <a:r>
              <a:rPr lang="nl-NL" dirty="0" smtClean="0"/>
              <a:t>De zegen is een geschenk in de Naam van God</a:t>
            </a:r>
            <a:endParaRPr lang="nl-NL" dirty="0"/>
          </a:p>
        </p:txBody>
      </p:sp>
    </p:spTree>
    <p:extLst>
      <p:ext uri="{BB962C8B-B14F-4D97-AF65-F5344CB8AC3E}">
        <p14:creationId xmlns:p14="http://schemas.microsoft.com/office/powerpoint/2010/main" val="19290056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Jakob zegent op zijn sterfbed</a:t>
            </a:r>
            <a:endParaRPr lang="nl-NL" dirty="0"/>
          </a:p>
        </p:txBody>
      </p:sp>
      <p:sp>
        <p:nvSpPr>
          <p:cNvPr id="3" name="Tijdelijke aanduiding voor inhoud 2"/>
          <p:cNvSpPr>
            <a:spLocks noGrp="1"/>
          </p:cNvSpPr>
          <p:nvPr>
            <p:ph idx="1"/>
          </p:nvPr>
        </p:nvSpPr>
        <p:spPr/>
        <p:txBody>
          <a:bodyPr>
            <a:normAutofit lnSpcReduction="10000"/>
          </a:bodyPr>
          <a:lstStyle/>
          <a:p>
            <a:r>
              <a:rPr lang="nl-NL" dirty="0"/>
              <a:t>Eigenlijk wil ieder kind </a:t>
            </a:r>
            <a:r>
              <a:rPr lang="nl-NL" dirty="0" smtClean="0"/>
              <a:t>later </a:t>
            </a:r>
            <a:r>
              <a:rPr lang="nl-NL" dirty="0"/>
              <a:t>zo aan zijn ouders terugdenken. ‘Jongen, mijn zegen heb je. Er is genoeg misgegaan, maar ik zie: je doet het goed in het leven. Ik ben trots op je. Ga met God, als ik er niet meer ben!’ ‘Meisje, vroeger was ik jouw voorbeeld, nu ben jij mijn voorbeeld. Wat ben je een fijne dochter voor me. Ik zie dat je ook een goede echtgenote en moeder bent. Ik ben zo blij met jou. God zij met je, als ik er niet meer ben.’</a:t>
            </a:r>
          </a:p>
          <a:p>
            <a:endParaRPr lang="nl-NL" dirty="0"/>
          </a:p>
        </p:txBody>
      </p:sp>
    </p:spTree>
    <p:extLst>
      <p:ext uri="{BB962C8B-B14F-4D97-AF65-F5344CB8AC3E}">
        <p14:creationId xmlns:p14="http://schemas.microsoft.com/office/powerpoint/2010/main" val="24933829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Loslaten</a:t>
            </a:r>
            <a:endParaRPr lang="nl-NL" dirty="0"/>
          </a:p>
        </p:txBody>
      </p:sp>
      <p:sp>
        <p:nvSpPr>
          <p:cNvPr id="3" name="Tijdelijke aanduiding voor inhoud 2"/>
          <p:cNvSpPr>
            <a:spLocks noGrp="1"/>
          </p:cNvSpPr>
          <p:nvPr>
            <p:ph idx="1"/>
          </p:nvPr>
        </p:nvSpPr>
        <p:spPr/>
        <p:txBody>
          <a:bodyPr>
            <a:normAutofit fontScale="92500" lnSpcReduction="10000"/>
          </a:bodyPr>
          <a:lstStyle/>
          <a:p>
            <a:r>
              <a:rPr lang="nl-NL" dirty="0" smtClean="0"/>
              <a:t>Wij voeden onze kinderen op om ze los te laten (Genesis 2!).</a:t>
            </a:r>
          </a:p>
          <a:p>
            <a:r>
              <a:rPr lang="nl-NL" dirty="0" smtClean="0"/>
              <a:t>Loslaten heeft met hechting te maken: hoe beter gehecht, hoe makkelijker verloopt het loslatingsproces.</a:t>
            </a:r>
          </a:p>
          <a:p>
            <a:r>
              <a:rPr lang="nl-NL" dirty="0" smtClean="0"/>
              <a:t>Het heeft ook met vertrouwen te maken, op God en in je kind.</a:t>
            </a:r>
          </a:p>
          <a:p>
            <a:r>
              <a:rPr lang="nl-NL" dirty="0" smtClean="0"/>
              <a:t>Het mooist is het als het kind de zegen meekrijgt! Dan durft de ouder los te laten en het kind te vertrekken.</a:t>
            </a:r>
            <a:endParaRPr lang="nl-NL" dirty="0"/>
          </a:p>
        </p:txBody>
      </p:sp>
    </p:spTree>
    <p:extLst>
      <p:ext uri="{BB962C8B-B14F-4D97-AF65-F5344CB8AC3E}">
        <p14:creationId xmlns:p14="http://schemas.microsoft.com/office/powerpoint/2010/main" val="27137784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Geen zegen doet pijn</a:t>
            </a:r>
            <a:endParaRPr lang="nl-NL" dirty="0"/>
          </a:p>
        </p:txBody>
      </p:sp>
      <p:sp>
        <p:nvSpPr>
          <p:cNvPr id="3" name="Tijdelijke aanduiding voor inhoud 2"/>
          <p:cNvSpPr>
            <a:spLocks noGrp="1"/>
          </p:cNvSpPr>
          <p:nvPr>
            <p:ph idx="1"/>
          </p:nvPr>
        </p:nvSpPr>
        <p:spPr/>
        <p:txBody>
          <a:bodyPr/>
          <a:lstStyle/>
          <a:p>
            <a:r>
              <a:rPr lang="nl-NL" dirty="0" smtClean="0"/>
              <a:t>Sommige kinderen hebben hun ouders nooit gekend, of zijn van hen vervreemd geraakt.</a:t>
            </a:r>
          </a:p>
          <a:p>
            <a:r>
              <a:rPr lang="nl-NL" dirty="0" smtClean="0"/>
              <a:t>Sommige ouders maken of houden hun kinderen klein of beschadigen hen.</a:t>
            </a:r>
          </a:p>
          <a:p>
            <a:r>
              <a:rPr lang="nl-NL" dirty="0" smtClean="0"/>
              <a:t>Soms hebben de kinderen de ouders verlaten.</a:t>
            </a:r>
          </a:p>
          <a:p>
            <a:r>
              <a:rPr lang="nl-NL" dirty="0" smtClean="0"/>
              <a:t>Soms is het wel goed tussen ouders en kinderen maar wordt de zegen nooit uitgesproken.</a:t>
            </a:r>
            <a:endParaRPr lang="nl-NL" dirty="0"/>
          </a:p>
        </p:txBody>
      </p:sp>
    </p:spTree>
    <p:extLst>
      <p:ext uri="{BB962C8B-B14F-4D97-AF65-F5344CB8AC3E}">
        <p14:creationId xmlns:p14="http://schemas.microsoft.com/office/powerpoint/2010/main" val="13458013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Wees een zegen</a:t>
            </a:r>
            <a:endParaRPr lang="nl-NL" dirty="0"/>
          </a:p>
        </p:txBody>
      </p:sp>
      <p:sp>
        <p:nvSpPr>
          <p:cNvPr id="3" name="Tijdelijke aanduiding voor inhoud 2"/>
          <p:cNvSpPr>
            <a:spLocks noGrp="1"/>
          </p:cNvSpPr>
          <p:nvPr>
            <p:ph idx="1"/>
          </p:nvPr>
        </p:nvSpPr>
        <p:spPr/>
        <p:txBody>
          <a:bodyPr/>
          <a:lstStyle/>
          <a:p>
            <a:r>
              <a:rPr lang="nl-NL" dirty="0" smtClean="0"/>
              <a:t>Als ouders kun je zelf ook tot een zegen zijn voor je kinderen. Denk onder andere aan:</a:t>
            </a:r>
          </a:p>
          <a:p>
            <a:r>
              <a:rPr lang="nl-NL" dirty="0" smtClean="0"/>
              <a:t>Deut. 6:7 of Ps. 34:12 Morele opvoeding vanuit ‘de vreze des Heeren’. </a:t>
            </a:r>
          </a:p>
          <a:p>
            <a:r>
              <a:rPr lang="nl-NL" dirty="0" smtClean="0"/>
              <a:t>1 Thess. 2:7 en 11 Als vader en moeder elkaar aanvullen.</a:t>
            </a:r>
          </a:p>
          <a:p>
            <a:r>
              <a:rPr lang="nl-NL" dirty="0" err="1" smtClean="0"/>
              <a:t>Ef</a:t>
            </a:r>
            <a:r>
              <a:rPr lang="nl-NL" dirty="0" smtClean="0"/>
              <a:t>. 6:1-4 en Col. 3:21 Je kind niet boos of moedeloos maken.</a:t>
            </a:r>
          </a:p>
          <a:p>
            <a:endParaRPr lang="nl-NL" dirty="0"/>
          </a:p>
        </p:txBody>
      </p:sp>
    </p:spTree>
    <p:extLst>
      <p:ext uri="{BB962C8B-B14F-4D97-AF65-F5344CB8AC3E}">
        <p14:creationId xmlns:p14="http://schemas.microsoft.com/office/powerpoint/2010/main" val="36392140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endParaRPr lang="nl-NL" dirty="0"/>
          </a:p>
        </p:txBody>
      </p:sp>
      <p:sp>
        <p:nvSpPr>
          <p:cNvPr id="3" name="Tijdelijke aanduiding voor inhoud 2"/>
          <p:cNvSpPr>
            <a:spLocks noGrp="1"/>
          </p:cNvSpPr>
          <p:nvPr>
            <p:ph idx="1"/>
          </p:nvPr>
        </p:nvSpPr>
        <p:spPr/>
        <p:txBody>
          <a:bodyPr/>
          <a:lstStyle/>
          <a:p>
            <a:r>
              <a:rPr lang="nl-NL" dirty="0" smtClean="0"/>
              <a:t>Marc. 9:17 en 10:13 Aan vaders en moeders hand tot Jezus gaan.</a:t>
            </a:r>
          </a:p>
          <a:p>
            <a:r>
              <a:rPr lang="nl-NL" dirty="0" smtClean="0"/>
              <a:t>Spr. 13:24 en Hebr. 12:6 (oei… bestraffen…) Opvoeden is kneden.</a:t>
            </a:r>
          </a:p>
          <a:p>
            <a:endParaRPr lang="nl-NL" dirty="0"/>
          </a:p>
        </p:txBody>
      </p:sp>
    </p:spTree>
    <p:extLst>
      <p:ext uri="{BB962C8B-B14F-4D97-AF65-F5344CB8AC3E}">
        <p14:creationId xmlns:p14="http://schemas.microsoft.com/office/powerpoint/2010/main" val="6238542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Voorbede 1 Sam. 1:27,28</a:t>
            </a:r>
            <a:endParaRPr lang="nl-NL" dirty="0"/>
          </a:p>
        </p:txBody>
      </p:sp>
      <p:sp>
        <p:nvSpPr>
          <p:cNvPr id="3" name="Tijdelijke aanduiding voor inhoud 2"/>
          <p:cNvSpPr>
            <a:spLocks noGrp="1"/>
          </p:cNvSpPr>
          <p:nvPr>
            <p:ph idx="1"/>
          </p:nvPr>
        </p:nvSpPr>
        <p:spPr>
          <a:xfrm>
            <a:off x="467544" y="1700808"/>
            <a:ext cx="8229600" cy="4525963"/>
          </a:xfrm>
        </p:spPr>
        <p:txBody>
          <a:bodyPr>
            <a:normAutofit/>
          </a:bodyPr>
          <a:lstStyle/>
          <a:p>
            <a:pPr marL="0" indent="0">
              <a:buNone/>
            </a:pPr>
            <a:r>
              <a:rPr lang="nl-NL" dirty="0" smtClean="0"/>
              <a:t/>
            </a:r>
            <a:br>
              <a:rPr lang="nl-NL" dirty="0" smtClean="0"/>
            </a:br>
            <a:endParaRPr lang="nl-NL" dirty="0" smtClean="0"/>
          </a:p>
          <a:p>
            <a:pPr marL="0" indent="0">
              <a:buNone/>
            </a:pPr>
            <a:r>
              <a:rPr lang="nl-NL" sz="3700" dirty="0" smtClean="0"/>
              <a:t> </a:t>
            </a:r>
            <a:endParaRPr lang="nl-NL" sz="3700" dirty="0"/>
          </a:p>
        </p:txBody>
      </p:sp>
      <p:graphicFrame>
        <p:nvGraphicFramePr>
          <p:cNvPr id="4" name="Tabel 3"/>
          <p:cNvGraphicFramePr>
            <a:graphicFrameLocks noGrp="1"/>
          </p:cNvGraphicFramePr>
          <p:nvPr/>
        </p:nvGraphicFramePr>
        <p:xfrm>
          <a:off x="1524000" y="1397000"/>
          <a:ext cx="6096000" cy="5029200"/>
        </p:xfrm>
        <a:graphic>
          <a:graphicData uri="http://schemas.openxmlformats.org/drawingml/2006/table">
            <a:tbl>
              <a:tblPr firstRow="1" bandRow="1">
                <a:tableStyleId>{5C22544A-7EE6-4342-B048-85BDC9FD1C3A}</a:tableStyleId>
              </a:tblPr>
              <a:tblGrid>
                <a:gridCol w="3048000"/>
                <a:gridCol w="3048000"/>
              </a:tblGrid>
              <a:tr h="370840">
                <a:tc>
                  <a:txBody>
                    <a:bodyPr/>
                    <a:lstStyle/>
                    <a:p>
                      <a:r>
                        <a:rPr lang="nl-NL" sz="1800" dirty="0" smtClean="0"/>
                        <a:t>Ik leg de namen van mijn</a:t>
                      </a:r>
                      <a:br>
                        <a:rPr lang="nl-NL" sz="1800" dirty="0" smtClean="0"/>
                      </a:br>
                      <a:r>
                        <a:rPr lang="nl-NL" sz="1800" dirty="0" smtClean="0"/>
                        <a:t>kinderen in Uw handen.</a:t>
                      </a:r>
                      <a:br>
                        <a:rPr lang="nl-NL" sz="1800" dirty="0" smtClean="0"/>
                      </a:br>
                      <a:r>
                        <a:rPr lang="nl-NL" sz="1800" dirty="0" smtClean="0"/>
                        <a:t>Graveer Gij ze daarin met</a:t>
                      </a:r>
                      <a:br>
                        <a:rPr lang="nl-NL" sz="1800" dirty="0" smtClean="0"/>
                      </a:br>
                      <a:r>
                        <a:rPr lang="nl-NL" sz="1800" dirty="0" smtClean="0"/>
                        <a:t>onuitwisbaar schrift.</a:t>
                      </a:r>
                      <a:br>
                        <a:rPr lang="nl-NL" sz="1800" dirty="0" smtClean="0"/>
                      </a:br>
                      <a:r>
                        <a:rPr lang="nl-NL" sz="1800" dirty="0" smtClean="0"/>
                        <a:t>Dat niets of niemand ze meer</a:t>
                      </a:r>
                      <a:br>
                        <a:rPr lang="nl-NL" sz="1800" dirty="0" smtClean="0"/>
                      </a:br>
                      <a:r>
                        <a:rPr lang="nl-NL" sz="1800" dirty="0" smtClean="0"/>
                        <a:t>ooit daaruit kan branden,</a:t>
                      </a:r>
                      <a:br>
                        <a:rPr lang="nl-NL" sz="1800" dirty="0" smtClean="0"/>
                      </a:br>
                      <a:r>
                        <a:rPr lang="nl-NL" sz="1800" dirty="0" smtClean="0"/>
                        <a:t>ook niet als satan ze straks</a:t>
                      </a:r>
                      <a:br>
                        <a:rPr lang="nl-NL" sz="1800" dirty="0" smtClean="0"/>
                      </a:br>
                      <a:r>
                        <a:rPr lang="nl-NL" sz="1800" dirty="0" smtClean="0"/>
                        <a:t>als de tarwe zift.</a:t>
                      </a:r>
                      <a:br>
                        <a:rPr lang="nl-NL" sz="1800" dirty="0" smtClean="0"/>
                      </a:br>
                      <a:r>
                        <a:rPr lang="nl-NL" sz="1800" dirty="0" smtClean="0"/>
                        <a:t/>
                      </a:r>
                      <a:br>
                        <a:rPr lang="nl-NL" sz="1800" dirty="0" smtClean="0"/>
                      </a:br>
                      <a:r>
                        <a:rPr lang="nl-NL" sz="1800" dirty="0" smtClean="0"/>
                        <a:t>Houdt Gij mijn kinderen vast,</a:t>
                      </a:r>
                      <a:br>
                        <a:rPr lang="nl-NL" sz="1800" dirty="0" smtClean="0"/>
                      </a:br>
                      <a:r>
                        <a:rPr lang="nl-NL" sz="1800" dirty="0" smtClean="0"/>
                        <a:t>als ik ze los moet laten</a:t>
                      </a:r>
                      <a:br>
                        <a:rPr lang="nl-NL" sz="1800" dirty="0" smtClean="0"/>
                      </a:br>
                      <a:r>
                        <a:rPr lang="nl-NL" sz="1800" dirty="0" smtClean="0"/>
                        <a:t>en laat altijd Uw kracht</a:t>
                      </a:r>
                      <a:br>
                        <a:rPr lang="nl-NL" sz="1800" dirty="0" smtClean="0"/>
                      </a:br>
                      <a:r>
                        <a:rPr lang="nl-NL" sz="1800" dirty="0" smtClean="0"/>
                        <a:t>boven hun zwakheid staan.</a:t>
                      </a:r>
                      <a:br>
                        <a:rPr lang="nl-NL" sz="1800" dirty="0" smtClean="0"/>
                      </a:br>
                      <a:r>
                        <a:rPr lang="nl-NL" sz="1800" dirty="0" smtClean="0"/>
                        <a:t>Gij weet hoe mateloos</a:t>
                      </a:r>
                      <a:br>
                        <a:rPr lang="nl-NL" sz="1800" dirty="0" smtClean="0"/>
                      </a:br>
                      <a:r>
                        <a:rPr lang="nl-NL" sz="1800" dirty="0" smtClean="0"/>
                        <a:t>de wereld hen zal haten,</a:t>
                      </a:r>
                      <a:br>
                        <a:rPr lang="nl-NL" sz="1800" dirty="0" smtClean="0"/>
                      </a:br>
                      <a:r>
                        <a:rPr lang="nl-NL" sz="1800" dirty="0" smtClean="0"/>
                        <a:t>als zij niet in het schema van</a:t>
                      </a:r>
                      <a:br>
                        <a:rPr lang="nl-NL" sz="1800" dirty="0" smtClean="0"/>
                      </a:br>
                      <a:r>
                        <a:rPr lang="nl-NL" sz="1800" dirty="0" smtClean="0"/>
                        <a:t>de wereld zullen gaan.</a:t>
                      </a:r>
                      <a:br>
                        <a:rPr lang="nl-NL" sz="1800" dirty="0" smtClean="0"/>
                      </a:br>
                      <a:endParaRPr lang="nl-NL"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nl-NL" sz="1800" dirty="0" smtClean="0"/>
                        <a:t>Ik vraag U niet mijn kinderen</a:t>
                      </a:r>
                      <a:br>
                        <a:rPr lang="nl-NL" sz="1800" dirty="0" smtClean="0"/>
                      </a:br>
                      <a:r>
                        <a:rPr lang="nl-NL" sz="1800" dirty="0" smtClean="0"/>
                        <a:t>elk verdriet te sparen,</a:t>
                      </a:r>
                      <a:br>
                        <a:rPr lang="nl-NL" sz="1800" dirty="0" smtClean="0"/>
                      </a:br>
                      <a:r>
                        <a:rPr lang="nl-NL" sz="1800" dirty="0" smtClean="0"/>
                        <a:t>maar wees Gij wel hun troost,</a:t>
                      </a:r>
                      <a:br>
                        <a:rPr lang="nl-NL" sz="1800" dirty="0" smtClean="0"/>
                      </a:br>
                      <a:r>
                        <a:rPr lang="nl-NL" sz="1800" dirty="0" smtClean="0"/>
                        <a:t>als ze eenzaam zijn en bang.</a:t>
                      </a:r>
                      <a:br>
                        <a:rPr lang="nl-NL" sz="1800" dirty="0" smtClean="0"/>
                      </a:br>
                      <a:r>
                        <a:rPr lang="nl-NL" sz="1800" dirty="0" smtClean="0"/>
                        <a:t>Wil om Uws </a:t>
                      </a:r>
                      <a:r>
                        <a:rPr lang="nl-NL" sz="1800" dirty="0" err="1" smtClean="0"/>
                        <a:t>naams</a:t>
                      </a:r>
                      <a:r>
                        <a:rPr lang="nl-NL" sz="1800" dirty="0" smtClean="0"/>
                        <a:t> wil hen</a:t>
                      </a:r>
                      <a:br>
                        <a:rPr lang="nl-NL" sz="1800" dirty="0" smtClean="0"/>
                      </a:br>
                      <a:r>
                        <a:rPr lang="nl-NL" sz="1800" dirty="0" smtClean="0"/>
                        <a:t>in Uw verbond bewaren,</a:t>
                      </a:r>
                      <a:br>
                        <a:rPr lang="nl-NL" sz="1800" dirty="0" smtClean="0"/>
                      </a:br>
                      <a:r>
                        <a:rPr lang="nl-NL" sz="1800" dirty="0" smtClean="0"/>
                        <a:t>en laat ze nooit van U vervreemden,</a:t>
                      </a:r>
                      <a:br>
                        <a:rPr lang="nl-NL" sz="1800" dirty="0" smtClean="0"/>
                      </a:br>
                      <a:r>
                        <a:rPr lang="nl-NL" sz="1800" dirty="0" smtClean="0"/>
                        <a:t>nooit, hun leven lang!</a:t>
                      </a:r>
                      <a:br>
                        <a:rPr lang="nl-NL" sz="1800" dirty="0" smtClean="0"/>
                      </a:br>
                      <a:r>
                        <a:rPr lang="nl-NL" sz="1800" dirty="0" smtClean="0"/>
                        <a:t/>
                      </a:r>
                      <a:br>
                        <a:rPr lang="nl-NL" sz="1800" dirty="0" smtClean="0"/>
                      </a:br>
                      <a:r>
                        <a:rPr lang="nl-NL" sz="1800" dirty="0" smtClean="0"/>
                        <a:t>Ik leg de namen van mijn</a:t>
                      </a:r>
                      <a:br>
                        <a:rPr lang="nl-NL" sz="1800" dirty="0" smtClean="0"/>
                      </a:br>
                      <a:r>
                        <a:rPr lang="nl-NL" sz="1800" dirty="0" smtClean="0"/>
                        <a:t>kinderen in Uw handen.</a:t>
                      </a:r>
                      <a:br>
                        <a:rPr lang="nl-NL" sz="1800" dirty="0" smtClean="0"/>
                      </a:br>
                      <a:r>
                        <a:rPr lang="nl-NL" sz="1800" dirty="0" smtClean="0"/>
                        <a:t>Amen.</a:t>
                      </a:r>
                    </a:p>
                    <a:p>
                      <a:endParaRPr lang="nl-NL" dirty="0"/>
                    </a:p>
                  </a:txBody>
                  <a:tcPr/>
                </a:tc>
              </a:tr>
            </a:tbl>
          </a:graphicData>
        </a:graphic>
      </p:graphicFrame>
    </p:spTree>
    <p:extLst>
      <p:ext uri="{BB962C8B-B14F-4D97-AF65-F5344CB8AC3E}">
        <p14:creationId xmlns:p14="http://schemas.microsoft.com/office/powerpoint/2010/main" val="15532108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Geef het goede voorbeeld</a:t>
            </a:r>
            <a:endParaRPr lang="nl-NL" dirty="0"/>
          </a:p>
        </p:txBody>
      </p:sp>
      <p:sp>
        <p:nvSpPr>
          <p:cNvPr id="3" name="Tijdelijke aanduiding voor inhoud 2"/>
          <p:cNvSpPr>
            <a:spLocks noGrp="1"/>
          </p:cNvSpPr>
          <p:nvPr>
            <p:ph idx="1"/>
          </p:nvPr>
        </p:nvSpPr>
        <p:spPr/>
        <p:txBody>
          <a:bodyPr/>
          <a:lstStyle/>
          <a:p>
            <a:r>
              <a:rPr lang="nl-NL" dirty="0" smtClean="0"/>
              <a:t>Ouders zijn een zegen als ze het goede voorbeeld geven:</a:t>
            </a:r>
          </a:p>
          <a:p>
            <a:pPr lvl="1"/>
            <a:r>
              <a:rPr lang="nl-NL" dirty="0" smtClean="0"/>
              <a:t>In hun levenswandel (in hun huwelijk; in het omgaan met medemensen; in plichtsgetrouwheid; in het omgaan met verleidingen, etc.)</a:t>
            </a:r>
          </a:p>
          <a:p>
            <a:pPr lvl="1"/>
            <a:r>
              <a:rPr lang="nl-NL" dirty="0" smtClean="0"/>
              <a:t>In het omgaan met tegenslag en conflicten</a:t>
            </a:r>
          </a:p>
          <a:p>
            <a:pPr lvl="1"/>
            <a:r>
              <a:rPr lang="nl-NL" dirty="0" smtClean="0"/>
              <a:t>In hun geloofsleven (gebedsleven, kerkelijk leven)</a:t>
            </a:r>
          </a:p>
          <a:p>
            <a:pPr lvl="1"/>
            <a:r>
              <a:rPr lang="nl-NL" dirty="0" smtClean="0"/>
              <a:t>In communicatie</a:t>
            </a:r>
            <a:endParaRPr lang="nl-NL" dirty="0"/>
          </a:p>
          <a:p>
            <a:pPr marL="457200" lvl="1" indent="0">
              <a:buNone/>
            </a:pPr>
            <a:r>
              <a:rPr lang="nl-NL" dirty="0" smtClean="0">
                <a:sym typeface="Wingdings" panose="05000000000000000000" pitchFamily="2" charset="2"/>
              </a:rPr>
              <a:t> </a:t>
            </a:r>
            <a:r>
              <a:rPr lang="nl-NL" i="1" dirty="0" smtClean="0">
                <a:sym typeface="Wingdings" panose="05000000000000000000" pitchFamily="2" charset="2"/>
              </a:rPr>
              <a:t>Wat roept dit rijtje bij u op?</a:t>
            </a:r>
            <a:endParaRPr lang="nl-NL" i="1" dirty="0" smtClean="0"/>
          </a:p>
        </p:txBody>
      </p:sp>
    </p:spTree>
    <p:extLst>
      <p:ext uri="{BB962C8B-B14F-4D97-AF65-F5344CB8AC3E}">
        <p14:creationId xmlns:p14="http://schemas.microsoft.com/office/powerpoint/2010/main" val="24174945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Stelling</a:t>
            </a:r>
            <a:endParaRPr lang="nl-NL" dirty="0"/>
          </a:p>
        </p:txBody>
      </p:sp>
      <p:sp>
        <p:nvSpPr>
          <p:cNvPr id="3" name="Tijdelijke aanduiding voor inhoud 2"/>
          <p:cNvSpPr>
            <a:spLocks noGrp="1"/>
          </p:cNvSpPr>
          <p:nvPr>
            <p:ph idx="1"/>
          </p:nvPr>
        </p:nvSpPr>
        <p:spPr/>
        <p:txBody>
          <a:bodyPr/>
          <a:lstStyle/>
          <a:p>
            <a:r>
              <a:rPr lang="nl-NL" dirty="0" smtClean="0"/>
              <a:t>‘Het mooiste geschenk dat ouders hun kinderen kunnen meegeven is hun goede huwelijk!’</a:t>
            </a:r>
          </a:p>
          <a:p>
            <a:endParaRPr lang="nl-NL" dirty="0"/>
          </a:p>
          <a:p>
            <a:r>
              <a:rPr lang="nl-NL" i="1" dirty="0" smtClean="0"/>
              <a:t>Mee eens of mee oneens?</a:t>
            </a:r>
          </a:p>
          <a:p>
            <a:r>
              <a:rPr lang="nl-NL" i="1" dirty="0" smtClean="0"/>
              <a:t>Of is zo’n stelling gewoon te pijnlijk?</a:t>
            </a:r>
          </a:p>
          <a:p>
            <a:endParaRPr lang="nl-NL" dirty="0"/>
          </a:p>
        </p:txBody>
      </p:sp>
    </p:spTree>
    <p:extLst>
      <p:ext uri="{BB962C8B-B14F-4D97-AF65-F5344CB8AC3E}">
        <p14:creationId xmlns:p14="http://schemas.microsoft.com/office/powerpoint/2010/main" val="20182415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Je kind beschadigen…</a:t>
            </a:r>
            <a:endParaRPr lang="nl-NL" dirty="0"/>
          </a:p>
        </p:txBody>
      </p:sp>
      <p:sp>
        <p:nvSpPr>
          <p:cNvPr id="3" name="Tijdelijke aanduiding voor inhoud 2"/>
          <p:cNvSpPr>
            <a:spLocks noGrp="1"/>
          </p:cNvSpPr>
          <p:nvPr>
            <p:ph idx="1"/>
          </p:nvPr>
        </p:nvSpPr>
        <p:spPr/>
        <p:txBody>
          <a:bodyPr/>
          <a:lstStyle/>
          <a:p>
            <a:r>
              <a:rPr lang="nl-NL" i="1" dirty="0" smtClean="0"/>
              <a:t>Wat is beschadigend voor uw kinderen? Verzamel dat eens bij elkaar.</a:t>
            </a:r>
            <a:endParaRPr lang="nl-NL" i="1" dirty="0"/>
          </a:p>
          <a:p>
            <a:endParaRPr lang="nl-NL" dirty="0" smtClean="0"/>
          </a:p>
          <a:p>
            <a:endParaRPr lang="nl-NL" dirty="0"/>
          </a:p>
          <a:p>
            <a:endParaRPr lang="nl-NL" dirty="0" smtClean="0"/>
          </a:p>
          <a:p>
            <a:endParaRPr lang="nl-NL" dirty="0"/>
          </a:p>
          <a:p>
            <a:endParaRPr lang="nl-NL" dirty="0" smtClean="0"/>
          </a:p>
          <a:p>
            <a:endParaRPr lang="nl-NL" dirty="0"/>
          </a:p>
          <a:p>
            <a:endParaRPr lang="nl-NL" dirty="0" smtClean="0"/>
          </a:p>
          <a:p>
            <a:endParaRPr lang="nl-NL" dirty="0"/>
          </a:p>
          <a:p>
            <a:endParaRPr lang="nl-NL" dirty="0" smtClean="0"/>
          </a:p>
          <a:p>
            <a:endParaRPr lang="nl-NL" dirty="0"/>
          </a:p>
          <a:p>
            <a:endParaRPr lang="nl-NL" dirty="0"/>
          </a:p>
        </p:txBody>
      </p:sp>
    </p:spTree>
    <p:extLst>
      <p:ext uri="{BB962C8B-B14F-4D97-AF65-F5344CB8AC3E}">
        <p14:creationId xmlns:p14="http://schemas.microsoft.com/office/powerpoint/2010/main" val="38794074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Voorbeeld van verwennen</a:t>
            </a:r>
            <a:endParaRPr lang="nl-NL" dirty="0"/>
          </a:p>
        </p:txBody>
      </p:sp>
      <p:sp>
        <p:nvSpPr>
          <p:cNvPr id="3" name="Tijdelijke aanduiding voor inhoud 2"/>
          <p:cNvSpPr>
            <a:spLocks noGrp="1"/>
          </p:cNvSpPr>
          <p:nvPr>
            <p:ph idx="1"/>
          </p:nvPr>
        </p:nvSpPr>
        <p:spPr/>
        <p:txBody>
          <a:bodyPr>
            <a:normAutofit fontScale="92500"/>
          </a:bodyPr>
          <a:lstStyle/>
          <a:p>
            <a:r>
              <a:rPr lang="nl-NL" dirty="0" smtClean="0"/>
              <a:t>Wit-Russische kinderen komen een paar weken naar Nederland. In die weken worden ze materieel overladen, krijgen ze alle aandacht, wordt gedaan wat zij wensen, worden ze bij elke zucht geholpen, is niemand boos op hen.</a:t>
            </a:r>
          </a:p>
          <a:p>
            <a:pPr>
              <a:buFont typeface="Wingdings"/>
              <a:buChar char="à"/>
            </a:pPr>
            <a:r>
              <a:rPr lang="nl-NL" i="1" dirty="0" smtClean="0">
                <a:sym typeface="Wingdings" panose="05000000000000000000" pitchFamily="2" charset="2"/>
              </a:rPr>
              <a:t>Dit is zelfs in korte tijd beschadigend (ja of nee?)</a:t>
            </a:r>
          </a:p>
          <a:p>
            <a:pPr>
              <a:buFont typeface="Wingdings"/>
              <a:buChar char="à"/>
            </a:pPr>
            <a:r>
              <a:rPr lang="nl-NL" i="1" dirty="0" smtClean="0">
                <a:sym typeface="Wingdings" panose="05000000000000000000" pitchFamily="2" charset="2"/>
              </a:rPr>
              <a:t>Onze eigen kinderen ondergaan dit gedurende jaren (ja of nee?)</a:t>
            </a:r>
            <a:endParaRPr lang="nl-NL" i="1" dirty="0"/>
          </a:p>
        </p:txBody>
      </p:sp>
    </p:spTree>
    <p:extLst>
      <p:ext uri="{BB962C8B-B14F-4D97-AF65-F5344CB8AC3E}">
        <p14:creationId xmlns:p14="http://schemas.microsoft.com/office/powerpoint/2010/main" val="23328509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smtClean="0"/>
              <a:t>Verwennen door</a:t>
            </a:r>
            <a:endParaRPr lang="nl-NL" dirty="0"/>
          </a:p>
        </p:txBody>
      </p:sp>
      <p:sp>
        <p:nvSpPr>
          <p:cNvPr id="3" name="Tijdelijke aanduiding voor inhoud 2"/>
          <p:cNvSpPr>
            <a:spLocks noGrp="1"/>
          </p:cNvSpPr>
          <p:nvPr>
            <p:ph idx="1"/>
          </p:nvPr>
        </p:nvSpPr>
        <p:spPr/>
        <p:txBody>
          <a:bodyPr>
            <a:normAutofit fontScale="92500" lnSpcReduction="10000"/>
          </a:bodyPr>
          <a:lstStyle/>
          <a:p>
            <a:r>
              <a:rPr lang="nl-NL" dirty="0" smtClean="0"/>
              <a:t>Te veel geven (geld, bezit)</a:t>
            </a:r>
          </a:p>
          <a:p>
            <a:r>
              <a:rPr lang="nl-NL" dirty="0" smtClean="0"/>
              <a:t>Te veel </a:t>
            </a:r>
            <a:r>
              <a:rPr lang="nl-NL" dirty="0" smtClean="0"/>
              <a:t>helpen (en ze omgekeerd, niet inschakelen)</a:t>
            </a:r>
            <a:endParaRPr lang="nl-NL" dirty="0" smtClean="0"/>
          </a:p>
          <a:p>
            <a:r>
              <a:rPr lang="nl-NL" dirty="0" smtClean="0"/>
              <a:t>Te vaak hun zin geven (geen </a:t>
            </a:r>
            <a:r>
              <a:rPr lang="nl-NL" dirty="0" smtClean="0"/>
              <a:t>grenzen stellen)</a:t>
            </a:r>
            <a:endParaRPr lang="nl-NL" dirty="0" smtClean="0"/>
          </a:p>
          <a:p>
            <a:r>
              <a:rPr lang="nl-NL" dirty="0" smtClean="0"/>
              <a:t>Te veel prijzen </a:t>
            </a:r>
            <a:r>
              <a:rPr lang="nl-NL" dirty="0" smtClean="0"/>
              <a:t>(soms al </a:t>
            </a:r>
            <a:r>
              <a:rPr lang="nl-NL" dirty="0" smtClean="0"/>
              <a:t>bij voorbaat)</a:t>
            </a:r>
          </a:p>
          <a:p>
            <a:endParaRPr lang="nl-NL" dirty="0" smtClean="0"/>
          </a:p>
          <a:p>
            <a:pPr>
              <a:buFont typeface="Wingdings"/>
              <a:buChar char="à"/>
            </a:pPr>
            <a:r>
              <a:rPr lang="nl-NL" i="1" dirty="0" smtClean="0">
                <a:sym typeface="Wingdings" panose="05000000000000000000" pitchFamily="2" charset="2"/>
              </a:rPr>
              <a:t>Waarom doet u dat?</a:t>
            </a:r>
          </a:p>
          <a:p>
            <a:pPr>
              <a:buFont typeface="Wingdings"/>
              <a:buChar char="à"/>
            </a:pPr>
            <a:r>
              <a:rPr lang="nl-NL" i="1" dirty="0">
                <a:sym typeface="Wingdings" panose="05000000000000000000" pitchFamily="2" charset="2"/>
              </a:rPr>
              <a:t> </a:t>
            </a:r>
            <a:r>
              <a:rPr lang="nl-NL" i="1" dirty="0" smtClean="0">
                <a:sym typeface="Wingdings" panose="05000000000000000000" pitchFamily="2" charset="2"/>
              </a:rPr>
              <a:t>Hoe gaat u, hoe uw man/vrouw ermee om? Geef voorbeelden.</a:t>
            </a:r>
            <a:endParaRPr lang="nl-NL" i="1" dirty="0"/>
          </a:p>
          <a:p>
            <a:pPr marL="0" indent="0">
              <a:buNone/>
            </a:pPr>
            <a:endParaRPr lang="nl-NL" dirty="0"/>
          </a:p>
        </p:txBody>
      </p:sp>
    </p:spTree>
    <p:extLst>
      <p:ext uri="{BB962C8B-B14F-4D97-AF65-F5344CB8AC3E}">
        <p14:creationId xmlns:p14="http://schemas.microsoft.com/office/powerpoint/2010/main" val="20374990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nl-NL" dirty="0" smtClean="0"/>
              <a:t>Verwennen is bederven</a:t>
            </a:r>
            <a:endParaRPr lang="nl-NL" dirty="0"/>
          </a:p>
        </p:txBody>
      </p:sp>
      <p:sp>
        <p:nvSpPr>
          <p:cNvPr id="3" name="Tijdelijke aanduiding voor inhoud 2"/>
          <p:cNvSpPr>
            <a:spLocks noGrp="1"/>
          </p:cNvSpPr>
          <p:nvPr>
            <p:ph idx="1"/>
          </p:nvPr>
        </p:nvSpPr>
        <p:spPr/>
        <p:txBody>
          <a:bodyPr/>
          <a:lstStyle/>
          <a:p>
            <a:pPr marL="0" indent="0">
              <a:buNone/>
            </a:pPr>
            <a:r>
              <a:rPr lang="nl-NL" dirty="0" smtClean="0"/>
              <a:t>Wat </a:t>
            </a:r>
            <a:r>
              <a:rPr lang="nl-NL" dirty="0"/>
              <a:t>is </a:t>
            </a:r>
            <a:r>
              <a:rPr lang="nl-NL" dirty="0" smtClean="0"/>
              <a:t>het </a:t>
            </a:r>
            <a:r>
              <a:rPr lang="nl-NL" dirty="0"/>
              <a:t>effect van </a:t>
            </a:r>
            <a:r>
              <a:rPr lang="nl-NL" dirty="0" smtClean="0"/>
              <a:t>verwennen?</a:t>
            </a:r>
          </a:p>
          <a:p>
            <a:r>
              <a:rPr lang="nl-NL" dirty="0" smtClean="0"/>
              <a:t>Ouders</a:t>
            </a:r>
            <a:r>
              <a:rPr lang="nl-NL" dirty="0"/>
              <a:t>: oververmoeidheid, </a:t>
            </a:r>
            <a:r>
              <a:rPr lang="nl-NL" dirty="0" smtClean="0"/>
              <a:t>irritaties, teleurstellingen.</a:t>
            </a:r>
          </a:p>
          <a:p>
            <a:r>
              <a:rPr lang="nl-NL" dirty="0" smtClean="0"/>
              <a:t>Kinderen</a:t>
            </a:r>
            <a:r>
              <a:rPr lang="nl-NL" dirty="0"/>
              <a:t>: luiheid, ondankbaarheid, weinig </a:t>
            </a:r>
            <a:r>
              <a:rPr lang="nl-NL" dirty="0" smtClean="0"/>
              <a:t>eigen ontwikkeling</a:t>
            </a:r>
            <a:r>
              <a:rPr lang="nl-NL" dirty="0"/>
              <a:t>, negatief </a:t>
            </a:r>
            <a:r>
              <a:rPr lang="nl-NL" dirty="0" smtClean="0"/>
              <a:t>zelfbeeld</a:t>
            </a:r>
          </a:p>
          <a:p>
            <a:r>
              <a:rPr lang="nl-NL" dirty="0" smtClean="0"/>
              <a:t>Om het te doorbreken moeten… de ouders veranderen!</a:t>
            </a:r>
            <a:endParaRPr lang="nl-NL" dirty="0"/>
          </a:p>
        </p:txBody>
      </p:sp>
    </p:spTree>
    <p:extLst>
      <p:ext uri="{BB962C8B-B14F-4D97-AF65-F5344CB8AC3E}">
        <p14:creationId xmlns:p14="http://schemas.microsoft.com/office/powerpoint/2010/main" val="1993277022"/>
      </p:ext>
    </p:extLst>
  </p:cSld>
  <p:clrMapOvr>
    <a:masterClrMapping/>
  </p:clrMapOvr>
</p:sld>
</file>

<file path=ppt/theme/theme1.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111</TotalTime>
  <Words>767</Words>
  <Application>Microsoft Office PowerPoint</Application>
  <PresentationFormat>Diavoorstelling (4:3)</PresentationFormat>
  <Paragraphs>77</Paragraphs>
  <Slides>16</Slides>
  <Notes>0</Notes>
  <HiddenSlides>0</HiddenSlides>
  <MMClips>0</MMClips>
  <ScaleCrop>false</ScaleCrop>
  <HeadingPairs>
    <vt:vector size="4" baseType="variant">
      <vt:variant>
        <vt:lpstr>Thema</vt:lpstr>
      </vt:variant>
      <vt:variant>
        <vt:i4>1</vt:i4>
      </vt:variant>
      <vt:variant>
        <vt:lpstr>Diatitels</vt:lpstr>
      </vt:variant>
      <vt:variant>
        <vt:i4>16</vt:i4>
      </vt:variant>
    </vt:vector>
  </HeadingPairs>
  <TitlesOfParts>
    <vt:vector size="17" baseType="lpstr">
      <vt:lpstr>Kantoorthema</vt:lpstr>
      <vt:lpstr>Gezegende kinderen</vt:lpstr>
      <vt:lpstr>Een zegen</vt:lpstr>
      <vt:lpstr>Ouders zijn de belangrijkste mensen</vt:lpstr>
      <vt:lpstr>De zegen van Izak</vt:lpstr>
      <vt:lpstr>Jakob zegent op zijn sterfbed</vt:lpstr>
      <vt:lpstr>Loslaten</vt:lpstr>
      <vt:lpstr>Geen zegen doet pijn</vt:lpstr>
      <vt:lpstr>Wees een zegen</vt:lpstr>
      <vt:lpstr>PowerPoint-presentatie</vt:lpstr>
      <vt:lpstr>Voorbede 1 Sam. 1:27,28</vt:lpstr>
      <vt:lpstr>Geef het goede voorbeeld</vt:lpstr>
      <vt:lpstr>Stelling</vt:lpstr>
      <vt:lpstr>Je kind beschadigen…</vt:lpstr>
      <vt:lpstr>Voorbeeld van verwennen</vt:lpstr>
      <vt:lpstr>Verwennen door</vt:lpstr>
      <vt:lpstr>Verwennen is bederven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Gezegende kinderen</dc:title>
  <dc:creator>N.C. van der Voet</dc:creator>
  <cp:lastModifiedBy>N.C. van der Voet</cp:lastModifiedBy>
  <cp:revision>12</cp:revision>
  <dcterms:created xsi:type="dcterms:W3CDTF">2018-01-20T18:32:47Z</dcterms:created>
  <dcterms:modified xsi:type="dcterms:W3CDTF">2018-02-01T17:31:58Z</dcterms:modified>
</cp:coreProperties>
</file>